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656" r:id="rId2"/>
  </p:sldMasterIdLst>
  <p:notesMasterIdLst>
    <p:notesMasterId r:id="rId31"/>
  </p:notesMasterIdLst>
  <p:handoutMasterIdLst>
    <p:handoutMasterId r:id="rId32"/>
  </p:handoutMasterIdLst>
  <p:sldIdLst>
    <p:sldId id="256" r:id="rId3"/>
    <p:sldId id="333" r:id="rId4"/>
    <p:sldId id="395" r:id="rId5"/>
    <p:sldId id="259" r:id="rId6"/>
    <p:sldId id="388" r:id="rId7"/>
    <p:sldId id="396" r:id="rId8"/>
    <p:sldId id="278" r:id="rId9"/>
    <p:sldId id="364" r:id="rId10"/>
    <p:sldId id="279" r:id="rId11"/>
    <p:sldId id="390" r:id="rId12"/>
    <p:sldId id="272" r:id="rId13"/>
    <p:sldId id="389" r:id="rId14"/>
    <p:sldId id="397" r:id="rId15"/>
    <p:sldId id="340" r:id="rId16"/>
    <p:sldId id="302" r:id="rId17"/>
    <p:sldId id="378" r:id="rId18"/>
    <p:sldId id="336" r:id="rId19"/>
    <p:sldId id="394" r:id="rId20"/>
    <p:sldId id="318" r:id="rId21"/>
    <p:sldId id="320" r:id="rId22"/>
    <p:sldId id="391" r:id="rId23"/>
    <p:sldId id="392" r:id="rId24"/>
    <p:sldId id="398" r:id="rId25"/>
    <p:sldId id="393" r:id="rId26"/>
    <p:sldId id="343" r:id="rId27"/>
    <p:sldId id="345" r:id="rId28"/>
    <p:sldId id="315" r:id="rId29"/>
    <p:sldId id="346" r:id="rId30"/>
  </p:sldIdLst>
  <p:sldSz cx="9144000" cy="6858000" type="screen4x3"/>
  <p:notesSz cx="7102475" cy="9388475"/>
  <p:defaultTextStyle>
    <a:defPPr>
      <a:defRPr lang="en-US"/>
    </a:defPPr>
    <a:lvl1pPr algn="l" rtl="0" eaLnBrk="0" fontAlgn="base" hangingPunct="0">
      <a:spcBef>
        <a:spcPct val="0"/>
      </a:spcBef>
      <a:spcAft>
        <a:spcPct val="0"/>
      </a:spcAft>
      <a:defRPr sz="1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0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0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0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0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 xmlns:p15="http://schemas.microsoft.com/office/powerpoint/2012/main">
        <p15:guide id="1" orient="horz" pos="2161">
          <p15:clr>
            <a:srgbClr val="A4A3A4"/>
          </p15:clr>
        </p15:guide>
        <p15:guide id="2" pos="2879">
          <p15:clr>
            <a:srgbClr val="A4A3A4"/>
          </p15:clr>
        </p15:guide>
      </p15:sldGuideLst>
    </p:ext>
    <p:ext uri="{2D200454-40CA-4A62-9FC3-DE9A4176ACB9}">
      <p15:notesGuideLst xmlns="" xmlns:p15="http://schemas.microsoft.com/office/powerpoint/2012/main">
        <p15:guide id="1" orient="horz" pos="2928">
          <p15:clr>
            <a:srgbClr val="A4A3A4"/>
          </p15:clr>
        </p15:guide>
        <p15:guide id="2" pos="2160">
          <p15:clr>
            <a:srgbClr val="A4A3A4"/>
          </p15:clr>
        </p15:guide>
        <p15:guide id="3" orient="horz" pos="2957">
          <p15:clr>
            <a:srgbClr val="A4A3A4"/>
          </p15:clr>
        </p15:guide>
        <p15:guide id="4"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00"/>
    <a:srgbClr val="FF0066"/>
    <a:srgbClr val="FFFF00"/>
    <a:srgbClr val="0065B0"/>
    <a:srgbClr val="003AFA"/>
    <a:srgbClr val="0000A2"/>
    <a:srgbClr val="0000E0"/>
    <a:srgbClr val="9EF1F0"/>
    <a:srgbClr val="038FBE"/>
    <a:srgbClr val="9EEE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922" autoAdjust="0"/>
  </p:normalViewPr>
  <p:slideViewPr>
    <p:cSldViewPr snapToGrid="0">
      <p:cViewPr>
        <p:scale>
          <a:sx n="130" d="100"/>
          <a:sy n="130" d="100"/>
        </p:scale>
        <p:origin x="-1074" y="2034"/>
      </p:cViewPr>
      <p:guideLst>
        <p:guide orient="horz" pos="2161"/>
        <p:guide pos="2879"/>
      </p:guideLst>
    </p:cSldViewPr>
  </p:slideViewPr>
  <p:outlineViewPr>
    <p:cViewPr>
      <p:scale>
        <a:sx n="33" d="100"/>
        <a:sy n="33" d="100"/>
      </p:scale>
      <p:origin x="0" y="5688"/>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9" d="100"/>
          <a:sy n="69" d="100"/>
        </p:scale>
        <p:origin x="2784" y="66"/>
      </p:cViewPr>
      <p:guideLst>
        <p:guide orient="horz" pos="2928"/>
        <p:guide orient="horz" pos="2957"/>
        <p:guide pos="2160"/>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77739" cy="469745"/>
          </a:xfrm>
          <a:prstGeom prst="rect">
            <a:avLst/>
          </a:prstGeom>
          <a:noFill/>
          <a:ln w="9525">
            <a:noFill/>
            <a:miter lim="800000"/>
            <a:headEnd/>
            <a:tailEnd/>
          </a:ln>
          <a:effectLst/>
        </p:spPr>
        <p:txBody>
          <a:bodyPr vert="horz" wrap="square" lIns="94206" tIns="47104" rIns="94206" bIns="47104" numCol="1" anchor="t" anchorCtr="0" compatLnSpc="1">
            <a:prstTxWarp prst="textNoShape">
              <a:avLst/>
            </a:prstTxWarp>
          </a:bodyPr>
          <a:lstStyle>
            <a:lvl1pPr defTabSz="942226" eaLnBrk="1" hangingPunct="1">
              <a:defRPr sz="1300">
                <a:latin typeface="Arial" charset="0"/>
                <a:ea typeface="+mn-ea"/>
                <a:cs typeface="+mn-cs"/>
              </a:defRPr>
            </a:lvl1pPr>
          </a:lstStyle>
          <a:p>
            <a:pPr>
              <a:defRPr/>
            </a:pPr>
            <a:endParaRPr lang="en-US"/>
          </a:p>
        </p:txBody>
      </p:sp>
      <p:sp>
        <p:nvSpPr>
          <p:cNvPr id="15363" name="Rectangle 3"/>
          <p:cNvSpPr>
            <a:spLocks noGrp="1" noChangeArrowheads="1"/>
          </p:cNvSpPr>
          <p:nvPr>
            <p:ph type="dt" sz="quarter" idx="1"/>
          </p:nvPr>
        </p:nvSpPr>
        <p:spPr bwMode="auto">
          <a:xfrm>
            <a:off x="4024736" y="0"/>
            <a:ext cx="3077739" cy="469745"/>
          </a:xfrm>
          <a:prstGeom prst="rect">
            <a:avLst/>
          </a:prstGeom>
          <a:noFill/>
          <a:ln w="9525">
            <a:noFill/>
            <a:miter lim="800000"/>
            <a:headEnd/>
            <a:tailEnd/>
          </a:ln>
          <a:effectLst/>
        </p:spPr>
        <p:txBody>
          <a:bodyPr vert="horz" wrap="square" lIns="94206" tIns="47104" rIns="94206" bIns="47104" numCol="1" anchor="t" anchorCtr="0" compatLnSpc="1">
            <a:prstTxWarp prst="textNoShape">
              <a:avLst/>
            </a:prstTxWarp>
          </a:bodyPr>
          <a:lstStyle>
            <a:lvl1pPr algn="r" defTabSz="942226" eaLnBrk="1" hangingPunct="1">
              <a:defRPr sz="1300">
                <a:latin typeface="Arial" charset="0"/>
                <a:ea typeface="+mn-ea"/>
                <a:cs typeface="+mn-cs"/>
              </a:defRPr>
            </a:lvl1pPr>
          </a:lstStyle>
          <a:p>
            <a:pPr>
              <a:defRPr/>
            </a:pPr>
            <a:endParaRPr lang="en-US"/>
          </a:p>
        </p:txBody>
      </p:sp>
      <p:sp>
        <p:nvSpPr>
          <p:cNvPr id="15364" name="Rectangle 4"/>
          <p:cNvSpPr>
            <a:spLocks noGrp="1" noChangeArrowheads="1"/>
          </p:cNvSpPr>
          <p:nvPr>
            <p:ph type="ftr" sz="quarter" idx="2"/>
          </p:nvPr>
        </p:nvSpPr>
        <p:spPr bwMode="auto">
          <a:xfrm>
            <a:off x="0" y="8918732"/>
            <a:ext cx="3077739" cy="469744"/>
          </a:xfrm>
          <a:prstGeom prst="rect">
            <a:avLst/>
          </a:prstGeom>
          <a:noFill/>
          <a:ln w="9525">
            <a:noFill/>
            <a:miter lim="800000"/>
            <a:headEnd/>
            <a:tailEnd/>
          </a:ln>
          <a:effectLst/>
        </p:spPr>
        <p:txBody>
          <a:bodyPr vert="horz" wrap="square" lIns="94206" tIns="47104" rIns="94206" bIns="47104" numCol="1" anchor="b" anchorCtr="0" compatLnSpc="1">
            <a:prstTxWarp prst="textNoShape">
              <a:avLst/>
            </a:prstTxWarp>
          </a:bodyPr>
          <a:lstStyle>
            <a:lvl1pPr defTabSz="942226" eaLnBrk="1" hangingPunct="1">
              <a:defRPr sz="1300">
                <a:latin typeface="Arial" charset="0"/>
                <a:ea typeface="+mn-ea"/>
                <a:cs typeface="+mn-cs"/>
              </a:defRPr>
            </a:lvl1pPr>
          </a:lstStyle>
          <a:p>
            <a:pPr>
              <a:defRPr/>
            </a:pPr>
            <a:endParaRPr lang="en-US"/>
          </a:p>
        </p:txBody>
      </p:sp>
      <p:sp>
        <p:nvSpPr>
          <p:cNvPr id="15365" name="Rectangle 5"/>
          <p:cNvSpPr>
            <a:spLocks noGrp="1" noChangeArrowheads="1"/>
          </p:cNvSpPr>
          <p:nvPr>
            <p:ph type="sldNum" sz="quarter" idx="3"/>
          </p:nvPr>
        </p:nvSpPr>
        <p:spPr bwMode="auto">
          <a:xfrm>
            <a:off x="4024736" y="8918732"/>
            <a:ext cx="3077739" cy="469744"/>
          </a:xfrm>
          <a:prstGeom prst="rect">
            <a:avLst/>
          </a:prstGeom>
          <a:noFill/>
          <a:ln w="9525">
            <a:noFill/>
            <a:miter lim="800000"/>
            <a:headEnd/>
            <a:tailEnd/>
          </a:ln>
          <a:effectLst/>
        </p:spPr>
        <p:txBody>
          <a:bodyPr vert="horz" wrap="square" lIns="94206" tIns="47104" rIns="94206" bIns="47104" numCol="1" anchor="b" anchorCtr="0" compatLnSpc="1">
            <a:prstTxWarp prst="textNoShape">
              <a:avLst/>
            </a:prstTxWarp>
          </a:bodyPr>
          <a:lstStyle>
            <a:lvl1pPr algn="r" defTabSz="939902" eaLnBrk="1" hangingPunct="1">
              <a:defRPr sz="1300">
                <a:ea typeface="MS PGothic" panose="020B0600070205080204" pitchFamily="34" charset="-128"/>
              </a:defRPr>
            </a:lvl1pPr>
          </a:lstStyle>
          <a:p>
            <a:pPr>
              <a:defRPr/>
            </a:pPr>
            <a:fld id="{34431452-B849-4D8C-B50C-E2EE67152854}" type="slidenum">
              <a:rPr lang="en-US" altLang="en-US"/>
              <a:pPr>
                <a:defRPr/>
              </a:pPr>
              <a:t>‹#›</a:t>
            </a:fld>
            <a:endParaRPr lang="en-US" altLang="en-US"/>
          </a:p>
        </p:txBody>
      </p:sp>
    </p:spTree>
    <p:extLst>
      <p:ext uri="{BB962C8B-B14F-4D97-AF65-F5344CB8AC3E}">
        <p14:creationId xmlns:p14="http://schemas.microsoft.com/office/powerpoint/2010/main" val="1787788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77739" cy="469745"/>
          </a:xfrm>
          <a:prstGeom prst="rect">
            <a:avLst/>
          </a:prstGeom>
          <a:noFill/>
          <a:ln w="9525">
            <a:noFill/>
            <a:miter lim="800000"/>
            <a:headEnd/>
            <a:tailEnd/>
          </a:ln>
          <a:effectLst/>
        </p:spPr>
        <p:txBody>
          <a:bodyPr vert="horz" wrap="square" lIns="94206" tIns="47104" rIns="94206" bIns="47104" numCol="1" anchor="t" anchorCtr="0" compatLnSpc="1">
            <a:prstTxWarp prst="textNoShape">
              <a:avLst/>
            </a:prstTxWarp>
          </a:bodyPr>
          <a:lstStyle>
            <a:lvl1pPr defTabSz="942226" eaLnBrk="1" hangingPunct="1">
              <a:defRPr sz="1300">
                <a:latin typeface="Arial" charset="0"/>
                <a:ea typeface="+mn-ea"/>
                <a:cs typeface="+mn-cs"/>
              </a:defRPr>
            </a:lvl1pPr>
          </a:lstStyle>
          <a:p>
            <a:pPr>
              <a:defRPr/>
            </a:pPr>
            <a:endParaRPr lang="en-US"/>
          </a:p>
        </p:txBody>
      </p:sp>
      <p:sp>
        <p:nvSpPr>
          <p:cNvPr id="19459" name="Rectangle 3"/>
          <p:cNvSpPr>
            <a:spLocks noGrp="1" noChangeArrowheads="1"/>
          </p:cNvSpPr>
          <p:nvPr>
            <p:ph type="dt" idx="1"/>
          </p:nvPr>
        </p:nvSpPr>
        <p:spPr bwMode="auto">
          <a:xfrm>
            <a:off x="4024736" y="0"/>
            <a:ext cx="3077739" cy="469745"/>
          </a:xfrm>
          <a:prstGeom prst="rect">
            <a:avLst/>
          </a:prstGeom>
          <a:noFill/>
          <a:ln w="9525">
            <a:noFill/>
            <a:miter lim="800000"/>
            <a:headEnd/>
            <a:tailEnd/>
          </a:ln>
          <a:effectLst/>
        </p:spPr>
        <p:txBody>
          <a:bodyPr vert="horz" wrap="square" lIns="94206" tIns="47104" rIns="94206" bIns="47104" numCol="1" anchor="t" anchorCtr="0" compatLnSpc="1">
            <a:prstTxWarp prst="textNoShape">
              <a:avLst/>
            </a:prstTxWarp>
          </a:bodyPr>
          <a:lstStyle>
            <a:lvl1pPr algn="r" defTabSz="942226" eaLnBrk="1" hangingPunct="1">
              <a:defRPr sz="1300">
                <a:latin typeface="Arial" charset="0"/>
                <a:ea typeface="+mn-ea"/>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203325" y="703263"/>
            <a:ext cx="4695825" cy="35226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945354" y="4460167"/>
            <a:ext cx="5211770" cy="4224494"/>
          </a:xfrm>
          <a:prstGeom prst="rect">
            <a:avLst/>
          </a:prstGeom>
          <a:noFill/>
          <a:ln w="9525">
            <a:noFill/>
            <a:miter lim="800000"/>
            <a:headEnd/>
            <a:tailEnd/>
          </a:ln>
          <a:effectLst/>
        </p:spPr>
        <p:txBody>
          <a:bodyPr vert="horz" wrap="square" lIns="94206" tIns="47104" rIns="94206" bIns="4710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8918732"/>
            <a:ext cx="3077739" cy="469744"/>
          </a:xfrm>
          <a:prstGeom prst="rect">
            <a:avLst/>
          </a:prstGeom>
          <a:noFill/>
          <a:ln w="9525">
            <a:noFill/>
            <a:miter lim="800000"/>
            <a:headEnd/>
            <a:tailEnd/>
          </a:ln>
          <a:effectLst/>
        </p:spPr>
        <p:txBody>
          <a:bodyPr vert="horz" wrap="square" lIns="94206" tIns="47104" rIns="94206" bIns="47104" numCol="1" anchor="b" anchorCtr="0" compatLnSpc="1">
            <a:prstTxWarp prst="textNoShape">
              <a:avLst/>
            </a:prstTxWarp>
          </a:bodyPr>
          <a:lstStyle>
            <a:lvl1pPr defTabSz="942226" eaLnBrk="1" hangingPunct="1">
              <a:defRPr sz="1300">
                <a:latin typeface="Arial" charset="0"/>
                <a:ea typeface="+mn-ea"/>
                <a:cs typeface="+mn-cs"/>
              </a:defRPr>
            </a:lvl1pPr>
          </a:lstStyle>
          <a:p>
            <a:pPr>
              <a:defRPr/>
            </a:pPr>
            <a:endParaRPr lang="en-US"/>
          </a:p>
        </p:txBody>
      </p:sp>
      <p:sp>
        <p:nvSpPr>
          <p:cNvPr id="19463" name="Rectangle 7"/>
          <p:cNvSpPr>
            <a:spLocks noGrp="1" noChangeArrowheads="1"/>
          </p:cNvSpPr>
          <p:nvPr>
            <p:ph type="sldNum" sz="quarter" idx="5"/>
          </p:nvPr>
        </p:nvSpPr>
        <p:spPr bwMode="auto">
          <a:xfrm>
            <a:off x="4024736" y="8918732"/>
            <a:ext cx="3077739" cy="469744"/>
          </a:xfrm>
          <a:prstGeom prst="rect">
            <a:avLst/>
          </a:prstGeom>
          <a:noFill/>
          <a:ln w="9525">
            <a:noFill/>
            <a:miter lim="800000"/>
            <a:headEnd/>
            <a:tailEnd/>
          </a:ln>
          <a:effectLst/>
        </p:spPr>
        <p:txBody>
          <a:bodyPr vert="horz" wrap="square" lIns="94206" tIns="47104" rIns="94206" bIns="47104" numCol="1" anchor="b" anchorCtr="0" compatLnSpc="1">
            <a:prstTxWarp prst="textNoShape">
              <a:avLst/>
            </a:prstTxWarp>
          </a:bodyPr>
          <a:lstStyle>
            <a:lvl1pPr algn="r" defTabSz="939902" eaLnBrk="1" hangingPunct="1">
              <a:defRPr sz="1300">
                <a:ea typeface="MS PGothic" panose="020B0600070205080204" pitchFamily="34" charset="-128"/>
              </a:defRPr>
            </a:lvl1pPr>
          </a:lstStyle>
          <a:p>
            <a:pPr>
              <a:defRPr/>
            </a:pPr>
            <a:fld id="{DB11FD50-1DE2-488A-B4E9-8BD58B13FA38}" type="slidenum">
              <a:rPr lang="en-US" altLang="en-US"/>
              <a:pPr>
                <a:defRPr/>
              </a:pPr>
              <a:t>‹#›</a:t>
            </a:fld>
            <a:endParaRPr lang="en-US" altLang="en-US"/>
          </a:p>
        </p:txBody>
      </p:sp>
    </p:spTree>
    <p:extLst>
      <p:ext uri="{BB962C8B-B14F-4D97-AF65-F5344CB8AC3E}">
        <p14:creationId xmlns:p14="http://schemas.microsoft.com/office/powerpoint/2010/main" val="40664116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anose="020B0600070205080204" pitchFamily="34" charset="-128"/>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xfrm>
            <a:off x="1889125" y="703263"/>
            <a:ext cx="3335338" cy="2501900"/>
          </a:xfrm>
          <a:ln/>
        </p:spPr>
      </p:sp>
      <p:sp>
        <p:nvSpPr>
          <p:cNvPr id="8195" name="Notes Placeholder 2"/>
          <p:cNvSpPr>
            <a:spLocks noGrp="1"/>
          </p:cNvSpPr>
          <p:nvPr>
            <p:ph type="body" idx="1"/>
          </p:nvPr>
        </p:nvSpPr>
        <p:spPr>
          <a:xfrm>
            <a:off x="945354" y="4460167"/>
            <a:ext cx="5211770" cy="424212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dirty="0">
                <a:cs typeface="Arial" panose="020B0604020202020204" pitchFamily="34" charset="0"/>
              </a:rPr>
              <a:t>[Presenter Notes:  Begin with a simple opening ceremony such as the Pledge of Allegiance and perhaps the reciting of the Scout Oath and Scout Law. Then welcome everyone and thank them for attending. They could be doing something else with their time, but they chose to be at this presentation. </a:t>
            </a:r>
          </a:p>
          <a:p>
            <a:endParaRPr lang="en-US" altLang="en-US" i="1" dirty="0">
              <a:cs typeface="Arial" panose="020B0604020202020204" pitchFamily="34" charset="0"/>
            </a:endParaRPr>
          </a:p>
          <a:p>
            <a:r>
              <a:rPr lang="en-US" altLang="en-US" i="1" dirty="0">
                <a:cs typeface="Arial" panose="020B0604020202020204" pitchFamily="34" charset="0"/>
              </a:rPr>
              <a:t>Challenge participants to ask questions and encourage them to join in the discussions.]</a:t>
            </a:r>
          </a:p>
          <a:p>
            <a:endParaRPr lang="en-US" altLang="en-US" dirty="0">
              <a:cs typeface="Arial" panose="020B0604020202020204" pitchFamily="34" charset="0"/>
            </a:endParaRPr>
          </a:p>
          <a:p>
            <a:endParaRPr lang="en-US" altLang="en-US" dirty="0">
              <a:cs typeface="Arial" panose="020B0604020202020204" pitchFamily="34" charset="0"/>
            </a:endParaRPr>
          </a:p>
          <a:p>
            <a:r>
              <a:rPr lang="en-US" altLang="en-US" i="1" dirty="0">
                <a:cs typeface="Arial" panose="020B0604020202020204" pitchFamily="34" charset="0"/>
              </a:rPr>
              <a:t>Background note to the presenter with supplies needed:</a:t>
            </a:r>
          </a:p>
          <a:p>
            <a:endParaRPr lang="en-US" altLang="en-US" i="1" dirty="0">
              <a:cs typeface="Arial" panose="020B0604020202020204" pitchFamily="34" charset="0"/>
            </a:endParaRPr>
          </a:p>
          <a:p>
            <a:r>
              <a:rPr lang="en-US" altLang="en-US" dirty="0">
                <a:cs typeface="Arial" panose="020B0604020202020204" pitchFamily="34" charset="0"/>
              </a:rPr>
              <a:t>This merit badge counselor orientation presentation provides new and prospective merit badge counselors with the basic knowledge and skills needed to get started, and can serve as a refresher to veterans. It involves a step-by-step overview of the registration and approval process, speaks to the requirement for Youth Protection training, and discusses helpful methods and resources. Participants will learn about their unique role, the process of counseling, and the related BSA national policies and procedures. The orientation takes approximately 60 to 90 minutes depending on the experience level of those attending.</a:t>
            </a:r>
          </a:p>
          <a:p>
            <a:r>
              <a:rPr lang="en-US" altLang="en-US" dirty="0">
                <a:cs typeface="Arial" panose="020B0604020202020204" pitchFamily="34" charset="0"/>
              </a:rPr>
              <a:t> </a:t>
            </a:r>
          </a:p>
          <a:p>
            <a:r>
              <a:rPr lang="en-US" altLang="en-US" dirty="0">
                <a:cs typeface="Arial" panose="020B0604020202020204" pitchFamily="34" charset="0"/>
              </a:rPr>
              <a:t>Like all the orientation and educational experiences produced by the National Advancement Committee and its Webinars and Education Task Force, this session has an expiration date, after which it is not to be used. Upon that date a replacement session will be available at the URL shown on the first slide. This will provide unit, district, and council volunteers with the latest information.</a:t>
            </a:r>
          </a:p>
          <a:p>
            <a:r>
              <a:rPr lang="en-US" altLang="en-US" dirty="0">
                <a:cs typeface="Arial" panose="020B0604020202020204" pitchFamily="34" charset="0"/>
              </a:rPr>
              <a:t> </a:t>
            </a:r>
          </a:p>
          <a:p>
            <a:r>
              <a:rPr lang="en-US" altLang="en-US" dirty="0">
                <a:cs typeface="Arial" panose="020B0604020202020204" pitchFamily="34" charset="0"/>
              </a:rPr>
              <a:t>We encourage presenters to have at least one copy of the following publications for use during the presentation:</a:t>
            </a:r>
          </a:p>
          <a:p>
            <a:pPr>
              <a:buFontTx/>
              <a:buChar char="•"/>
            </a:pPr>
            <a:r>
              <a:rPr lang="en-US" altLang="en-US" dirty="0">
                <a:cs typeface="Arial" panose="020B0604020202020204" pitchFamily="34" charset="0"/>
              </a:rPr>
              <a:t>The </a:t>
            </a:r>
            <a:r>
              <a:rPr lang="en-US" altLang="en-US" i="1" dirty="0">
                <a:cs typeface="Arial" panose="020B0604020202020204" pitchFamily="34" charset="0"/>
              </a:rPr>
              <a:t>Guide to Advancement, </a:t>
            </a:r>
            <a:r>
              <a:rPr lang="en-US" altLang="en-US" dirty="0">
                <a:cs typeface="Arial" panose="020B0604020202020204" pitchFamily="34" charset="0"/>
              </a:rPr>
              <a:t>No. 33088</a:t>
            </a:r>
          </a:p>
          <a:p>
            <a:pPr>
              <a:buFontTx/>
              <a:buChar char="•"/>
            </a:pPr>
            <a:r>
              <a:rPr lang="en-US" altLang="en-US" dirty="0">
                <a:cs typeface="Arial" panose="020B0604020202020204" pitchFamily="34" charset="0"/>
              </a:rPr>
              <a:t>Any issue of </a:t>
            </a:r>
            <a:r>
              <a:rPr lang="en-US" altLang="en-US" i="1" dirty="0">
                <a:cs typeface="Arial" panose="020B0604020202020204" pitchFamily="34" charset="0"/>
              </a:rPr>
              <a:t>Advancement News</a:t>
            </a:r>
            <a:endParaRPr lang="en-US" altLang="en-US" dirty="0">
              <a:cs typeface="Arial" panose="020B0604020202020204" pitchFamily="34" charset="0"/>
            </a:endParaRPr>
          </a:p>
          <a:p>
            <a:pPr>
              <a:buFontTx/>
              <a:buChar char="•"/>
            </a:pPr>
            <a:r>
              <a:rPr lang="en-US" altLang="en-US" i="1" dirty="0">
                <a:cs typeface="Arial" panose="020B0604020202020204" pitchFamily="34" charset="0"/>
              </a:rPr>
              <a:t>Boy Scout Requirements, </a:t>
            </a:r>
            <a:r>
              <a:rPr lang="en-US" altLang="en-US" dirty="0">
                <a:cs typeface="Arial" panose="020B0604020202020204" pitchFamily="34" charset="0"/>
              </a:rPr>
              <a:t>No. 33216</a:t>
            </a:r>
          </a:p>
          <a:p>
            <a:pPr>
              <a:buFontTx/>
              <a:buChar char="•"/>
            </a:pPr>
            <a:r>
              <a:rPr lang="en-US" altLang="en-US" dirty="0">
                <a:cs typeface="Arial" panose="020B0604020202020204" pitchFamily="34" charset="0"/>
              </a:rPr>
              <a:t>A few merit badge pamphlets (at least one that is Eagle-required)</a:t>
            </a:r>
          </a:p>
          <a:p>
            <a:pPr>
              <a:buFontTx/>
              <a:buChar char="•"/>
            </a:pPr>
            <a:r>
              <a:rPr lang="en-US" altLang="en-US" dirty="0">
                <a:cs typeface="Arial" panose="020B0604020202020204" pitchFamily="34" charset="0"/>
              </a:rPr>
              <a:t>Application for Merit Badge (blue card), No. 34124</a:t>
            </a:r>
          </a:p>
          <a:p>
            <a:pPr>
              <a:buFontTx/>
              <a:buChar char="•"/>
            </a:pPr>
            <a:r>
              <a:rPr lang="en-US" altLang="en-US" dirty="0">
                <a:cs typeface="Arial" panose="020B0604020202020204" pitchFamily="34" charset="0"/>
              </a:rPr>
              <a:t>Merit Badge Counselor Information form, No. 34405</a:t>
            </a:r>
          </a:p>
          <a:p>
            <a:pPr>
              <a:buFontTx/>
              <a:buChar char="•"/>
            </a:pPr>
            <a:r>
              <a:rPr lang="en-US" altLang="en-US" dirty="0">
                <a:cs typeface="Arial" panose="020B0604020202020204" pitchFamily="34" charset="0"/>
              </a:rPr>
              <a:t>BSA Adult Application, No. 524-501</a:t>
            </a:r>
          </a:p>
          <a:p>
            <a:r>
              <a:rPr lang="en-US" altLang="en-US" dirty="0">
                <a:cs typeface="Arial" panose="020B0604020202020204" pitchFamily="34" charset="0"/>
              </a:rPr>
              <a:t> </a:t>
            </a:r>
          </a:p>
          <a:p>
            <a:r>
              <a:rPr lang="en-US" altLang="en-US" dirty="0">
                <a:cs typeface="Arial" panose="020B0604020202020204" pitchFamily="34" charset="0"/>
              </a:rPr>
              <a:t>We also encourage presenters to have copies of their latest council newsletter and a handout with key council contact information, and any instructions about special certifications or training that the council advancement committee requires in order to approve counselors for specific merit badges.</a:t>
            </a:r>
          </a:p>
          <a:p>
            <a:endParaRPr lang="en-US" altLang="en-US" dirty="0">
              <a:cs typeface="Arial" panose="020B0604020202020204" pitchFamily="34" charset="0"/>
            </a:endParaRPr>
          </a:p>
          <a:p>
            <a:r>
              <a:rPr lang="en-US" altLang="en-US" dirty="0">
                <a:cs typeface="Arial" panose="020B0604020202020204" pitchFamily="34" charset="0"/>
              </a:rPr>
              <a:t>A flip chart or white-board, and pens may come in handy.</a:t>
            </a:r>
          </a:p>
          <a:p>
            <a:endParaRPr lang="en-US" altLang="en-US" dirty="0">
              <a:cs typeface="Arial" panose="020B0604020202020204" pitchFamily="34" charset="0"/>
            </a:endParaRPr>
          </a:p>
          <a:p>
            <a:r>
              <a:rPr lang="en-US" altLang="en-US" dirty="0">
                <a:cs typeface="Arial" panose="020B0604020202020204" pitchFamily="34" charset="0"/>
              </a:rPr>
              <a:t>If your session will include volunteers unfamiliar with Scouting, it may be helpful to prepare signs or flip chart sheets showing the Scout Oath and Scout Law.</a:t>
            </a:r>
          </a:p>
          <a:p>
            <a:r>
              <a:rPr lang="en-US" altLang="en-US" dirty="0">
                <a:cs typeface="Arial" panose="020B0604020202020204" pitchFamily="34" charset="0"/>
              </a:rPr>
              <a:t> </a:t>
            </a:r>
          </a:p>
          <a:p>
            <a:r>
              <a:rPr lang="en-US" altLang="en-US" dirty="0">
                <a:cs typeface="Arial" panose="020B0604020202020204" pitchFamily="34" charset="0"/>
              </a:rPr>
              <a:t>The National Advancement Team welcomes any and all feedback through advancement.team@scouting.org, but would ask that questions and concerns first be shared with local district and council volunteer or professional advancement administrators.</a:t>
            </a:r>
          </a:p>
          <a:p>
            <a:r>
              <a:rPr lang="en-US" altLang="en-US" dirty="0">
                <a:cs typeface="Arial" panose="020B0604020202020204" pitchFamily="34" charset="0"/>
              </a:rPr>
              <a:t> </a:t>
            </a:r>
          </a:p>
          <a:p>
            <a:r>
              <a:rPr lang="en-US" altLang="en-US" dirty="0">
                <a:cs typeface="Arial" panose="020B0604020202020204" pitchFamily="34" charset="0"/>
              </a:rPr>
              <a:t>The National Advancement Committee's Webinar and Education Task Force</a:t>
            </a:r>
            <a:r>
              <a:rPr lang="ja-JP" altLang="en-US" dirty="0">
                <a:cs typeface="Arial" panose="020B0604020202020204" pitchFamily="34" charset="0"/>
              </a:rPr>
              <a:t>’</a:t>
            </a:r>
            <a:r>
              <a:rPr lang="en-US" altLang="ja-JP" dirty="0">
                <a:cs typeface="Arial" panose="020B0604020202020204" pitchFamily="34" charset="0"/>
              </a:rPr>
              <a:t>s dedicated Scouting volunteers who helped develop this presentation wish you great success in giving merit badge counselors the tools they need to better serve today's young people.</a:t>
            </a:r>
            <a:endParaRPr lang="en-US" altLang="en-US" dirty="0">
              <a:cs typeface="Arial" panose="020B0604020202020204" pitchFamily="34" charset="0"/>
            </a:endParaRPr>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E9FAB6A0-E017-4864-A572-CDF800C58075}" type="slidenum">
              <a:rPr lang="en-US" altLang="en-US" sz="1300">
                <a:latin typeface="Arial" panose="020B0604020202020204" pitchFamily="34" charset="0"/>
              </a:rPr>
              <a:pPr>
                <a:spcBef>
                  <a:spcPct val="0"/>
                </a:spcBef>
              </a:pPr>
              <a:t>1</a:t>
            </a:fld>
            <a:endParaRPr lang="en-US" altLang="en-US" sz="1300">
              <a:latin typeface="Arial" panose="020B0604020202020204" pitchFamily="34" charset="0"/>
            </a:endParaRPr>
          </a:p>
        </p:txBody>
      </p:sp>
    </p:spTree>
    <p:extLst>
      <p:ext uri="{BB962C8B-B14F-4D97-AF65-F5344CB8AC3E}">
        <p14:creationId xmlns:p14="http://schemas.microsoft.com/office/powerpoint/2010/main" val="3369831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anose="020B0604020202020204" pitchFamily="34" charset="0"/>
              </a:rPr>
              <a:t>In order to qualify as a merit badge counselor, prospective volunteers must have the education and skills needed to provide instruction and to evaluate performance. It is also important they are older than the Scouts and are able to set that positive example. This calls for both good rapport and good character.</a:t>
            </a:r>
          </a:p>
          <a:p>
            <a:pPr eaLnBrk="1" hangingPunct="1"/>
            <a:endParaRPr lang="en-US" altLang="en-US" dirty="0">
              <a:cs typeface="Times New Roman" panose="02020603050405020304" pitchFamily="18" charset="0"/>
            </a:endParaRPr>
          </a:p>
          <a:p>
            <a:pPr eaLnBrk="1" hangingPunct="1"/>
            <a:r>
              <a:rPr lang="en-US" altLang="en-US" dirty="0">
                <a:cs typeface="Times New Roman" panose="02020603050405020304" pitchFamily="18" charset="0"/>
              </a:rPr>
              <a:t>These are the </a:t>
            </a:r>
            <a:r>
              <a:rPr lang="en-US" altLang="en-US" i="1" u="sng" dirty="0">
                <a:cs typeface="Times New Roman" panose="02020603050405020304" pitchFamily="18" charset="0"/>
              </a:rPr>
              <a:t>only</a:t>
            </a:r>
            <a:r>
              <a:rPr lang="en-US" altLang="en-US" dirty="0">
                <a:cs typeface="Times New Roman" panose="02020603050405020304" pitchFamily="18" charset="0"/>
              </a:rPr>
              <a:t> qualifications the BSA National Council places on merit badge counselors—regardless of the merit badge. Local councils, however, when approving counselors, may look for more, but they are not allowed to accept less.</a:t>
            </a:r>
          </a:p>
        </p:txBody>
      </p:sp>
      <p:sp>
        <p:nvSpPr>
          <p:cNvPr id="24580" name="Slide Number Placeholder 3"/>
          <p:cNvSpPr txBox="1">
            <a:spLocks noGrp="1"/>
          </p:cNvSpPr>
          <p:nvPr/>
        </p:nvSpPr>
        <p:spPr bwMode="auto">
          <a:xfrm>
            <a:off x="4024736" y="8918732"/>
            <a:ext cx="3077739" cy="46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06" tIns="47104" rIns="94206" bIns="47104" anchor="b"/>
          <a:lstStyle>
            <a:lvl1pPr defTabSz="935038">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7931725" indent="-37474525"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r" eaLnBrk="1" hangingPunct="1">
              <a:spcBef>
                <a:spcPct val="0"/>
              </a:spcBef>
            </a:pPr>
            <a:fld id="{E62F73F0-6438-4935-A365-D6D11DBF41F4}" type="slidenum">
              <a:rPr lang="en-US" altLang="en-US" sz="1300">
                <a:latin typeface="Arial" panose="020B0604020202020204" pitchFamily="34" charset="0"/>
              </a:rPr>
              <a:pPr algn="r" eaLnBrk="1" hangingPunct="1">
                <a:spcBef>
                  <a:spcPct val="0"/>
                </a:spcBef>
              </a:pPr>
              <a:t>10</a:t>
            </a:fld>
            <a:endParaRPr lang="en-US" altLang="en-US" sz="1300">
              <a:latin typeface="Arial" panose="020B0604020202020204" pitchFamily="34" charset="0"/>
            </a:endParaRPr>
          </a:p>
        </p:txBody>
      </p:sp>
    </p:spTree>
    <p:extLst>
      <p:ext uri="{BB962C8B-B14F-4D97-AF65-F5344CB8AC3E}">
        <p14:creationId xmlns:p14="http://schemas.microsoft.com/office/powerpoint/2010/main" val="1474660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anose="020B0604020202020204" pitchFamily="34" charset="0"/>
              </a:rPr>
              <a:t>The BSA considers some merit badge activities riskier than others. A list of these badges is provided in the </a:t>
            </a:r>
            <a:r>
              <a:rPr lang="en-US" altLang="en-US" i="1" dirty="0">
                <a:cs typeface="Arial" panose="020B0604020202020204" pitchFamily="34" charset="0"/>
              </a:rPr>
              <a:t>Guide to Advancement</a:t>
            </a:r>
            <a:r>
              <a:rPr lang="en-US" altLang="en-US" dirty="0">
                <a:cs typeface="Arial" panose="020B0604020202020204" pitchFamily="34" charset="0"/>
              </a:rPr>
              <a:t>, topic seventy-eleven, </a:t>
            </a:r>
            <a:r>
              <a:rPr lang="ja-JP" altLang="en-US" dirty="0">
                <a:cs typeface="Arial" panose="020B0604020202020204" pitchFamily="34" charset="0"/>
              </a:rPr>
              <a:t>“</a:t>
            </a:r>
            <a:r>
              <a:rPr lang="en-US" altLang="ja-JP" dirty="0">
                <a:cs typeface="Arial" panose="020B0604020202020204" pitchFamily="34" charset="0"/>
              </a:rPr>
              <a:t>Qualifications of Counselors;</a:t>
            </a:r>
            <a:r>
              <a:rPr lang="ja-JP" altLang="en-US" dirty="0">
                <a:cs typeface="Arial" panose="020B0604020202020204" pitchFamily="34" charset="0"/>
              </a:rPr>
              <a:t>”</a:t>
            </a:r>
            <a:r>
              <a:rPr lang="en-US" altLang="ja-JP" dirty="0">
                <a:cs typeface="Arial" panose="020B0604020202020204" pitchFamily="34" charset="0"/>
              </a:rPr>
              <a:t> along with the specific qualifications required of those supervising the activities. For example, most of the requirements for the shooting sports merit badges require BSA National Camp School or National Rifle Association certification; and scuba diving activities must be presented by a trained instructor sanctioned by an agency such as PADI, the Professional Association of Diving Instructors. Of course, for the aquatics badges, all Swimming and watercraft activities must be offered in accordance with BSA Safe Swim Defense and BSA Safety Afloat, respectively.</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If the merit badge counselor does not meet the specific qualifications listed, then he or she may use the services of others who do meet them. This is supported in topic seventy-thirty-two of the </a:t>
            </a:r>
            <a:r>
              <a:rPr lang="en-US" altLang="en-US" i="1" dirty="0">
                <a:cs typeface="Arial" panose="020B0604020202020204" pitchFamily="34" charset="0"/>
              </a:rPr>
              <a:t>Guide to Advancement, </a:t>
            </a:r>
            <a:r>
              <a:rPr lang="en-US" altLang="en-US" dirty="0">
                <a:cs typeface="Arial" panose="020B0604020202020204" pitchFamily="34" charset="0"/>
              </a:rPr>
              <a:t>where it says, </a:t>
            </a:r>
            <a:r>
              <a:rPr lang="ja-JP" altLang="en-US" dirty="0">
                <a:cs typeface="Arial" panose="020B0604020202020204" pitchFamily="34" charset="0"/>
              </a:rPr>
              <a:t>“</a:t>
            </a:r>
            <a:r>
              <a:rPr lang="en-US" altLang="ja-JP" dirty="0">
                <a:cs typeface="Arial" panose="020B0604020202020204" pitchFamily="34" charset="0"/>
              </a:rPr>
              <a:t>It is permissible for guest speakers, guest experts, or others who are not merit badge counselors to assist in the counseling process.</a:t>
            </a:r>
            <a:r>
              <a:rPr lang="ja-JP" altLang="en-US" dirty="0">
                <a:cs typeface="Arial" panose="020B0604020202020204" pitchFamily="34" charset="0"/>
              </a:rPr>
              <a:t>”</a:t>
            </a:r>
            <a:endParaRPr lang="en-US" altLang="ja-JP" dirty="0">
              <a:cs typeface="Arial" panose="020B0604020202020204" pitchFamily="34" charset="0"/>
            </a:endParaRPr>
          </a:p>
          <a:p>
            <a:pPr eaLnBrk="1" hangingPunct="1"/>
            <a:endParaRPr lang="en-US" altLang="en-US" dirty="0">
              <a:cs typeface="Arial" panose="020B0604020202020204" pitchFamily="34" charset="0"/>
            </a:endParaRPr>
          </a:p>
          <a:p>
            <a:pPr eaLnBrk="1" hangingPunct="1">
              <a:lnSpc>
                <a:spcPct val="80000"/>
              </a:lnSpc>
            </a:pPr>
            <a:r>
              <a:rPr lang="en-US" altLang="en-US" dirty="0">
                <a:cs typeface="Arial" panose="020B0604020202020204" pitchFamily="34" charset="0"/>
              </a:rPr>
              <a:t>As a side note, it must be remembered that any activities that take place within the merit badge program must be conducted in accordance with the </a:t>
            </a:r>
            <a:r>
              <a:rPr lang="en-US" altLang="en-US" i="1" dirty="0">
                <a:cs typeface="Arial" panose="020B0604020202020204" pitchFamily="34" charset="0"/>
              </a:rPr>
              <a:t>Guide to Safe Scouting</a:t>
            </a:r>
            <a:r>
              <a:rPr lang="en-US" altLang="en-US" dirty="0">
                <a:cs typeface="Arial" panose="020B0604020202020204" pitchFamily="34" charset="0"/>
              </a:rPr>
              <a:t>.</a:t>
            </a:r>
          </a:p>
          <a:p>
            <a:pPr eaLnBrk="1" hangingPunct="1">
              <a:lnSpc>
                <a:spcPct val="80000"/>
              </a:lnSpc>
            </a:pPr>
            <a:endParaRPr lang="en-US" altLang="en-US" dirty="0">
              <a:cs typeface="Arial" panose="020B0604020202020204" pitchFamily="34" charset="0"/>
            </a:endParaRPr>
          </a:p>
          <a:p>
            <a:pPr eaLnBrk="1" hangingPunct="1">
              <a:lnSpc>
                <a:spcPct val="80000"/>
              </a:lnSpc>
            </a:pPr>
            <a:r>
              <a:rPr lang="en-US" altLang="en-US" i="1" dirty="0">
                <a:cs typeface="Arial" panose="020B0604020202020204" pitchFamily="34" charset="0"/>
              </a:rPr>
              <a:t>[If you are asked, the </a:t>
            </a:r>
            <a:r>
              <a:rPr lang="en-US" altLang="en-US" dirty="0">
                <a:cs typeface="Arial" panose="020B0604020202020204" pitchFamily="34" charset="0"/>
              </a:rPr>
              <a:t>Guide to Safe Scouting </a:t>
            </a:r>
            <a:r>
              <a:rPr lang="en-US" altLang="en-US" i="1" dirty="0">
                <a:cs typeface="Arial" panose="020B0604020202020204" pitchFamily="34" charset="0"/>
              </a:rPr>
              <a:t>is available at www.scouting.org/scoutsource/healthandsafety/GSS.aspx.]</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B80A9E78-3646-492D-93F2-52635131B61F}" type="slidenum">
              <a:rPr lang="en-US" altLang="en-US" sz="1300">
                <a:latin typeface="Arial" panose="020B0604020202020204" pitchFamily="34" charset="0"/>
              </a:rPr>
              <a:pPr>
                <a:spcBef>
                  <a:spcPct val="0"/>
                </a:spcBef>
              </a:pPr>
              <a:t>11</a:t>
            </a:fld>
            <a:endParaRPr lang="en-US" altLang="en-US" sz="1300">
              <a:latin typeface="Arial" panose="020B0604020202020204" pitchFamily="34" charset="0"/>
            </a:endParaRPr>
          </a:p>
        </p:txBody>
      </p:sp>
    </p:spTree>
    <p:extLst>
      <p:ext uri="{BB962C8B-B14F-4D97-AF65-F5344CB8AC3E}">
        <p14:creationId xmlns:p14="http://schemas.microsoft.com/office/powerpoint/2010/main" val="4057575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anose="020B0604020202020204" pitchFamily="34" charset="0"/>
              </a:rPr>
              <a:t>The BSA considers some merit badge activities riskier than others. A list of these badges is provided in the </a:t>
            </a:r>
            <a:r>
              <a:rPr lang="en-US" altLang="en-US" i="1" dirty="0">
                <a:cs typeface="Arial" panose="020B0604020202020204" pitchFamily="34" charset="0"/>
              </a:rPr>
              <a:t>Guide to Advancement</a:t>
            </a:r>
            <a:r>
              <a:rPr lang="en-US" altLang="en-US" dirty="0">
                <a:cs typeface="Arial" panose="020B0604020202020204" pitchFamily="34" charset="0"/>
              </a:rPr>
              <a:t>, topic seventy-eleven, </a:t>
            </a:r>
            <a:r>
              <a:rPr lang="ja-JP" altLang="en-US" dirty="0">
                <a:cs typeface="Arial" panose="020B0604020202020204" pitchFamily="34" charset="0"/>
              </a:rPr>
              <a:t>“</a:t>
            </a:r>
            <a:r>
              <a:rPr lang="en-US" altLang="ja-JP" dirty="0">
                <a:cs typeface="Arial" panose="020B0604020202020204" pitchFamily="34" charset="0"/>
              </a:rPr>
              <a:t>Qualifications of Counselors;</a:t>
            </a:r>
            <a:r>
              <a:rPr lang="ja-JP" altLang="en-US" dirty="0">
                <a:cs typeface="Arial" panose="020B0604020202020204" pitchFamily="34" charset="0"/>
              </a:rPr>
              <a:t>”</a:t>
            </a:r>
            <a:r>
              <a:rPr lang="en-US" altLang="ja-JP" dirty="0">
                <a:cs typeface="Arial" panose="020B0604020202020204" pitchFamily="34" charset="0"/>
              </a:rPr>
              <a:t> along with the specific qualifications required of those supervising the activities. For example, most of the requirements for the shooting sports merit badges require BSA National Camp School or National Rifle Association certification; and scuba diving activities must be presented by a trained instructor sanctioned by an agency such as PADI, the Professional Association of Diving Instructors. Of course, for the aquatics badges, all Swimming and watercraft activities must be offered in accordance with BSA Safe Swim Defense and BSA Safety Afloat, respectively.</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If the merit badge counselor does not meet the specific qualifications listed, then he or she may use the services of others who do meet them. This is supported in topic seventy-thirty-two of the </a:t>
            </a:r>
            <a:r>
              <a:rPr lang="en-US" altLang="en-US" i="1" dirty="0">
                <a:cs typeface="Arial" panose="020B0604020202020204" pitchFamily="34" charset="0"/>
              </a:rPr>
              <a:t>Guide to Advancement, </a:t>
            </a:r>
            <a:r>
              <a:rPr lang="en-US" altLang="en-US" dirty="0">
                <a:cs typeface="Arial" panose="020B0604020202020204" pitchFamily="34" charset="0"/>
              </a:rPr>
              <a:t>where it says, </a:t>
            </a:r>
            <a:r>
              <a:rPr lang="ja-JP" altLang="en-US" dirty="0">
                <a:cs typeface="Arial" panose="020B0604020202020204" pitchFamily="34" charset="0"/>
              </a:rPr>
              <a:t>“</a:t>
            </a:r>
            <a:r>
              <a:rPr lang="en-US" altLang="ja-JP" dirty="0">
                <a:cs typeface="Arial" panose="020B0604020202020204" pitchFamily="34" charset="0"/>
              </a:rPr>
              <a:t>It is permissible for guest speakers, guest experts, or others who are not merit badge counselors to assist in the counseling process.</a:t>
            </a:r>
            <a:r>
              <a:rPr lang="ja-JP" altLang="en-US" dirty="0">
                <a:cs typeface="Arial" panose="020B0604020202020204" pitchFamily="34" charset="0"/>
              </a:rPr>
              <a:t>”</a:t>
            </a:r>
            <a:endParaRPr lang="en-US" altLang="ja-JP" dirty="0">
              <a:cs typeface="Arial" panose="020B0604020202020204" pitchFamily="34" charset="0"/>
            </a:endParaRPr>
          </a:p>
          <a:p>
            <a:pPr eaLnBrk="1" hangingPunct="1"/>
            <a:endParaRPr lang="en-US" altLang="en-US" dirty="0">
              <a:cs typeface="Arial" panose="020B0604020202020204" pitchFamily="34" charset="0"/>
            </a:endParaRPr>
          </a:p>
          <a:p>
            <a:pPr eaLnBrk="1" hangingPunct="1">
              <a:lnSpc>
                <a:spcPct val="80000"/>
              </a:lnSpc>
            </a:pPr>
            <a:r>
              <a:rPr lang="en-US" altLang="en-US" dirty="0">
                <a:cs typeface="Arial" panose="020B0604020202020204" pitchFamily="34" charset="0"/>
              </a:rPr>
              <a:t>As a side note, it must be remembered that any activities that take place within the merit badge program must be conducted in accordance with the </a:t>
            </a:r>
            <a:r>
              <a:rPr lang="en-US" altLang="en-US" i="1" dirty="0">
                <a:cs typeface="Arial" panose="020B0604020202020204" pitchFamily="34" charset="0"/>
              </a:rPr>
              <a:t>Guide to Safe Scouting</a:t>
            </a:r>
            <a:r>
              <a:rPr lang="en-US" altLang="en-US" dirty="0">
                <a:cs typeface="Arial" panose="020B0604020202020204" pitchFamily="34" charset="0"/>
              </a:rPr>
              <a:t>.</a:t>
            </a:r>
          </a:p>
          <a:p>
            <a:pPr eaLnBrk="1" hangingPunct="1">
              <a:lnSpc>
                <a:spcPct val="80000"/>
              </a:lnSpc>
            </a:pPr>
            <a:endParaRPr lang="en-US" altLang="en-US" dirty="0">
              <a:cs typeface="Arial" panose="020B0604020202020204" pitchFamily="34" charset="0"/>
            </a:endParaRPr>
          </a:p>
          <a:p>
            <a:pPr eaLnBrk="1" hangingPunct="1">
              <a:lnSpc>
                <a:spcPct val="80000"/>
              </a:lnSpc>
            </a:pPr>
            <a:r>
              <a:rPr lang="en-US" altLang="en-US" i="1" dirty="0">
                <a:cs typeface="Arial" panose="020B0604020202020204" pitchFamily="34" charset="0"/>
              </a:rPr>
              <a:t>[If you are asked, the </a:t>
            </a:r>
            <a:r>
              <a:rPr lang="en-US" altLang="en-US" dirty="0">
                <a:cs typeface="Arial" panose="020B0604020202020204" pitchFamily="34" charset="0"/>
              </a:rPr>
              <a:t>Guide to Safe Scouting </a:t>
            </a:r>
            <a:r>
              <a:rPr lang="en-US" altLang="en-US" i="1" dirty="0">
                <a:cs typeface="Arial" panose="020B0604020202020204" pitchFamily="34" charset="0"/>
              </a:rPr>
              <a:t>is available at www.scouting.org/scoutsource/healthandsafety/GSS.aspx.]</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B80A9E78-3646-492D-93F2-52635131B61F}" type="slidenum">
              <a:rPr lang="en-US" altLang="en-US" sz="1300">
                <a:latin typeface="Arial" panose="020B0604020202020204" pitchFamily="34" charset="0"/>
              </a:rPr>
              <a:pPr>
                <a:spcBef>
                  <a:spcPct val="0"/>
                </a:spcBef>
              </a:pPr>
              <a:t>12</a:t>
            </a:fld>
            <a:endParaRPr lang="en-US" altLang="en-US" sz="1300">
              <a:latin typeface="Arial" panose="020B0604020202020204" pitchFamily="34" charset="0"/>
            </a:endParaRPr>
          </a:p>
        </p:txBody>
      </p:sp>
    </p:spTree>
    <p:extLst>
      <p:ext uri="{BB962C8B-B14F-4D97-AF65-F5344CB8AC3E}">
        <p14:creationId xmlns:p14="http://schemas.microsoft.com/office/powerpoint/2010/main" val="4057575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anose="020B0604020202020204" pitchFamily="34" charset="0"/>
              </a:rPr>
              <a:t>Before working with Scouts, counselors must complete Youth Protection training. The online course is available by logging into myscouting.org. Counselors, who live in states that require face-to-face, instructor-led training, are encouraged to contact their local councils for training dates and times.</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When completing the course, volunteers should attach a copy of their certificate to their adult registration application and information sheet, and follow council guidelines for submitting these documents.</a:t>
            </a:r>
          </a:p>
        </p:txBody>
      </p:sp>
      <p:sp>
        <p:nvSpPr>
          <p:cNvPr id="32772" name="Slide Number Placeholder 3"/>
          <p:cNvSpPr txBox="1">
            <a:spLocks noGrp="1"/>
          </p:cNvSpPr>
          <p:nvPr/>
        </p:nvSpPr>
        <p:spPr bwMode="auto">
          <a:xfrm>
            <a:off x="4024736" y="8918732"/>
            <a:ext cx="3077739" cy="46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06" tIns="47104" rIns="94206" bIns="47104" anchor="b"/>
          <a:lstStyle>
            <a:lvl1pPr defTabSz="935038">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7931725" indent="-37474525"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r" eaLnBrk="1" hangingPunct="1">
              <a:spcBef>
                <a:spcPct val="0"/>
              </a:spcBef>
            </a:pPr>
            <a:fld id="{348BF18C-3C09-4A61-923E-3887E859ECBA}" type="slidenum">
              <a:rPr lang="en-US" altLang="en-US" sz="1300">
                <a:latin typeface="Arial" panose="020B0604020202020204" pitchFamily="34" charset="0"/>
              </a:rPr>
              <a:pPr algn="r" eaLnBrk="1" hangingPunct="1">
                <a:spcBef>
                  <a:spcPct val="0"/>
                </a:spcBef>
              </a:pPr>
              <a:t>13</a:t>
            </a:fld>
            <a:endParaRPr lang="en-US" altLang="en-US" sz="1300">
              <a:latin typeface="Arial" panose="020B0604020202020204" pitchFamily="34" charset="0"/>
            </a:endParaRPr>
          </a:p>
        </p:txBody>
      </p:sp>
    </p:spTree>
    <p:extLst>
      <p:ext uri="{BB962C8B-B14F-4D97-AF65-F5344CB8AC3E}">
        <p14:creationId xmlns:p14="http://schemas.microsoft.com/office/powerpoint/2010/main" val="2453983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anose="020B0604020202020204" pitchFamily="34" charset="0"/>
              </a:rPr>
              <a:t>The unit leader</a:t>
            </a:r>
            <a:r>
              <a:rPr lang="ja-JP" altLang="en-US" dirty="0">
                <a:cs typeface="Arial" panose="020B0604020202020204" pitchFamily="34" charset="0"/>
              </a:rPr>
              <a:t>’</a:t>
            </a:r>
            <a:r>
              <a:rPr lang="en-US" altLang="ja-JP" dirty="0">
                <a:cs typeface="Arial" panose="020B0604020202020204" pitchFamily="34" charset="0"/>
              </a:rPr>
              <a:t>s signature is required on the application before the Scout begins working with the merit badge counselor. This does </a:t>
            </a:r>
            <a:r>
              <a:rPr lang="en-US" altLang="ja-JP" i="1" dirty="0">
                <a:cs typeface="Arial" panose="020B0604020202020204" pitchFamily="34" charset="0"/>
              </a:rPr>
              <a:t>not</a:t>
            </a:r>
            <a:r>
              <a:rPr lang="en-US" altLang="ja-JP" dirty="0">
                <a:cs typeface="Arial" panose="020B0604020202020204" pitchFamily="34" charset="0"/>
              </a:rPr>
              <a:t> mean the young man must wait for the signature to begin work on the merit badge itself. For example, past campouts count for the Camping merit badge, and coins and stamps already collected count for those badges.</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The unit leader</a:t>
            </a:r>
            <a:r>
              <a:rPr lang="ja-JP" altLang="en-US" dirty="0">
                <a:cs typeface="Arial" panose="020B0604020202020204" pitchFamily="34" charset="0"/>
              </a:rPr>
              <a:t>’</a:t>
            </a:r>
            <a:r>
              <a:rPr lang="en-US" altLang="ja-JP" dirty="0">
                <a:cs typeface="Arial" panose="020B0604020202020204" pitchFamily="34" charset="0"/>
              </a:rPr>
              <a:t>s signature does not necessarily indicate approval. It merely shows that the Scout and the unit leader have had a discussion about the badge and that the unit leader has recommended at least one registered merit badge counselor.</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What do you do if a Scout shows up without a signature on his </a:t>
            </a:r>
            <a:r>
              <a:rPr lang="en-US" altLang="en-US" dirty="0" smtClean="0">
                <a:cs typeface="Arial" panose="020B0604020202020204" pitchFamily="34" charset="0"/>
              </a:rPr>
              <a:t>or her blue </a:t>
            </a:r>
            <a:r>
              <a:rPr lang="en-US" altLang="en-US" dirty="0">
                <a:cs typeface="Arial" panose="020B0604020202020204" pitchFamily="34" charset="0"/>
              </a:rPr>
              <a:t>card? Ask him </a:t>
            </a:r>
            <a:r>
              <a:rPr lang="en-US" altLang="en-US" dirty="0" smtClean="0">
                <a:cs typeface="Arial" panose="020B0604020202020204" pitchFamily="34" charset="0"/>
              </a:rPr>
              <a:t>or her where he or she </a:t>
            </a:r>
            <a:r>
              <a:rPr lang="en-US" altLang="en-US" dirty="0">
                <a:cs typeface="Arial" panose="020B0604020202020204" pitchFamily="34" charset="0"/>
              </a:rPr>
              <a:t>got the card. If the Scout indicates the unit leader knew of his </a:t>
            </a:r>
            <a:r>
              <a:rPr lang="en-US" altLang="en-US" dirty="0" smtClean="0">
                <a:cs typeface="Arial" panose="020B0604020202020204" pitchFamily="34" charset="0"/>
              </a:rPr>
              <a:t>or her desire </a:t>
            </a:r>
            <a:r>
              <a:rPr lang="en-US" altLang="en-US" dirty="0">
                <a:cs typeface="Arial" panose="020B0604020202020204" pitchFamily="34" charset="0"/>
              </a:rPr>
              <a:t>to begin working on the badge, but forgot to sign—or if there are other compelling extenuating circumstances—you may proceed with the initial session and ask him </a:t>
            </a:r>
            <a:r>
              <a:rPr lang="en-US" altLang="en-US" dirty="0" smtClean="0">
                <a:cs typeface="Arial" panose="020B0604020202020204" pitchFamily="34" charset="0"/>
              </a:rPr>
              <a:t>or her to </a:t>
            </a:r>
            <a:r>
              <a:rPr lang="en-US" altLang="en-US" dirty="0">
                <a:cs typeface="Arial" panose="020B0604020202020204" pitchFamily="34" charset="0"/>
              </a:rPr>
              <a:t>get his </a:t>
            </a:r>
            <a:r>
              <a:rPr lang="en-US" altLang="en-US" dirty="0" smtClean="0">
                <a:cs typeface="Arial" panose="020B0604020202020204" pitchFamily="34" charset="0"/>
              </a:rPr>
              <a:t>or her unit </a:t>
            </a:r>
            <a:r>
              <a:rPr lang="en-US" altLang="en-US" dirty="0">
                <a:cs typeface="Arial" panose="020B0604020202020204" pitchFamily="34" charset="0"/>
              </a:rPr>
              <a:t>leader</a:t>
            </a:r>
            <a:r>
              <a:rPr lang="ja-JP" altLang="en-US" dirty="0">
                <a:cs typeface="Arial" panose="020B0604020202020204" pitchFamily="34" charset="0"/>
              </a:rPr>
              <a:t>’</a:t>
            </a:r>
            <a:r>
              <a:rPr lang="en-US" altLang="ja-JP" dirty="0">
                <a:cs typeface="Arial" panose="020B0604020202020204" pitchFamily="34" charset="0"/>
              </a:rPr>
              <a:t>s signature prior to the next meeting.</a:t>
            </a:r>
            <a:endParaRPr lang="en-US" altLang="en-US" dirty="0">
              <a:cs typeface="Arial" panose="020B0604020202020204" pitchFamily="34" charset="0"/>
            </a:endParaRPr>
          </a:p>
        </p:txBody>
      </p:sp>
      <p:sp>
        <p:nvSpPr>
          <p:cNvPr id="45060" name="Slide Number Placeholder 3"/>
          <p:cNvSpPr txBox="1">
            <a:spLocks noGrp="1"/>
          </p:cNvSpPr>
          <p:nvPr/>
        </p:nvSpPr>
        <p:spPr bwMode="auto">
          <a:xfrm>
            <a:off x="4024736" y="8918732"/>
            <a:ext cx="3077739" cy="46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06" tIns="47104" rIns="94206" bIns="47104" anchor="b"/>
          <a:lstStyle>
            <a:lvl1pPr defTabSz="935038">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7931725" indent="-37474525"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r" eaLnBrk="1" hangingPunct="1">
              <a:spcBef>
                <a:spcPct val="0"/>
              </a:spcBef>
            </a:pPr>
            <a:fld id="{4CA4CD36-664A-4D99-8389-01032F52FCB4}" type="slidenum">
              <a:rPr lang="en-US" altLang="en-US" sz="1300">
                <a:latin typeface="Arial" panose="020B0604020202020204" pitchFamily="34" charset="0"/>
              </a:rPr>
              <a:pPr algn="r" eaLnBrk="1" hangingPunct="1">
                <a:spcBef>
                  <a:spcPct val="0"/>
                </a:spcBef>
              </a:pPr>
              <a:t>14</a:t>
            </a:fld>
            <a:endParaRPr lang="en-US" altLang="en-US" sz="1300">
              <a:latin typeface="Arial" panose="020B0604020202020204" pitchFamily="34" charset="0"/>
            </a:endParaRPr>
          </a:p>
        </p:txBody>
      </p:sp>
    </p:spTree>
    <p:extLst>
      <p:ext uri="{BB962C8B-B14F-4D97-AF65-F5344CB8AC3E}">
        <p14:creationId xmlns:p14="http://schemas.microsoft.com/office/powerpoint/2010/main" val="771918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47"/>
              </a:spcBef>
            </a:pPr>
            <a:r>
              <a:rPr lang="en-US" altLang="en-US" dirty="0">
                <a:cs typeface="Arial" panose="020B0604020202020204" pitchFamily="34" charset="0"/>
              </a:rPr>
              <a:t>At some point in the next few years, as the BSA computer systems are upgraded, it is possible the blue card will be replaced—at least in part—by an electronic process. In the meantime, the blue card is the nationally recognized merit badge record. When it is not used it can create problems as Scouts transfer to different units or to different councils, or if in the future the need arises to produce acceptable documentation of merit badges earned.</a:t>
            </a:r>
          </a:p>
          <a:p>
            <a:pPr eaLnBrk="1" hangingPunct="1">
              <a:spcBef>
                <a:spcPts val="447"/>
              </a:spcBef>
            </a:pPr>
            <a:endParaRPr lang="en-US" altLang="en-US" dirty="0">
              <a:cs typeface="Arial" panose="020B0604020202020204" pitchFamily="34" charset="0"/>
            </a:endParaRPr>
          </a:p>
          <a:p>
            <a:pPr eaLnBrk="1" hangingPunct="1">
              <a:spcBef>
                <a:spcPts val="447"/>
              </a:spcBef>
            </a:pPr>
            <a:r>
              <a:rPr lang="en-US" altLang="en-US" dirty="0">
                <a:cs typeface="Arial" panose="020B0604020202020204" pitchFamily="34" charset="0"/>
              </a:rPr>
              <a:t>The Scout</a:t>
            </a:r>
            <a:r>
              <a:rPr lang="ja-JP" altLang="en-US" dirty="0">
                <a:cs typeface="Arial" panose="020B0604020202020204" pitchFamily="34" charset="0"/>
              </a:rPr>
              <a:t>’</a:t>
            </a:r>
            <a:r>
              <a:rPr lang="en-US" altLang="ja-JP" dirty="0">
                <a:cs typeface="Arial" panose="020B0604020202020204" pitchFamily="34" charset="0"/>
              </a:rPr>
              <a:t>s information, of course, should be completely filled in. </a:t>
            </a:r>
            <a:r>
              <a:rPr lang="en-US" altLang="ja-JP" i="1" dirty="0">
                <a:cs typeface="Arial" panose="020B0604020202020204" pitchFamily="34" charset="0"/>
              </a:rPr>
              <a:t>[Refer to the screen]</a:t>
            </a:r>
            <a:endParaRPr lang="en-US" altLang="ja-JP" dirty="0">
              <a:cs typeface="Arial" panose="020B0604020202020204" pitchFamily="34" charset="0"/>
            </a:endParaRPr>
          </a:p>
          <a:p>
            <a:pPr eaLnBrk="1" hangingPunct="1">
              <a:spcBef>
                <a:spcPts val="447"/>
              </a:spcBef>
            </a:pPr>
            <a:endParaRPr lang="en-US" altLang="en-US" dirty="0">
              <a:cs typeface="Arial" panose="020B0604020202020204" pitchFamily="34" charset="0"/>
            </a:endParaRPr>
          </a:p>
          <a:p>
            <a:pPr eaLnBrk="1" hangingPunct="1">
              <a:spcBef>
                <a:spcPts val="447"/>
              </a:spcBef>
            </a:pPr>
            <a:r>
              <a:rPr lang="en-US" altLang="en-US" dirty="0">
                <a:cs typeface="Arial" panose="020B0604020202020204" pitchFamily="34" charset="0"/>
              </a:rPr>
              <a:t>The space provided in the middle portion is for listing requirements completed with date of completion and counselor</a:t>
            </a:r>
            <a:r>
              <a:rPr lang="ja-JP" altLang="en-US" dirty="0">
                <a:cs typeface="Arial" panose="020B0604020202020204" pitchFamily="34" charset="0"/>
              </a:rPr>
              <a:t>’</a:t>
            </a:r>
            <a:r>
              <a:rPr lang="en-US" altLang="ja-JP" dirty="0">
                <a:cs typeface="Arial" panose="020B0604020202020204" pitchFamily="34" charset="0"/>
              </a:rPr>
              <a:t>s initials. This information is most important when one counselor is not going to be able to approve all the requirements for a particular badge. This often happens in camp settings where another counselor </a:t>
            </a:r>
            <a:r>
              <a:rPr lang="ja-JP" altLang="en-US" dirty="0">
                <a:cs typeface="Arial" panose="020B0604020202020204" pitchFamily="34" charset="0"/>
              </a:rPr>
              <a:t>“</a:t>
            </a:r>
            <a:r>
              <a:rPr lang="en-US" altLang="ja-JP" dirty="0">
                <a:cs typeface="Arial" panose="020B0604020202020204" pitchFamily="34" charset="0"/>
              </a:rPr>
              <a:t>back home</a:t>
            </a:r>
            <a:r>
              <a:rPr lang="ja-JP" altLang="en-US" dirty="0">
                <a:cs typeface="Arial" panose="020B0604020202020204" pitchFamily="34" charset="0"/>
              </a:rPr>
              <a:t>”</a:t>
            </a:r>
            <a:r>
              <a:rPr lang="en-US" altLang="ja-JP" dirty="0">
                <a:cs typeface="Arial" panose="020B0604020202020204" pitchFamily="34" charset="0"/>
              </a:rPr>
              <a:t> will approve requirements that could not be fulfilled at camp. Again, the blue card in this case is called a </a:t>
            </a:r>
            <a:r>
              <a:rPr lang="ja-JP" altLang="en-US" dirty="0">
                <a:cs typeface="Arial" panose="020B0604020202020204" pitchFamily="34" charset="0"/>
              </a:rPr>
              <a:t>“</a:t>
            </a:r>
            <a:r>
              <a:rPr lang="en-US" altLang="ja-JP" dirty="0">
                <a:cs typeface="Arial" panose="020B0604020202020204" pitchFamily="34" charset="0"/>
              </a:rPr>
              <a:t>partial.</a:t>
            </a:r>
            <a:r>
              <a:rPr lang="ja-JP" altLang="en-US" dirty="0">
                <a:cs typeface="Arial" panose="020B0604020202020204" pitchFamily="34" charset="0"/>
              </a:rPr>
              <a:t>”</a:t>
            </a:r>
            <a:endParaRPr lang="en-US" altLang="ja-JP" dirty="0">
              <a:cs typeface="Arial" panose="020B0604020202020204" pitchFamily="34" charset="0"/>
            </a:endParaRPr>
          </a:p>
          <a:p>
            <a:pPr eaLnBrk="1" hangingPunct="1">
              <a:spcBef>
                <a:spcPts val="447"/>
              </a:spcBef>
            </a:pPr>
            <a:endParaRPr lang="en-US" altLang="en-US" dirty="0">
              <a:cs typeface="Arial" panose="020B0604020202020204" pitchFamily="34" charset="0"/>
            </a:endParaRPr>
          </a:p>
          <a:p>
            <a:pPr>
              <a:spcBef>
                <a:spcPts val="447"/>
              </a:spcBef>
            </a:pPr>
            <a:r>
              <a:rPr lang="en-US" altLang="en-US" dirty="0">
                <a:cs typeface="Arial" panose="020B0604020202020204" pitchFamily="34" charset="0"/>
              </a:rPr>
              <a:t>Partials have no expiration except the Scout's 18th birthday.</a:t>
            </a:r>
          </a:p>
        </p:txBody>
      </p:sp>
      <p:sp>
        <p:nvSpPr>
          <p:cNvPr id="47108" name="Slide Number Placeholder 3"/>
          <p:cNvSpPr txBox="1">
            <a:spLocks noGrp="1"/>
          </p:cNvSpPr>
          <p:nvPr/>
        </p:nvSpPr>
        <p:spPr bwMode="auto">
          <a:xfrm>
            <a:off x="4024736" y="8918732"/>
            <a:ext cx="3077739" cy="46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06" tIns="47104" rIns="94206" bIns="47104" anchor="b"/>
          <a:lstStyle>
            <a:lvl1pPr defTabSz="935038">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7931725" indent="-37474525"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r" eaLnBrk="1" hangingPunct="1">
              <a:spcBef>
                <a:spcPct val="0"/>
              </a:spcBef>
            </a:pPr>
            <a:fld id="{89AB619D-B4D0-4EC7-A22A-955C6636326D}" type="slidenum">
              <a:rPr lang="en-US" altLang="en-US" sz="1300">
                <a:latin typeface="Arial" panose="020B0604020202020204" pitchFamily="34" charset="0"/>
              </a:rPr>
              <a:pPr algn="r" eaLnBrk="1" hangingPunct="1">
                <a:spcBef>
                  <a:spcPct val="0"/>
                </a:spcBef>
              </a:pPr>
              <a:t>15</a:t>
            </a:fld>
            <a:endParaRPr lang="en-US" altLang="en-US" sz="1300">
              <a:latin typeface="Arial" panose="020B0604020202020204" pitchFamily="34" charset="0"/>
            </a:endParaRPr>
          </a:p>
        </p:txBody>
      </p:sp>
    </p:spTree>
    <p:extLst>
      <p:ext uri="{BB962C8B-B14F-4D97-AF65-F5344CB8AC3E}">
        <p14:creationId xmlns:p14="http://schemas.microsoft.com/office/powerpoint/2010/main" val="671671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anose="020B0604020202020204" pitchFamily="34" charset="0"/>
              </a:rPr>
              <a:t>The reverse side of the blue card is used to record merit badge completions and is divided into three parts:</a:t>
            </a:r>
          </a:p>
          <a:p>
            <a:endParaRPr lang="en-US" altLang="en-US" dirty="0">
              <a:cs typeface="Arial" panose="020B0604020202020204" pitchFamily="34" charset="0"/>
            </a:endParaRPr>
          </a:p>
          <a:p>
            <a:pPr>
              <a:buFontTx/>
              <a:buChar char="•"/>
            </a:pPr>
            <a:r>
              <a:rPr lang="en-US" altLang="en-US" dirty="0">
                <a:cs typeface="Arial" panose="020B0604020202020204" pitchFamily="34" charset="0"/>
              </a:rPr>
              <a:t>Left section: unit leader</a:t>
            </a:r>
            <a:r>
              <a:rPr lang="ja-JP" altLang="en-US" dirty="0">
                <a:cs typeface="Arial" panose="020B0604020202020204" pitchFamily="34" charset="0"/>
              </a:rPr>
              <a:t>’</a:t>
            </a:r>
            <a:r>
              <a:rPr lang="en-US" altLang="ja-JP" dirty="0">
                <a:cs typeface="Arial" panose="020B0604020202020204" pitchFamily="34" charset="0"/>
              </a:rPr>
              <a:t>s portion showing counselor</a:t>
            </a:r>
            <a:r>
              <a:rPr lang="ja-JP" altLang="en-US" dirty="0">
                <a:cs typeface="Arial" panose="020B0604020202020204" pitchFamily="34" charset="0"/>
              </a:rPr>
              <a:t>’</a:t>
            </a:r>
            <a:r>
              <a:rPr lang="en-US" altLang="ja-JP" dirty="0">
                <a:cs typeface="Arial" panose="020B0604020202020204" pitchFamily="34" charset="0"/>
              </a:rPr>
              <a:t>s personal information, signature, and date merit badge was completed</a:t>
            </a:r>
          </a:p>
          <a:p>
            <a:pPr>
              <a:buFontTx/>
              <a:buChar char="•"/>
            </a:pPr>
            <a:endParaRPr lang="en-US" altLang="ja-JP" dirty="0">
              <a:cs typeface="Arial" panose="020B0604020202020204" pitchFamily="34" charset="0"/>
            </a:endParaRPr>
          </a:p>
          <a:p>
            <a:pPr>
              <a:buFontTx/>
              <a:buChar char="•"/>
            </a:pPr>
            <a:r>
              <a:rPr lang="en-US" altLang="en-US" dirty="0">
                <a:cs typeface="Arial" panose="020B0604020202020204" pitchFamily="34" charset="0"/>
              </a:rPr>
              <a:t>Middle section: Scout</a:t>
            </a:r>
            <a:r>
              <a:rPr lang="ja-JP" altLang="en-US" dirty="0">
                <a:cs typeface="Arial" panose="020B0604020202020204" pitchFamily="34" charset="0"/>
              </a:rPr>
              <a:t>’</a:t>
            </a:r>
            <a:r>
              <a:rPr lang="en-US" altLang="ja-JP" dirty="0">
                <a:cs typeface="Arial" panose="020B0604020202020204" pitchFamily="34" charset="0"/>
              </a:rPr>
              <a:t>s portion listing when the merit badge was completed and his </a:t>
            </a:r>
            <a:r>
              <a:rPr lang="en-US" altLang="ja-JP" dirty="0" smtClean="0">
                <a:cs typeface="Arial" panose="020B0604020202020204" pitchFamily="34" charset="0"/>
              </a:rPr>
              <a:t>or her counselor</a:t>
            </a:r>
            <a:r>
              <a:rPr lang="ja-JP" altLang="en-US" dirty="0">
                <a:cs typeface="Arial" panose="020B0604020202020204" pitchFamily="34" charset="0"/>
              </a:rPr>
              <a:t>’</a:t>
            </a:r>
            <a:r>
              <a:rPr lang="en-US" altLang="ja-JP" dirty="0">
                <a:cs typeface="Arial" panose="020B0604020202020204" pitchFamily="34" charset="0"/>
              </a:rPr>
              <a:t>s and unit leader</a:t>
            </a:r>
            <a:r>
              <a:rPr lang="ja-JP" altLang="en-US" dirty="0">
                <a:cs typeface="Arial" panose="020B0604020202020204" pitchFamily="34" charset="0"/>
              </a:rPr>
              <a:t>’</a:t>
            </a:r>
            <a:r>
              <a:rPr lang="en-US" altLang="ja-JP" dirty="0">
                <a:cs typeface="Arial" panose="020B0604020202020204" pitchFamily="34" charset="0"/>
              </a:rPr>
              <a:t>s signatures</a:t>
            </a:r>
          </a:p>
          <a:p>
            <a:pPr>
              <a:buFontTx/>
              <a:buChar char="•"/>
            </a:pPr>
            <a:endParaRPr lang="en-US" altLang="ja-JP" dirty="0">
              <a:cs typeface="Arial" panose="020B0604020202020204" pitchFamily="34" charset="0"/>
            </a:endParaRPr>
          </a:p>
          <a:p>
            <a:pPr>
              <a:buFontTx/>
              <a:buChar char="•"/>
            </a:pPr>
            <a:r>
              <a:rPr lang="en-US" altLang="en-US" dirty="0">
                <a:cs typeface="Arial" panose="020B0604020202020204" pitchFamily="34" charset="0"/>
              </a:rPr>
              <a:t>Right section: counselor</a:t>
            </a:r>
            <a:r>
              <a:rPr lang="ja-JP" altLang="en-US" dirty="0">
                <a:cs typeface="Arial" panose="020B0604020202020204" pitchFamily="34" charset="0"/>
              </a:rPr>
              <a:t>’</a:t>
            </a:r>
            <a:r>
              <a:rPr lang="en-US" altLang="ja-JP" dirty="0">
                <a:cs typeface="Arial" panose="020B0604020202020204" pitchFamily="34" charset="0"/>
              </a:rPr>
              <a:t>s portion showing Scout</a:t>
            </a:r>
            <a:r>
              <a:rPr lang="ja-JP" altLang="en-US" dirty="0">
                <a:cs typeface="Arial" panose="020B0604020202020204" pitchFamily="34" charset="0"/>
              </a:rPr>
              <a:t>’</a:t>
            </a:r>
            <a:r>
              <a:rPr lang="en-US" altLang="ja-JP" dirty="0">
                <a:cs typeface="Arial" panose="020B0604020202020204" pitchFamily="34" charset="0"/>
              </a:rPr>
              <a:t>s name, unit number, and date merit badge was completed</a:t>
            </a:r>
          </a:p>
          <a:p>
            <a:r>
              <a:rPr lang="en-US" altLang="en-US" dirty="0">
                <a:cs typeface="Arial" panose="020B0604020202020204" pitchFamily="34" charset="0"/>
              </a:rPr>
              <a:t> </a:t>
            </a:r>
          </a:p>
          <a:p>
            <a:r>
              <a:rPr lang="en-US" altLang="en-US" dirty="0">
                <a:cs typeface="Arial" panose="020B0604020202020204" pitchFamily="34" charset="0"/>
              </a:rPr>
              <a:t>The counselor should retain his or her portion for at least one year in case a question is raised later. The Scout should treat his </a:t>
            </a:r>
            <a:r>
              <a:rPr lang="en-US" altLang="en-US" dirty="0" smtClean="0">
                <a:cs typeface="Arial" panose="020B0604020202020204" pitchFamily="34" charset="0"/>
              </a:rPr>
              <a:t>or her portion </a:t>
            </a:r>
            <a:r>
              <a:rPr lang="en-US" altLang="en-US" dirty="0">
                <a:cs typeface="Arial" panose="020B0604020202020204" pitchFamily="34" charset="0"/>
              </a:rPr>
              <a:t>as a keepsake, and hold on to it as proof </a:t>
            </a:r>
            <a:r>
              <a:rPr lang="en-US" altLang="en-US" dirty="0" smtClean="0">
                <a:cs typeface="Arial" panose="020B0604020202020204" pitchFamily="34" charset="0"/>
              </a:rPr>
              <a:t>he or she </a:t>
            </a:r>
            <a:r>
              <a:rPr lang="en-US" altLang="en-US" dirty="0">
                <a:cs typeface="Arial" panose="020B0604020202020204" pitchFamily="34" charset="0"/>
              </a:rPr>
              <a:t>earned the badge. The unit leader</a:t>
            </a:r>
            <a:r>
              <a:rPr lang="ja-JP" altLang="en-US" dirty="0">
                <a:cs typeface="Arial" panose="020B0604020202020204" pitchFamily="34" charset="0"/>
              </a:rPr>
              <a:t>’</a:t>
            </a:r>
            <a:r>
              <a:rPr lang="en-US" altLang="ja-JP" dirty="0">
                <a:cs typeface="Arial" panose="020B0604020202020204" pitchFamily="34" charset="0"/>
              </a:rPr>
              <a:t>s portion should remain with the unit.</a:t>
            </a:r>
            <a:endParaRPr lang="en-US" altLang="en-US" dirty="0">
              <a:cs typeface="Arial" panose="020B0604020202020204" pitchFamily="34" charset="0"/>
            </a:endParaRPr>
          </a:p>
        </p:txBody>
      </p:sp>
      <p:sp>
        <p:nvSpPr>
          <p:cNvPr id="49156" name="Slide Number Placeholder 3"/>
          <p:cNvSpPr txBox="1">
            <a:spLocks noGrp="1"/>
          </p:cNvSpPr>
          <p:nvPr/>
        </p:nvSpPr>
        <p:spPr bwMode="auto">
          <a:xfrm>
            <a:off x="4024736" y="8918732"/>
            <a:ext cx="3077739" cy="46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06" tIns="47104" rIns="94206" bIns="47104" anchor="b"/>
          <a:lstStyle>
            <a:lvl1pPr defTabSz="935038">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7931725" indent="-37474525"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r" eaLnBrk="1" hangingPunct="1">
              <a:spcBef>
                <a:spcPct val="0"/>
              </a:spcBef>
            </a:pPr>
            <a:fld id="{1B6D67F4-007B-4DE4-9BE3-E47A85B81F5D}" type="slidenum">
              <a:rPr lang="en-US" altLang="en-US" sz="1300">
                <a:latin typeface="Arial" panose="020B0604020202020204" pitchFamily="34" charset="0"/>
              </a:rPr>
              <a:pPr algn="r" eaLnBrk="1" hangingPunct="1">
                <a:spcBef>
                  <a:spcPct val="0"/>
                </a:spcBef>
              </a:pPr>
              <a:t>16</a:t>
            </a:fld>
            <a:endParaRPr lang="en-US" altLang="en-US" sz="1300">
              <a:latin typeface="Arial" panose="020B0604020202020204" pitchFamily="34" charset="0"/>
            </a:endParaRPr>
          </a:p>
        </p:txBody>
      </p:sp>
    </p:spTree>
    <p:extLst>
      <p:ext uri="{BB962C8B-B14F-4D97-AF65-F5344CB8AC3E}">
        <p14:creationId xmlns:p14="http://schemas.microsoft.com/office/powerpoint/2010/main" val="4156775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anose="020B0604020202020204" pitchFamily="34" charset="0"/>
              </a:rPr>
              <a:t>As a counselor you have several duties that hopefully will lead to approving a merit badge.</a:t>
            </a:r>
          </a:p>
          <a:p>
            <a:pPr eaLnBrk="1" hangingPunct="1"/>
            <a:endParaRPr lang="en-US" altLang="en-US" dirty="0">
              <a:cs typeface="Arial" panose="020B0604020202020204" pitchFamily="34" charset="0"/>
            </a:endParaRPr>
          </a:p>
          <a:p>
            <a:pPr eaLnBrk="1" hangingPunct="1"/>
            <a:r>
              <a:rPr lang="en-US" altLang="en-US" i="1" dirty="0">
                <a:cs typeface="Arial" panose="020B0604020202020204" pitchFamily="34" charset="0"/>
              </a:rPr>
              <a:t>After reviewing the signed blue card, </a:t>
            </a:r>
            <a:r>
              <a:rPr lang="en-US" altLang="en-US" dirty="0">
                <a:cs typeface="Arial" panose="020B0604020202020204" pitchFamily="34" charset="0"/>
              </a:rPr>
              <a:t>and with a buddy present, begin a discussion with the Scout to determine:</a:t>
            </a:r>
          </a:p>
          <a:p>
            <a:pPr eaLnBrk="1" hangingPunct="1">
              <a:buFontTx/>
              <a:buChar char="•"/>
            </a:pPr>
            <a:r>
              <a:rPr lang="en-US" altLang="en-US" dirty="0">
                <a:cs typeface="Arial" panose="020B0604020202020204" pitchFamily="34" charset="0"/>
              </a:rPr>
              <a:t>If </a:t>
            </a:r>
            <a:r>
              <a:rPr lang="en-US" altLang="en-US" dirty="0" smtClean="0">
                <a:cs typeface="Arial" panose="020B0604020202020204" pitchFamily="34" charset="0"/>
              </a:rPr>
              <a:t>he or she </a:t>
            </a:r>
            <a:r>
              <a:rPr lang="en-US" altLang="en-US" dirty="0">
                <a:cs typeface="Arial" panose="020B0604020202020204" pitchFamily="34" charset="0"/>
              </a:rPr>
              <a:t>has completed work on the merit badge before receiving his </a:t>
            </a:r>
            <a:r>
              <a:rPr lang="en-US" altLang="en-US" dirty="0" smtClean="0">
                <a:cs typeface="Arial" panose="020B0604020202020204" pitchFamily="34" charset="0"/>
              </a:rPr>
              <a:t>or her blue </a:t>
            </a:r>
            <a:r>
              <a:rPr lang="en-US" altLang="en-US" dirty="0">
                <a:cs typeface="Arial" panose="020B0604020202020204" pitchFamily="34" charset="0"/>
              </a:rPr>
              <a:t>card.</a:t>
            </a:r>
          </a:p>
          <a:p>
            <a:pPr eaLnBrk="1" hangingPunct="1">
              <a:buFontTx/>
              <a:buChar char="•"/>
            </a:pPr>
            <a:r>
              <a:rPr lang="en-US" altLang="en-US" dirty="0">
                <a:cs typeface="Arial" panose="020B0604020202020204" pitchFamily="34" charset="0"/>
              </a:rPr>
              <a:t>If </a:t>
            </a:r>
            <a:r>
              <a:rPr lang="en-US" altLang="en-US" dirty="0" smtClean="0">
                <a:cs typeface="Arial" panose="020B0604020202020204" pitchFamily="34" charset="0"/>
              </a:rPr>
              <a:t>he or she </a:t>
            </a:r>
            <a:r>
              <a:rPr lang="en-US" altLang="en-US" dirty="0">
                <a:cs typeface="Arial" panose="020B0604020202020204" pitchFamily="34" charset="0"/>
              </a:rPr>
              <a:t>is prepared to start or continue work on the merit badge.</a:t>
            </a:r>
          </a:p>
          <a:p>
            <a:pPr eaLnBrk="1" hangingPunct="1">
              <a:buFontTx/>
              <a:buChar char="•"/>
            </a:pPr>
            <a:r>
              <a:rPr lang="en-US" altLang="en-US" dirty="0">
                <a:cs typeface="Arial" panose="020B0604020202020204" pitchFamily="34" charset="0"/>
              </a:rPr>
              <a:t>How much knowledge he </a:t>
            </a:r>
            <a:r>
              <a:rPr lang="en-US" altLang="en-US" dirty="0" smtClean="0">
                <a:cs typeface="Arial" panose="020B0604020202020204" pitchFamily="34" charset="0"/>
              </a:rPr>
              <a:t>or she already </a:t>
            </a:r>
            <a:r>
              <a:rPr lang="en-US" altLang="en-US" dirty="0">
                <a:cs typeface="Arial" panose="020B0604020202020204" pitchFamily="34" charset="0"/>
              </a:rPr>
              <a:t>has in the subject.</a:t>
            </a:r>
          </a:p>
          <a:p>
            <a:pPr eaLnBrk="1" hangingPunct="1">
              <a:buFontTx/>
              <a:buChar char="•"/>
            </a:pPr>
            <a:r>
              <a:rPr lang="en-US" altLang="en-US" dirty="0" smtClean="0">
                <a:cs typeface="Arial" panose="020B0604020202020204" pitchFamily="34" charset="0"/>
              </a:rPr>
              <a:t>His or her </a:t>
            </a:r>
            <a:r>
              <a:rPr lang="en-US" altLang="en-US" dirty="0">
                <a:cs typeface="Arial" panose="020B0604020202020204" pitchFamily="34" charset="0"/>
              </a:rPr>
              <a:t>level of interest in the subject.</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Then keep an eye on him </a:t>
            </a:r>
            <a:r>
              <a:rPr lang="en-US" altLang="en-US" dirty="0" smtClean="0">
                <a:cs typeface="Arial" panose="020B0604020202020204" pitchFamily="34" charset="0"/>
              </a:rPr>
              <a:t>or her as he or she </a:t>
            </a:r>
            <a:r>
              <a:rPr lang="en-US" altLang="en-US" dirty="0">
                <a:cs typeface="Arial" panose="020B0604020202020204" pitchFamily="34" charset="0"/>
              </a:rPr>
              <a:t>progresses. In doing this you</a:t>
            </a:r>
            <a:r>
              <a:rPr lang="ja-JP" altLang="en-US" dirty="0">
                <a:cs typeface="Arial" panose="020B0604020202020204" pitchFamily="34" charset="0"/>
              </a:rPr>
              <a:t>’</a:t>
            </a:r>
            <a:r>
              <a:rPr lang="en-US" altLang="ja-JP" dirty="0" err="1">
                <a:cs typeface="Arial" panose="020B0604020202020204" pitchFamily="34" charset="0"/>
              </a:rPr>
              <a:t>ll</a:t>
            </a:r>
            <a:r>
              <a:rPr lang="en-US" altLang="ja-JP" dirty="0">
                <a:cs typeface="Arial" panose="020B0604020202020204" pitchFamily="34" charset="0"/>
              </a:rPr>
              <a:t> be playing the roles of both coach and mentor.</a:t>
            </a:r>
            <a:endParaRPr lang="en-US" altLang="en-US" dirty="0">
              <a:cs typeface="Arial" panose="020B0604020202020204" pitchFamily="34"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B43BB147-F3EA-4FE3-A303-95136165C286}" type="slidenum">
              <a:rPr lang="en-US" altLang="en-US" sz="1300">
                <a:latin typeface="Arial" panose="020B0604020202020204" pitchFamily="34" charset="0"/>
              </a:rPr>
              <a:pPr>
                <a:spcBef>
                  <a:spcPct val="0"/>
                </a:spcBef>
              </a:pPr>
              <a:t>17</a:t>
            </a:fld>
            <a:endParaRPr lang="en-US" altLang="en-US" sz="1300">
              <a:latin typeface="Arial" panose="020B0604020202020204" pitchFamily="34" charset="0"/>
            </a:endParaRPr>
          </a:p>
        </p:txBody>
      </p:sp>
    </p:spTree>
    <p:extLst>
      <p:ext uri="{BB962C8B-B14F-4D97-AF65-F5344CB8AC3E}">
        <p14:creationId xmlns:p14="http://schemas.microsoft.com/office/powerpoint/2010/main" val="1075914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anose="020B0604020202020204" pitchFamily="34" charset="0"/>
              </a:rPr>
              <a:t>As a counselor you have several duties that hopefully will lead to approving a merit badge.</a:t>
            </a:r>
          </a:p>
          <a:p>
            <a:pPr eaLnBrk="1" hangingPunct="1"/>
            <a:endParaRPr lang="en-US" altLang="en-US" dirty="0">
              <a:cs typeface="Arial" panose="020B0604020202020204" pitchFamily="34" charset="0"/>
            </a:endParaRPr>
          </a:p>
          <a:p>
            <a:pPr eaLnBrk="1" hangingPunct="1"/>
            <a:r>
              <a:rPr lang="en-US" altLang="en-US" i="1" dirty="0">
                <a:cs typeface="Arial" panose="020B0604020202020204" pitchFamily="34" charset="0"/>
              </a:rPr>
              <a:t>After reviewing the signed blue card, </a:t>
            </a:r>
            <a:r>
              <a:rPr lang="en-US" altLang="en-US" dirty="0">
                <a:cs typeface="Arial" panose="020B0604020202020204" pitchFamily="34" charset="0"/>
              </a:rPr>
              <a:t>and with a buddy present, begin a discussion with the Scout to determine:</a:t>
            </a:r>
          </a:p>
          <a:p>
            <a:pPr eaLnBrk="1" hangingPunct="1">
              <a:buFontTx/>
              <a:buChar char="•"/>
            </a:pPr>
            <a:r>
              <a:rPr lang="en-US" altLang="en-US" dirty="0">
                <a:cs typeface="Arial" panose="020B0604020202020204" pitchFamily="34" charset="0"/>
              </a:rPr>
              <a:t>If </a:t>
            </a:r>
            <a:r>
              <a:rPr lang="en-US" altLang="en-US" dirty="0" smtClean="0">
                <a:cs typeface="Arial" panose="020B0604020202020204" pitchFamily="34" charset="0"/>
              </a:rPr>
              <a:t>he or she </a:t>
            </a:r>
            <a:r>
              <a:rPr lang="en-US" altLang="en-US" dirty="0">
                <a:cs typeface="Arial" panose="020B0604020202020204" pitchFamily="34" charset="0"/>
              </a:rPr>
              <a:t>has completed work on the merit badge before receiving his </a:t>
            </a:r>
            <a:r>
              <a:rPr lang="en-US" altLang="en-US" dirty="0" smtClean="0">
                <a:cs typeface="Arial" panose="020B0604020202020204" pitchFamily="34" charset="0"/>
              </a:rPr>
              <a:t>or her blue </a:t>
            </a:r>
            <a:r>
              <a:rPr lang="en-US" altLang="en-US" dirty="0">
                <a:cs typeface="Arial" panose="020B0604020202020204" pitchFamily="34" charset="0"/>
              </a:rPr>
              <a:t>card.</a:t>
            </a:r>
          </a:p>
          <a:p>
            <a:pPr eaLnBrk="1" hangingPunct="1">
              <a:buFontTx/>
              <a:buChar char="•"/>
            </a:pPr>
            <a:r>
              <a:rPr lang="en-US" altLang="en-US" dirty="0">
                <a:cs typeface="Arial" panose="020B0604020202020204" pitchFamily="34" charset="0"/>
              </a:rPr>
              <a:t>If </a:t>
            </a:r>
            <a:r>
              <a:rPr lang="en-US" altLang="en-US" dirty="0" smtClean="0">
                <a:cs typeface="Arial" panose="020B0604020202020204" pitchFamily="34" charset="0"/>
              </a:rPr>
              <a:t>he or she </a:t>
            </a:r>
            <a:r>
              <a:rPr lang="en-US" altLang="en-US" dirty="0">
                <a:cs typeface="Arial" panose="020B0604020202020204" pitchFamily="34" charset="0"/>
              </a:rPr>
              <a:t>is prepared to start or continue work on the merit badge.</a:t>
            </a:r>
          </a:p>
          <a:p>
            <a:pPr eaLnBrk="1" hangingPunct="1">
              <a:buFontTx/>
              <a:buChar char="•"/>
            </a:pPr>
            <a:r>
              <a:rPr lang="en-US" altLang="en-US" dirty="0">
                <a:cs typeface="Arial" panose="020B0604020202020204" pitchFamily="34" charset="0"/>
              </a:rPr>
              <a:t>How much knowledge </a:t>
            </a:r>
            <a:r>
              <a:rPr lang="en-US" altLang="en-US" dirty="0" smtClean="0">
                <a:cs typeface="Arial" panose="020B0604020202020204" pitchFamily="34" charset="0"/>
              </a:rPr>
              <a:t>he or she </a:t>
            </a:r>
            <a:r>
              <a:rPr lang="en-US" altLang="en-US" dirty="0">
                <a:cs typeface="Arial" panose="020B0604020202020204" pitchFamily="34" charset="0"/>
              </a:rPr>
              <a:t>already has in the subject.</a:t>
            </a:r>
          </a:p>
          <a:p>
            <a:pPr eaLnBrk="1" hangingPunct="1">
              <a:buFontTx/>
              <a:buChar char="•"/>
            </a:pPr>
            <a:r>
              <a:rPr lang="en-US" altLang="en-US" dirty="0">
                <a:cs typeface="Arial" panose="020B0604020202020204" pitchFamily="34" charset="0"/>
              </a:rPr>
              <a:t>His </a:t>
            </a:r>
            <a:r>
              <a:rPr lang="en-US" altLang="en-US" dirty="0" smtClean="0">
                <a:cs typeface="Arial" panose="020B0604020202020204" pitchFamily="34" charset="0"/>
              </a:rPr>
              <a:t>or</a:t>
            </a:r>
            <a:r>
              <a:rPr lang="en-US" altLang="en-US" baseline="0" dirty="0" smtClean="0">
                <a:cs typeface="Arial" panose="020B0604020202020204" pitchFamily="34" charset="0"/>
              </a:rPr>
              <a:t> her </a:t>
            </a:r>
            <a:r>
              <a:rPr lang="en-US" altLang="en-US" dirty="0" smtClean="0">
                <a:cs typeface="Arial" panose="020B0604020202020204" pitchFamily="34" charset="0"/>
              </a:rPr>
              <a:t>level </a:t>
            </a:r>
            <a:r>
              <a:rPr lang="en-US" altLang="en-US" dirty="0">
                <a:cs typeface="Arial" panose="020B0604020202020204" pitchFamily="34" charset="0"/>
              </a:rPr>
              <a:t>of interest in the subject.</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Then keep an eye on him </a:t>
            </a:r>
            <a:r>
              <a:rPr lang="en-US" altLang="en-US" dirty="0" smtClean="0">
                <a:cs typeface="Arial" panose="020B0604020202020204" pitchFamily="34" charset="0"/>
              </a:rPr>
              <a:t>or her as </a:t>
            </a:r>
            <a:r>
              <a:rPr lang="en-US" altLang="en-US" dirty="0">
                <a:cs typeface="Arial" panose="020B0604020202020204" pitchFamily="34" charset="0"/>
              </a:rPr>
              <a:t>he </a:t>
            </a:r>
            <a:r>
              <a:rPr lang="en-US" altLang="en-US" dirty="0" smtClean="0">
                <a:cs typeface="Arial" panose="020B0604020202020204" pitchFamily="34" charset="0"/>
              </a:rPr>
              <a:t>or she progresses</a:t>
            </a:r>
            <a:r>
              <a:rPr lang="en-US" altLang="en-US" dirty="0">
                <a:cs typeface="Arial" panose="020B0604020202020204" pitchFamily="34" charset="0"/>
              </a:rPr>
              <a:t>. In doing this you</a:t>
            </a:r>
            <a:r>
              <a:rPr lang="ja-JP" altLang="en-US" dirty="0">
                <a:cs typeface="Arial" panose="020B0604020202020204" pitchFamily="34" charset="0"/>
              </a:rPr>
              <a:t>’</a:t>
            </a:r>
            <a:r>
              <a:rPr lang="en-US" altLang="ja-JP" dirty="0" err="1">
                <a:cs typeface="Arial" panose="020B0604020202020204" pitchFamily="34" charset="0"/>
              </a:rPr>
              <a:t>ll</a:t>
            </a:r>
            <a:r>
              <a:rPr lang="en-US" altLang="ja-JP" dirty="0">
                <a:cs typeface="Arial" panose="020B0604020202020204" pitchFamily="34" charset="0"/>
              </a:rPr>
              <a:t> be playing the roles of both coach and mentor.</a:t>
            </a:r>
            <a:endParaRPr lang="en-US" altLang="en-US" dirty="0">
              <a:cs typeface="Arial" panose="020B0604020202020204" pitchFamily="34"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B43BB147-F3EA-4FE3-A303-95136165C286}" type="slidenum">
              <a:rPr lang="en-US" altLang="en-US" sz="1300">
                <a:latin typeface="Arial" panose="020B0604020202020204" pitchFamily="34" charset="0"/>
              </a:rPr>
              <a:pPr>
                <a:spcBef>
                  <a:spcPct val="0"/>
                </a:spcBef>
              </a:pPr>
              <a:t>18</a:t>
            </a:fld>
            <a:endParaRPr lang="en-US" altLang="en-US" sz="1300">
              <a:latin typeface="Arial" panose="020B0604020202020204" pitchFamily="34" charset="0"/>
            </a:endParaRPr>
          </a:p>
        </p:txBody>
      </p:sp>
    </p:spTree>
    <p:extLst>
      <p:ext uri="{BB962C8B-B14F-4D97-AF65-F5344CB8AC3E}">
        <p14:creationId xmlns:p14="http://schemas.microsoft.com/office/powerpoint/2010/main" val="1075914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anose="020B0604020202020204" pitchFamily="34" charset="0"/>
              </a:rPr>
              <a:t>As a </a:t>
            </a:r>
            <a:r>
              <a:rPr lang="ja-JP" altLang="en-US" dirty="0">
                <a:cs typeface="Arial" panose="020B0604020202020204" pitchFamily="34" charset="0"/>
              </a:rPr>
              <a:t>“</a:t>
            </a:r>
            <a:r>
              <a:rPr lang="en-US" altLang="ja-JP" dirty="0">
                <a:cs typeface="Arial" panose="020B0604020202020204" pitchFamily="34" charset="0"/>
              </a:rPr>
              <a:t>coach,</a:t>
            </a:r>
            <a:r>
              <a:rPr lang="ja-JP" altLang="en-US" dirty="0">
                <a:cs typeface="Arial" panose="020B0604020202020204" pitchFamily="34" charset="0"/>
              </a:rPr>
              <a:t>”</a:t>
            </a:r>
            <a:r>
              <a:rPr lang="en-US" altLang="ja-JP" dirty="0">
                <a:cs typeface="Arial" panose="020B0604020202020204" pitchFamily="34" charset="0"/>
              </a:rPr>
              <a:t> the merit badge counselor...</a:t>
            </a:r>
          </a:p>
          <a:p>
            <a:endParaRPr lang="en-US" altLang="en-US" dirty="0">
              <a:cs typeface="Arial" panose="020B0604020202020204" pitchFamily="34" charset="0"/>
            </a:endParaRPr>
          </a:p>
          <a:p>
            <a:pPr>
              <a:buFontTx/>
              <a:buChar char="•"/>
            </a:pPr>
            <a:r>
              <a:rPr lang="en-US" altLang="en-US" dirty="0">
                <a:cs typeface="Arial" panose="020B0604020202020204" pitchFamily="34" charset="0"/>
              </a:rPr>
              <a:t>Gauges a Scout</a:t>
            </a:r>
            <a:r>
              <a:rPr lang="ja-JP" altLang="en-US" dirty="0">
                <a:cs typeface="Arial" panose="020B0604020202020204" pitchFamily="34" charset="0"/>
              </a:rPr>
              <a:t>’</a:t>
            </a:r>
            <a:r>
              <a:rPr lang="en-US" altLang="ja-JP" dirty="0">
                <a:cs typeface="Arial" panose="020B0604020202020204" pitchFamily="34" charset="0"/>
              </a:rPr>
              <a:t>s readiness level and thinks about what will be needed to help </a:t>
            </a:r>
            <a:r>
              <a:rPr lang="en-US" altLang="ja-JP" dirty="0" smtClean="0">
                <a:cs typeface="Arial" panose="020B0604020202020204" pitchFamily="34" charset="0"/>
              </a:rPr>
              <a:t>him or her </a:t>
            </a:r>
            <a:r>
              <a:rPr lang="en-US" altLang="ja-JP" dirty="0">
                <a:cs typeface="Arial" panose="020B0604020202020204" pitchFamily="34" charset="0"/>
              </a:rPr>
              <a:t>complete the badge. An observant counselor may need to spend more time working on skills with younger Scouts and allow them time to practice skills with their buddies. Comments like </a:t>
            </a:r>
            <a:r>
              <a:rPr lang="ja-JP" altLang="en-US" dirty="0">
                <a:cs typeface="Arial" panose="020B0604020202020204" pitchFamily="34" charset="0"/>
              </a:rPr>
              <a:t>“</a:t>
            </a:r>
            <a:r>
              <a:rPr lang="en-US" altLang="ja-JP" dirty="0">
                <a:cs typeface="Arial" panose="020B0604020202020204" pitchFamily="34" charset="0"/>
              </a:rPr>
              <a:t>You</a:t>
            </a:r>
            <a:r>
              <a:rPr lang="ja-JP" altLang="en-US" dirty="0">
                <a:cs typeface="Arial" panose="020B0604020202020204" pitchFamily="34" charset="0"/>
              </a:rPr>
              <a:t>’</a:t>
            </a:r>
            <a:r>
              <a:rPr lang="en-US" altLang="ja-JP" dirty="0">
                <a:cs typeface="Arial" panose="020B0604020202020204" pitchFamily="34" charset="0"/>
              </a:rPr>
              <a:t>re doing a good job!</a:t>
            </a:r>
            <a:r>
              <a:rPr lang="ja-JP" altLang="en-US" dirty="0">
                <a:cs typeface="Arial" panose="020B0604020202020204" pitchFamily="34" charset="0"/>
              </a:rPr>
              <a:t>”</a:t>
            </a:r>
            <a:r>
              <a:rPr lang="en-US" altLang="ja-JP" dirty="0">
                <a:cs typeface="Arial" panose="020B0604020202020204" pitchFamily="34" charset="0"/>
              </a:rPr>
              <a:t> give Scouts the confidence they need to complete the required work.</a:t>
            </a:r>
          </a:p>
          <a:p>
            <a:pPr eaLnBrk="1" hangingPunct="1">
              <a:buFontTx/>
              <a:buChar char="•"/>
            </a:pPr>
            <a:endParaRPr lang="en-US" altLang="en-US" dirty="0">
              <a:latin typeface="Byington" pitchFamily="2" charset="0"/>
              <a:cs typeface="Arial" panose="020B0604020202020204" pitchFamily="34" charset="0"/>
            </a:endParaRPr>
          </a:p>
          <a:p>
            <a:pPr eaLnBrk="1" hangingPunct="1">
              <a:buFontTx/>
              <a:buChar char="•"/>
            </a:pPr>
            <a:r>
              <a:rPr lang="en-US" altLang="en-US" dirty="0">
                <a:cs typeface="Arial" panose="020B0604020202020204" pitchFamily="34" charset="0"/>
              </a:rPr>
              <a:t>Encourages Scouts to set goals and monitors their progress, providing friendly reminders with the understanding that the ultimate responsibility to get things done rests with the Scout.</a:t>
            </a:r>
          </a:p>
          <a:p>
            <a:pPr eaLnBrk="1" hangingPunct="1">
              <a:buFontTx/>
              <a:buChar char="•"/>
            </a:pPr>
            <a:endParaRPr lang="en-US" altLang="en-US" dirty="0">
              <a:cs typeface="Arial" panose="020B0604020202020204" pitchFamily="34" charset="0"/>
            </a:endParaRPr>
          </a:p>
          <a:p>
            <a:pPr eaLnBrk="1" hangingPunct="1">
              <a:buFontTx/>
              <a:buChar char="•"/>
            </a:pPr>
            <a:r>
              <a:rPr lang="en-US" altLang="en-US" dirty="0">
                <a:cs typeface="Arial" panose="020B0604020202020204" pitchFamily="34" charset="0"/>
              </a:rPr>
              <a:t>Helps the Scout evaluate his </a:t>
            </a:r>
            <a:r>
              <a:rPr lang="en-US" altLang="en-US" dirty="0" smtClean="0">
                <a:cs typeface="Arial" panose="020B0604020202020204" pitchFamily="34" charset="0"/>
              </a:rPr>
              <a:t>or her progress </a:t>
            </a:r>
            <a:r>
              <a:rPr lang="en-US" altLang="en-US" dirty="0">
                <a:cs typeface="Arial" panose="020B0604020202020204" pitchFamily="34" charset="0"/>
              </a:rPr>
              <a:t>and encourages him </a:t>
            </a:r>
            <a:r>
              <a:rPr lang="en-US" altLang="en-US" dirty="0" smtClean="0">
                <a:cs typeface="Arial" panose="020B0604020202020204" pitchFamily="34" charset="0"/>
              </a:rPr>
              <a:t>or her to </a:t>
            </a:r>
            <a:r>
              <a:rPr lang="en-US" altLang="en-US" dirty="0">
                <a:cs typeface="Arial" panose="020B0604020202020204" pitchFamily="34" charset="0"/>
              </a:rPr>
              <a:t>ask for the help he </a:t>
            </a:r>
            <a:r>
              <a:rPr lang="en-US" altLang="en-US" dirty="0" smtClean="0">
                <a:cs typeface="Arial" panose="020B0604020202020204" pitchFamily="34" charset="0"/>
              </a:rPr>
              <a:t>or she needs</a:t>
            </a:r>
            <a:r>
              <a:rPr lang="en-US" altLang="en-US" dirty="0">
                <a:cs typeface="Arial" panose="020B0604020202020204" pitchFamily="34" charset="0"/>
              </a:rPr>
              <a:t>.</a:t>
            </a: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42007109-70A1-47EF-B36D-6E261667125D}" type="slidenum">
              <a:rPr lang="en-US" altLang="en-US" sz="1300">
                <a:latin typeface="Arial" panose="020B0604020202020204" pitchFamily="34" charset="0"/>
              </a:rPr>
              <a:pPr>
                <a:spcBef>
                  <a:spcPct val="0"/>
                </a:spcBef>
              </a:pPr>
              <a:t>19</a:t>
            </a:fld>
            <a:endParaRPr lang="en-US" altLang="en-US" sz="1300">
              <a:latin typeface="Arial" panose="020B0604020202020204" pitchFamily="34" charset="0"/>
            </a:endParaRPr>
          </a:p>
        </p:txBody>
      </p:sp>
    </p:spTree>
    <p:extLst>
      <p:ext uri="{BB962C8B-B14F-4D97-AF65-F5344CB8AC3E}">
        <p14:creationId xmlns:p14="http://schemas.microsoft.com/office/powerpoint/2010/main" val="4126569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1">
                <a:cs typeface="Arial" panose="020B0604020202020204" pitchFamily="34" charset="0"/>
              </a:rPr>
              <a:t>[Presenter Notes:  Ask participants to review this slide and then invite them to bring up any specific details or issues they would like to be sure are addressed. List these on a flip chart or white-board. At the end of the session you can go back and pick up any topics that were not covered.]</a:t>
            </a: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90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8793B6A7-E6F0-4069-8AD5-8EFBF1121150}" type="slidenum">
              <a:rPr lang="en-US" altLang="en-US" sz="1300">
                <a:latin typeface="Arial" panose="020B0604020202020204" pitchFamily="34" charset="0"/>
              </a:rPr>
              <a:pPr>
                <a:spcBef>
                  <a:spcPct val="0"/>
                </a:spcBef>
              </a:pPr>
              <a:t>2</a:t>
            </a:fld>
            <a:endParaRPr lang="en-US" altLang="en-US" sz="1300">
              <a:latin typeface="Arial" panose="020B0604020202020204" pitchFamily="34" charset="0"/>
            </a:endParaRPr>
          </a:p>
        </p:txBody>
      </p:sp>
    </p:spTree>
    <p:extLst>
      <p:ext uri="{BB962C8B-B14F-4D97-AF65-F5344CB8AC3E}">
        <p14:creationId xmlns:p14="http://schemas.microsoft.com/office/powerpoint/2010/main" val="1764868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anose="020B0604020202020204" pitchFamily="34" charset="0"/>
              </a:rPr>
              <a:t>Merit badge counselors don</a:t>
            </a:r>
            <a:r>
              <a:rPr lang="ja-JP" altLang="en-US" dirty="0">
                <a:cs typeface="Arial" panose="020B0604020202020204" pitchFamily="34" charset="0"/>
              </a:rPr>
              <a:t>’</a:t>
            </a:r>
            <a:r>
              <a:rPr lang="en-US" altLang="ja-JP" dirty="0">
                <a:cs typeface="Arial" panose="020B0604020202020204" pitchFamily="34" charset="0"/>
              </a:rPr>
              <a:t>t always have the chance to serve as mentors. Doing so requires a relationship that</a:t>
            </a:r>
            <a:r>
              <a:rPr lang="ja-JP" altLang="en-US" dirty="0">
                <a:cs typeface="Arial" panose="020B0604020202020204" pitchFamily="34" charset="0"/>
              </a:rPr>
              <a:t>’</a:t>
            </a:r>
            <a:r>
              <a:rPr lang="en-US" altLang="ja-JP" dirty="0">
                <a:cs typeface="Arial" panose="020B0604020202020204" pitchFamily="34" charset="0"/>
              </a:rPr>
              <a:t>s not likely achievable at a merit badge college or midway, for example, unless a Scout and </a:t>
            </a:r>
            <a:r>
              <a:rPr lang="en-US" altLang="ja-JP" dirty="0" smtClean="0">
                <a:cs typeface="Arial" panose="020B0604020202020204" pitchFamily="34" charset="0"/>
              </a:rPr>
              <a:t>his or her </a:t>
            </a:r>
            <a:r>
              <a:rPr lang="en-US" altLang="ja-JP" dirty="0">
                <a:cs typeface="Arial" panose="020B0604020202020204" pitchFamily="34" charset="0"/>
              </a:rPr>
              <a:t>buddy schedule follow-up sessions and work together with you over a period of time. Mentors take more than a passing interest in a Scout</a:t>
            </a:r>
            <a:r>
              <a:rPr lang="ja-JP" altLang="en-US" dirty="0">
                <a:cs typeface="Arial" panose="020B0604020202020204" pitchFamily="34" charset="0"/>
              </a:rPr>
              <a:t>’</a:t>
            </a:r>
            <a:r>
              <a:rPr lang="en-US" altLang="ja-JP" dirty="0">
                <a:cs typeface="Arial" panose="020B0604020202020204" pitchFamily="34" charset="0"/>
              </a:rPr>
              <a:t>s projects and they share experiences that spark curiosity.</a:t>
            </a:r>
          </a:p>
          <a:p>
            <a:endParaRPr lang="en-US" altLang="en-US" dirty="0">
              <a:cs typeface="Arial" panose="020B0604020202020204" pitchFamily="34" charset="0"/>
            </a:endParaRPr>
          </a:p>
          <a:p>
            <a:r>
              <a:rPr lang="en-US" altLang="en-US" dirty="0">
                <a:cs typeface="Arial" panose="020B0604020202020204" pitchFamily="34" charset="0"/>
              </a:rPr>
              <a:t>The Scout whom you mentor may get more serious about the subject matter and may want to gain a deeper understanding. This is fine as long as you understand nothing can be added to the requirements.</a:t>
            </a:r>
          </a:p>
          <a:p>
            <a:endParaRPr lang="en-US" altLang="en-US" dirty="0">
              <a:cs typeface="Arial" panose="020B0604020202020204" pitchFamily="34" charset="0"/>
            </a:endParaRPr>
          </a:p>
          <a:p>
            <a:r>
              <a:rPr lang="en-US" altLang="en-US" dirty="0">
                <a:cs typeface="Arial" panose="020B0604020202020204" pitchFamily="34" charset="0"/>
              </a:rPr>
              <a:t>As one gains experience counseling youth, one gets a sense of these certain young men who take a </a:t>
            </a:r>
            <a:r>
              <a:rPr lang="en-US" altLang="en-US" i="1" dirty="0">
                <a:cs typeface="Arial" panose="020B0604020202020204" pitchFamily="34" charset="0"/>
              </a:rPr>
              <a:t>real</a:t>
            </a:r>
            <a:r>
              <a:rPr lang="en-US" altLang="en-US" dirty="0">
                <a:cs typeface="Arial" panose="020B0604020202020204" pitchFamily="34" charset="0"/>
              </a:rPr>
              <a:t> interest in a subject. If time permits, it</a:t>
            </a:r>
            <a:r>
              <a:rPr lang="ja-JP" altLang="en-US" dirty="0">
                <a:cs typeface="Arial" panose="020B0604020202020204" pitchFamily="34" charset="0"/>
              </a:rPr>
              <a:t>’</a:t>
            </a:r>
            <a:r>
              <a:rPr lang="en-US" altLang="ja-JP" dirty="0">
                <a:cs typeface="Arial" panose="020B0604020202020204" pitchFamily="34" charset="0"/>
              </a:rPr>
              <a:t>s appropriate to share specific skills needed to be successful in the counselor</a:t>
            </a:r>
            <a:r>
              <a:rPr lang="ja-JP" altLang="en-US" dirty="0">
                <a:cs typeface="Arial" panose="020B0604020202020204" pitchFamily="34" charset="0"/>
              </a:rPr>
              <a:t>’</a:t>
            </a:r>
            <a:r>
              <a:rPr lang="en-US" altLang="ja-JP" dirty="0">
                <a:cs typeface="Arial" panose="020B0604020202020204" pitchFamily="34" charset="0"/>
              </a:rPr>
              <a:t>s line of work. Career-minded Scouts working on the Law merit badge, for example, may appreciate knowing which courses to take in preparation for law school.</a:t>
            </a:r>
          </a:p>
          <a:p>
            <a:endParaRPr lang="en-US" altLang="en-US" dirty="0">
              <a:cs typeface="Arial" panose="020B0604020202020204" pitchFamily="34" charset="0"/>
            </a:endParaRPr>
          </a:p>
          <a:p>
            <a:r>
              <a:rPr lang="en-US" altLang="en-US" dirty="0">
                <a:cs typeface="Arial" panose="020B0604020202020204" pitchFamily="34" charset="0"/>
              </a:rPr>
              <a:t>Helping Scouts set longer-term goals to accomplish not only the required work, but additional studies as desired, is a big part of mentoring. Goal setting, of course, helps them prioritize the merit badge tasks that call for more preparation and planning, but more importantly, the ability to set and attain challenging objectives could change his </a:t>
            </a:r>
            <a:r>
              <a:rPr lang="en-US" altLang="en-US" dirty="0" smtClean="0">
                <a:cs typeface="Arial" panose="020B0604020202020204" pitchFamily="34" charset="0"/>
              </a:rPr>
              <a:t>or her life</a:t>
            </a:r>
            <a:r>
              <a:rPr lang="en-US" altLang="en-US" dirty="0">
                <a:cs typeface="Arial" panose="020B0604020202020204" pitchFamily="34" charset="0"/>
              </a:rPr>
              <a:t>.</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D84AD303-5A83-410F-9862-2D137A8299F9}" type="slidenum">
              <a:rPr lang="en-US" altLang="en-US" sz="1300">
                <a:latin typeface="Arial" panose="020B0604020202020204" pitchFamily="34" charset="0"/>
              </a:rPr>
              <a:pPr>
                <a:spcBef>
                  <a:spcPct val="0"/>
                </a:spcBef>
              </a:pPr>
              <a:t>20</a:t>
            </a:fld>
            <a:endParaRPr lang="en-US" altLang="en-US" sz="1300">
              <a:latin typeface="Arial" panose="020B0604020202020204" pitchFamily="34" charset="0"/>
            </a:endParaRPr>
          </a:p>
        </p:txBody>
      </p:sp>
    </p:spTree>
    <p:extLst>
      <p:ext uri="{BB962C8B-B14F-4D97-AF65-F5344CB8AC3E}">
        <p14:creationId xmlns:p14="http://schemas.microsoft.com/office/powerpoint/2010/main" val="1365742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anose="020B0604020202020204" pitchFamily="34" charset="0"/>
              </a:rPr>
              <a:t>Merit badge counselors don</a:t>
            </a:r>
            <a:r>
              <a:rPr lang="ja-JP" altLang="en-US" dirty="0">
                <a:cs typeface="Arial" panose="020B0604020202020204" pitchFamily="34" charset="0"/>
              </a:rPr>
              <a:t>’</a:t>
            </a:r>
            <a:r>
              <a:rPr lang="en-US" altLang="ja-JP" dirty="0">
                <a:cs typeface="Arial" panose="020B0604020202020204" pitchFamily="34" charset="0"/>
              </a:rPr>
              <a:t>t always have the chance to serve as mentors. Doing so requires a relationship that</a:t>
            </a:r>
            <a:r>
              <a:rPr lang="ja-JP" altLang="en-US" dirty="0">
                <a:cs typeface="Arial" panose="020B0604020202020204" pitchFamily="34" charset="0"/>
              </a:rPr>
              <a:t>’</a:t>
            </a:r>
            <a:r>
              <a:rPr lang="en-US" altLang="ja-JP" dirty="0">
                <a:cs typeface="Arial" panose="020B0604020202020204" pitchFamily="34" charset="0"/>
              </a:rPr>
              <a:t>s not likely achievable at a merit badge college or midway, for example, unless a Scout and </a:t>
            </a:r>
            <a:r>
              <a:rPr lang="en-US" altLang="ja-JP" dirty="0" smtClean="0">
                <a:cs typeface="Arial" panose="020B0604020202020204" pitchFamily="34" charset="0"/>
              </a:rPr>
              <a:t>his or her </a:t>
            </a:r>
            <a:r>
              <a:rPr lang="en-US" altLang="ja-JP" dirty="0">
                <a:cs typeface="Arial" panose="020B0604020202020204" pitchFamily="34" charset="0"/>
              </a:rPr>
              <a:t>buddy schedule follow-up sessions and work together with you over a period of time. Mentors take more than a passing interest in a Scout</a:t>
            </a:r>
            <a:r>
              <a:rPr lang="ja-JP" altLang="en-US" dirty="0">
                <a:cs typeface="Arial" panose="020B0604020202020204" pitchFamily="34" charset="0"/>
              </a:rPr>
              <a:t>’</a:t>
            </a:r>
            <a:r>
              <a:rPr lang="en-US" altLang="ja-JP" dirty="0">
                <a:cs typeface="Arial" panose="020B0604020202020204" pitchFamily="34" charset="0"/>
              </a:rPr>
              <a:t>s projects and they share experiences that spark curiosity.</a:t>
            </a:r>
          </a:p>
          <a:p>
            <a:endParaRPr lang="en-US" altLang="en-US" dirty="0">
              <a:cs typeface="Arial" panose="020B0604020202020204" pitchFamily="34" charset="0"/>
            </a:endParaRPr>
          </a:p>
          <a:p>
            <a:r>
              <a:rPr lang="en-US" altLang="en-US" dirty="0">
                <a:cs typeface="Arial" panose="020B0604020202020204" pitchFamily="34" charset="0"/>
              </a:rPr>
              <a:t>The Scout whom you mentor may get more serious about the subject matter and may want to gain a deeper understanding. This is fine as long as you understand nothing can be added to the requirements.</a:t>
            </a:r>
          </a:p>
          <a:p>
            <a:endParaRPr lang="en-US" altLang="en-US" dirty="0">
              <a:cs typeface="Arial" panose="020B0604020202020204" pitchFamily="34" charset="0"/>
            </a:endParaRPr>
          </a:p>
          <a:p>
            <a:r>
              <a:rPr lang="en-US" altLang="en-US" dirty="0">
                <a:cs typeface="Arial" panose="020B0604020202020204" pitchFamily="34" charset="0"/>
              </a:rPr>
              <a:t>As one gains experience counseling youth, one gets a sense of these certain young men who take a </a:t>
            </a:r>
            <a:r>
              <a:rPr lang="en-US" altLang="en-US" i="1" dirty="0">
                <a:cs typeface="Arial" panose="020B0604020202020204" pitchFamily="34" charset="0"/>
              </a:rPr>
              <a:t>real</a:t>
            </a:r>
            <a:r>
              <a:rPr lang="en-US" altLang="en-US" dirty="0">
                <a:cs typeface="Arial" panose="020B0604020202020204" pitchFamily="34" charset="0"/>
              </a:rPr>
              <a:t> interest in a subject. If time permits, it</a:t>
            </a:r>
            <a:r>
              <a:rPr lang="ja-JP" altLang="en-US" dirty="0">
                <a:cs typeface="Arial" panose="020B0604020202020204" pitchFamily="34" charset="0"/>
              </a:rPr>
              <a:t>’</a:t>
            </a:r>
            <a:r>
              <a:rPr lang="en-US" altLang="ja-JP" dirty="0">
                <a:cs typeface="Arial" panose="020B0604020202020204" pitchFamily="34" charset="0"/>
              </a:rPr>
              <a:t>s appropriate to share specific skills needed to be successful in the counselor</a:t>
            </a:r>
            <a:r>
              <a:rPr lang="ja-JP" altLang="en-US" dirty="0">
                <a:cs typeface="Arial" panose="020B0604020202020204" pitchFamily="34" charset="0"/>
              </a:rPr>
              <a:t>’</a:t>
            </a:r>
            <a:r>
              <a:rPr lang="en-US" altLang="ja-JP" dirty="0">
                <a:cs typeface="Arial" panose="020B0604020202020204" pitchFamily="34" charset="0"/>
              </a:rPr>
              <a:t>s line of work. Career-minded Scouts working on the Law merit badge, for example, may appreciate knowing which courses to take in preparation for law school.</a:t>
            </a:r>
          </a:p>
          <a:p>
            <a:endParaRPr lang="en-US" altLang="en-US" dirty="0">
              <a:cs typeface="Arial" panose="020B0604020202020204" pitchFamily="34" charset="0"/>
            </a:endParaRPr>
          </a:p>
          <a:p>
            <a:r>
              <a:rPr lang="en-US" altLang="en-US" dirty="0">
                <a:cs typeface="Arial" panose="020B0604020202020204" pitchFamily="34" charset="0"/>
              </a:rPr>
              <a:t>Helping Scouts set longer-term goals to accomplish not only the required work, but additional studies as desired, is a big part of mentoring. Goal setting, of course, helps them prioritize the merit badge tasks that call for more preparation and planning, but more importantly, the ability to set and attain challenging objectives could change his </a:t>
            </a:r>
            <a:r>
              <a:rPr lang="en-US" altLang="en-US" dirty="0" smtClean="0">
                <a:cs typeface="Arial" panose="020B0604020202020204" pitchFamily="34" charset="0"/>
              </a:rPr>
              <a:t>or her life</a:t>
            </a:r>
            <a:r>
              <a:rPr lang="en-US" altLang="en-US" dirty="0">
                <a:cs typeface="Arial" panose="020B0604020202020204" pitchFamily="34" charset="0"/>
              </a:rPr>
              <a:t>.</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D84AD303-5A83-410F-9862-2D137A8299F9}" type="slidenum">
              <a:rPr lang="en-US" altLang="en-US" sz="1300">
                <a:latin typeface="Arial" panose="020B0604020202020204" pitchFamily="34" charset="0"/>
              </a:rPr>
              <a:pPr>
                <a:spcBef>
                  <a:spcPct val="0"/>
                </a:spcBef>
              </a:pPr>
              <a:t>21</a:t>
            </a:fld>
            <a:endParaRPr lang="en-US" altLang="en-US" sz="1300">
              <a:latin typeface="Arial" panose="020B0604020202020204" pitchFamily="34" charset="0"/>
            </a:endParaRPr>
          </a:p>
        </p:txBody>
      </p:sp>
    </p:spTree>
    <p:extLst>
      <p:ext uri="{BB962C8B-B14F-4D97-AF65-F5344CB8AC3E}">
        <p14:creationId xmlns:p14="http://schemas.microsoft.com/office/powerpoint/2010/main" val="1365742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anose="020B0604020202020204" pitchFamily="34" charset="0"/>
              </a:rPr>
              <a:t>Merit badge counselors don</a:t>
            </a:r>
            <a:r>
              <a:rPr lang="ja-JP" altLang="en-US" dirty="0">
                <a:cs typeface="Arial" panose="020B0604020202020204" pitchFamily="34" charset="0"/>
              </a:rPr>
              <a:t>’</a:t>
            </a:r>
            <a:r>
              <a:rPr lang="en-US" altLang="ja-JP" dirty="0">
                <a:cs typeface="Arial" panose="020B0604020202020204" pitchFamily="34" charset="0"/>
              </a:rPr>
              <a:t>t always have the chance to serve as mentors. Doing so requires a relationship that</a:t>
            </a:r>
            <a:r>
              <a:rPr lang="ja-JP" altLang="en-US" dirty="0">
                <a:cs typeface="Arial" panose="020B0604020202020204" pitchFamily="34" charset="0"/>
              </a:rPr>
              <a:t>’</a:t>
            </a:r>
            <a:r>
              <a:rPr lang="en-US" altLang="ja-JP" dirty="0">
                <a:cs typeface="Arial" panose="020B0604020202020204" pitchFamily="34" charset="0"/>
              </a:rPr>
              <a:t>s not likely achievable at a merit badge college or midway, for example, unless a Scout and his </a:t>
            </a:r>
            <a:r>
              <a:rPr lang="en-US" altLang="ja-JP" dirty="0" smtClean="0">
                <a:cs typeface="Arial" panose="020B0604020202020204" pitchFamily="34" charset="0"/>
              </a:rPr>
              <a:t>or her buddy </a:t>
            </a:r>
            <a:r>
              <a:rPr lang="en-US" altLang="ja-JP" dirty="0">
                <a:cs typeface="Arial" panose="020B0604020202020204" pitchFamily="34" charset="0"/>
              </a:rPr>
              <a:t>schedule follow-up sessions and work together with you over a period of time. Mentors take more than a passing interest in a Scout</a:t>
            </a:r>
            <a:r>
              <a:rPr lang="ja-JP" altLang="en-US" dirty="0">
                <a:cs typeface="Arial" panose="020B0604020202020204" pitchFamily="34" charset="0"/>
              </a:rPr>
              <a:t>’</a:t>
            </a:r>
            <a:r>
              <a:rPr lang="en-US" altLang="ja-JP" dirty="0">
                <a:cs typeface="Arial" panose="020B0604020202020204" pitchFamily="34" charset="0"/>
              </a:rPr>
              <a:t>s projects and they share experiences that spark curiosity.</a:t>
            </a:r>
          </a:p>
          <a:p>
            <a:endParaRPr lang="en-US" altLang="en-US" dirty="0">
              <a:cs typeface="Arial" panose="020B0604020202020204" pitchFamily="34" charset="0"/>
            </a:endParaRPr>
          </a:p>
          <a:p>
            <a:r>
              <a:rPr lang="en-US" altLang="en-US" dirty="0">
                <a:cs typeface="Arial" panose="020B0604020202020204" pitchFamily="34" charset="0"/>
              </a:rPr>
              <a:t>The Scout whom you mentor may get more serious about the subject matter and may want to gain a deeper understanding. This is fine as long as you understand nothing can be added to the requirements.</a:t>
            </a:r>
          </a:p>
          <a:p>
            <a:endParaRPr lang="en-US" altLang="en-US" dirty="0">
              <a:cs typeface="Arial" panose="020B0604020202020204" pitchFamily="34" charset="0"/>
            </a:endParaRPr>
          </a:p>
          <a:p>
            <a:r>
              <a:rPr lang="en-US" altLang="en-US" dirty="0">
                <a:cs typeface="Arial" panose="020B0604020202020204" pitchFamily="34" charset="0"/>
              </a:rPr>
              <a:t>As one gains experience counseling youth, one gets a sense of these certain young men who take a </a:t>
            </a:r>
            <a:r>
              <a:rPr lang="en-US" altLang="en-US" i="1" dirty="0">
                <a:cs typeface="Arial" panose="020B0604020202020204" pitchFamily="34" charset="0"/>
              </a:rPr>
              <a:t>real</a:t>
            </a:r>
            <a:r>
              <a:rPr lang="en-US" altLang="en-US" dirty="0">
                <a:cs typeface="Arial" panose="020B0604020202020204" pitchFamily="34" charset="0"/>
              </a:rPr>
              <a:t> interest in a subject. If time permits, it</a:t>
            </a:r>
            <a:r>
              <a:rPr lang="ja-JP" altLang="en-US" dirty="0">
                <a:cs typeface="Arial" panose="020B0604020202020204" pitchFamily="34" charset="0"/>
              </a:rPr>
              <a:t>’</a:t>
            </a:r>
            <a:r>
              <a:rPr lang="en-US" altLang="ja-JP" dirty="0">
                <a:cs typeface="Arial" panose="020B0604020202020204" pitchFamily="34" charset="0"/>
              </a:rPr>
              <a:t>s appropriate to share specific skills needed to be successful in the counselor</a:t>
            </a:r>
            <a:r>
              <a:rPr lang="ja-JP" altLang="en-US" dirty="0">
                <a:cs typeface="Arial" panose="020B0604020202020204" pitchFamily="34" charset="0"/>
              </a:rPr>
              <a:t>’</a:t>
            </a:r>
            <a:r>
              <a:rPr lang="en-US" altLang="ja-JP" dirty="0">
                <a:cs typeface="Arial" panose="020B0604020202020204" pitchFamily="34" charset="0"/>
              </a:rPr>
              <a:t>s line of work. Career-minded Scouts working on the Law merit badge, for example, may appreciate knowing which courses to take in preparation for law school.</a:t>
            </a:r>
          </a:p>
          <a:p>
            <a:endParaRPr lang="en-US" altLang="en-US" dirty="0">
              <a:cs typeface="Arial" panose="020B0604020202020204" pitchFamily="34" charset="0"/>
            </a:endParaRPr>
          </a:p>
          <a:p>
            <a:r>
              <a:rPr lang="en-US" altLang="en-US" dirty="0">
                <a:cs typeface="Arial" panose="020B0604020202020204" pitchFamily="34" charset="0"/>
              </a:rPr>
              <a:t>Helping Scouts set longer-term goals to accomplish not only the required work, but additional studies as desired, is a big part of mentoring. Goal setting, of course, helps them prioritize the merit badge tasks that call for more preparation and planning, but more importantly, the ability to set and attain challenging objectives could change his </a:t>
            </a:r>
            <a:r>
              <a:rPr lang="en-US" altLang="en-US" dirty="0" smtClean="0">
                <a:cs typeface="Arial" panose="020B0604020202020204" pitchFamily="34" charset="0"/>
              </a:rPr>
              <a:t>or her life</a:t>
            </a:r>
            <a:r>
              <a:rPr lang="en-US" altLang="en-US" dirty="0">
                <a:cs typeface="Arial" panose="020B0604020202020204" pitchFamily="34" charset="0"/>
              </a:rPr>
              <a:t>.</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D84AD303-5A83-410F-9862-2D137A8299F9}" type="slidenum">
              <a:rPr lang="en-US" altLang="en-US" sz="1300">
                <a:latin typeface="Arial" panose="020B0604020202020204" pitchFamily="34" charset="0"/>
              </a:rPr>
              <a:pPr>
                <a:spcBef>
                  <a:spcPct val="0"/>
                </a:spcBef>
              </a:pPr>
              <a:t>22</a:t>
            </a:fld>
            <a:endParaRPr lang="en-US" altLang="en-US" sz="1300">
              <a:latin typeface="Arial" panose="020B0604020202020204" pitchFamily="34" charset="0"/>
            </a:endParaRPr>
          </a:p>
        </p:txBody>
      </p:sp>
    </p:spTree>
    <p:extLst>
      <p:ext uri="{BB962C8B-B14F-4D97-AF65-F5344CB8AC3E}">
        <p14:creationId xmlns:p14="http://schemas.microsoft.com/office/powerpoint/2010/main" val="1365742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anose="020B0604020202020204" pitchFamily="34" charset="0"/>
              </a:rPr>
              <a:t>Merit badge counselors don</a:t>
            </a:r>
            <a:r>
              <a:rPr lang="ja-JP" altLang="en-US" dirty="0">
                <a:cs typeface="Arial" panose="020B0604020202020204" pitchFamily="34" charset="0"/>
              </a:rPr>
              <a:t>’</a:t>
            </a:r>
            <a:r>
              <a:rPr lang="en-US" altLang="ja-JP" dirty="0">
                <a:cs typeface="Arial" panose="020B0604020202020204" pitchFamily="34" charset="0"/>
              </a:rPr>
              <a:t>t always have the chance to serve as mentors. Doing so requires a relationship that</a:t>
            </a:r>
            <a:r>
              <a:rPr lang="ja-JP" altLang="en-US" dirty="0">
                <a:cs typeface="Arial" panose="020B0604020202020204" pitchFamily="34" charset="0"/>
              </a:rPr>
              <a:t>’</a:t>
            </a:r>
            <a:r>
              <a:rPr lang="en-US" altLang="ja-JP" dirty="0">
                <a:cs typeface="Arial" panose="020B0604020202020204" pitchFamily="34" charset="0"/>
              </a:rPr>
              <a:t>s not likely achievable at a merit badge college or midway, for example, unless a Scout and </a:t>
            </a:r>
            <a:r>
              <a:rPr lang="en-US" altLang="ja-JP" dirty="0" smtClean="0">
                <a:cs typeface="Arial" panose="020B0604020202020204" pitchFamily="34" charset="0"/>
              </a:rPr>
              <a:t>his or her </a:t>
            </a:r>
            <a:r>
              <a:rPr lang="en-US" altLang="ja-JP" dirty="0">
                <a:cs typeface="Arial" panose="020B0604020202020204" pitchFamily="34" charset="0"/>
              </a:rPr>
              <a:t>buddy schedule follow-up sessions and work together with you over a period of time. Mentors take more than a passing interest in a Scout</a:t>
            </a:r>
            <a:r>
              <a:rPr lang="ja-JP" altLang="en-US" dirty="0">
                <a:cs typeface="Arial" panose="020B0604020202020204" pitchFamily="34" charset="0"/>
              </a:rPr>
              <a:t>’</a:t>
            </a:r>
            <a:r>
              <a:rPr lang="en-US" altLang="ja-JP" dirty="0">
                <a:cs typeface="Arial" panose="020B0604020202020204" pitchFamily="34" charset="0"/>
              </a:rPr>
              <a:t>s projects and they share experiences that spark curiosity.</a:t>
            </a:r>
          </a:p>
          <a:p>
            <a:endParaRPr lang="en-US" altLang="en-US" dirty="0">
              <a:cs typeface="Arial" panose="020B0604020202020204" pitchFamily="34" charset="0"/>
            </a:endParaRPr>
          </a:p>
          <a:p>
            <a:r>
              <a:rPr lang="en-US" altLang="en-US" dirty="0">
                <a:cs typeface="Arial" panose="020B0604020202020204" pitchFamily="34" charset="0"/>
              </a:rPr>
              <a:t>The Scout whom you mentor may get more serious about the subject matter and may want to gain a deeper understanding. This is fine as long as you understand nothing can be added to the requirements.</a:t>
            </a:r>
          </a:p>
          <a:p>
            <a:endParaRPr lang="en-US" altLang="en-US" dirty="0">
              <a:cs typeface="Arial" panose="020B0604020202020204" pitchFamily="34" charset="0"/>
            </a:endParaRPr>
          </a:p>
          <a:p>
            <a:r>
              <a:rPr lang="en-US" altLang="en-US" dirty="0">
                <a:cs typeface="Arial" panose="020B0604020202020204" pitchFamily="34" charset="0"/>
              </a:rPr>
              <a:t>As one gains experience counseling youth, one gets a sense of these certain young men </a:t>
            </a:r>
            <a:r>
              <a:rPr lang="en-US" altLang="en-US" dirty="0" smtClean="0">
                <a:cs typeface="Arial" panose="020B0604020202020204" pitchFamily="34" charset="0"/>
              </a:rPr>
              <a:t>and women who </a:t>
            </a:r>
            <a:r>
              <a:rPr lang="en-US" altLang="en-US" dirty="0">
                <a:cs typeface="Arial" panose="020B0604020202020204" pitchFamily="34" charset="0"/>
              </a:rPr>
              <a:t>take a </a:t>
            </a:r>
            <a:r>
              <a:rPr lang="en-US" altLang="en-US" i="1" dirty="0">
                <a:cs typeface="Arial" panose="020B0604020202020204" pitchFamily="34" charset="0"/>
              </a:rPr>
              <a:t>real</a:t>
            </a:r>
            <a:r>
              <a:rPr lang="en-US" altLang="en-US" dirty="0">
                <a:cs typeface="Arial" panose="020B0604020202020204" pitchFamily="34" charset="0"/>
              </a:rPr>
              <a:t> interest in a subject. If time permits, it</a:t>
            </a:r>
            <a:r>
              <a:rPr lang="ja-JP" altLang="en-US" dirty="0">
                <a:cs typeface="Arial" panose="020B0604020202020204" pitchFamily="34" charset="0"/>
              </a:rPr>
              <a:t>’</a:t>
            </a:r>
            <a:r>
              <a:rPr lang="en-US" altLang="ja-JP" dirty="0">
                <a:cs typeface="Arial" panose="020B0604020202020204" pitchFamily="34" charset="0"/>
              </a:rPr>
              <a:t>s appropriate to share specific skills needed to be successful in the counselor</a:t>
            </a:r>
            <a:r>
              <a:rPr lang="ja-JP" altLang="en-US" dirty="0">
                <a:cs typeface="Arial" panose="020B0604020202020204" pitchFamily="34" charset="0"/>
              </a:rPr>
              <a:t>’</a:t>
            </a:r>
            <a:r>
              <a:rPr lang="en-US" altLang="ja-JP" dirty="0">
                <a:cs typeface="Arial" panose="020B0604020202020204" pitchFamily="34" charset="0"/>
              </a:rPr>
              <a:t>s line of work. Career-minded Scouts working on the Law merit badge, for example, may appreciate knowing which courses to take in preparation for law school.</a:t>
            </a:r>
          </a:p>
          <a:p>
            <a:endParaRPr lang="en-US" altLang="en-US" dirty="0">
              <a:cs typeface="Arial" panose="020B0604020202020204" pitchFamily="34" charset="0"/>
            </a:endParaRPr>
          </a:p>
          <a:p>
            <a:r>
              <a:rPr lang="en-US" altLang="en-US" dirty="0">
                <a:cs typeface="Arial" panose="020B0604020202020204" pitchFamily="34" charset="0"/>
              </a:rPr>
              <a:t>Helping Scouts set longer-term goals to accomplish not only the required work, but additional studies as desired, is a big part of mentoring. Goal setting, of course, helps them prioritize the merit badge tasks that call for more preparation and planning, but more importantly, the ability to set and attain challenging objectives could change his </a:t>
            </a:r>
            <a:r>
              <a:rPr lang="en-US" altLang="en-US" dirty="0" smtClean="0">
                <a:cs typeface="Arial" panose="020B0604020202020204" pitchFamily="34" charset="0"/>
              </a:rPr>
              <a:t>or her life</a:t>
            </a:r>
            <a:r>
              <a:rPr lang="en-US" altLang="en-US" dirty="0">
                <a:cs typeface="Arial" panose="020B0604020202020204" pitchFamily="34" charset="0"/>
              </a:rPr>
              <a:t>.</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D84AD303-5A83-410F-9862-2D137A8299F9}" type="slidenum">
              <a:rPr lang="en-US" altLang="en-US" sz="1300">
                <a:latin typeface="Arial" panose="020B0604020202020204" pitchFamily="34" charset="0"/>
              </a:rPr>
              <a:pPr>
                <a:spcBef>
                  <a:spcPct val="0"/>
                </a:spcBef>
              </a:pPr>
              <a:t>23</a:t>
            </a:fld>
            <a:endParaRPr lang="en-US" altLang="en-US" sz="1300">
              <a:latin typeface="Arial" panose="020B0604020202020204" pitchFamily="34" charset="0"/>
            </a:endParaRPr>
          </a:p>
        </p:txBody>
      </p:sp>
    </p:spTree>
    <p:extLst>
      <p:ext uri="{BB962C8B-B14F-4D97-AF65-F5344CB8AC3E}">
        <p14:creationId xmlns:p14="http://schemas.microsoft.com/office/powerpoint/2010/main" val="1365742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anose="020B0604020202020204" pitchFamily="34" charset="0"/>
              </a:rPr>
              <a:t>Merit badge counselors don</a:t>
            </a:r>
            <a:r>
              <a:rPr lang="ja-JP" altLang="en-US" dirty="0">
                <a:cs typeface="Arial" panose="020B0604020202020204" pitchFamily="34" charset="0"/>
              </a:rPr>
              <a:t>’</a:t>
            </a:r>
            <a:r>
              <a:rPr lang="en-US" altLang="ja-JP" dirty="0">
                <a:cs typeface="Arial" panose="020B0604020202020204" pitchFamily="34" charset="0"/>
              </a:rPr>
              <a:t>t always have the chance to serve as mentors. Doing so requires a relationship that</a:t>
            </a:r>
            <a:r>
              <a:rPr lang="ja-JP" altLang="en-US" dirty="0">
                <a:cs typeface="Arial" panose="020B0604020202020204" pitchFamily="34" charset="0"/>
              </a:rPr>
              <a:t>’</a:t>
            </a:r>
            <a:r>
              <a:rPr lang="en-US" altLang="ja-JP" dirty="0">
                <a:cs typeface="Arial" panose="020B0604020202020204" pitchFamily="34" charset="0"/>
              </a:rPr>
              <a:t>s not likely achievable at a merit badge college or midway, for example, unless a Scout and his </a:t>
            </a:r>
            <a:r>
              <a:rPr lang="en-US" altLang="ja-JP" dirty="0" smtClean="0">
                <a:cs typeface="Arial" panose="020B0604020202020204" pitchFamily="34" charset="0"/>
              </a:rPr>
              <a:t>or her buddy </a:t>
            </a:r>
            <a:r>
              <a:rPr lang="en-US" altLang="ja-JP" dirty="0">
                <a:cs typeface="Arial" panose="020B0604020202020204" pitchFamily="34" charset="0"/>
              </a:rPr>
              <a:t>schedule follow-up sessions and work together with you over a period of time. Mentors take more than a passing interest in a Scout</a:t>
            </a:r>
            <a:r>
              <a:rPr lang="ja-JP" altLang="en-US" dirty="0">
                <a:cs typeface="Arial" panose="020B0604020202020204" pitchFamily="34" charset="0"/>
              </a:rPr>
              <a:t>’</a:t>
            </a:r>
            <a:r>
              <a:rPr lang="en-US" altLang="ja-JP" dirty="0">
                <a:cs typeface="Arial" panose="020B0604020202020204" pitchFamily="34" charset="0"/>
              </a:rPr>
              <a:t>s projects and they share experiences that spark curiosity.</a:t>
            </a:r>
          </a:p>
          <a:p>
            <a:endParaRPr lang="en-US" altLang="en-US" dirty="0">
              <a:cs typeface="Arial" panose="020B0604020202020204" pitchFamily="34" charset="0"/>
            </a:endParaRPr>
          </a:p>
          <a:p>
            <a:r>
              <a:rPr lang="en-US" altLang="en-US" dirty="0">
                <a:cs typeface="Arial" panose="020B0604020202020204" pitchFamily="34" charset="0"/>
              </a:rPr>
              <a:t>The Scout whom you mentor may get more serious about the subject matter and may want to gain a deeper understanding. This is fine as long as you understand nothing can be added to the requirements.</a:t>
            </a:r>
          </a:p>
          <a:p>
            <a:endParaRPr lang="en-US" altLang="en-US" dirty="0">
              <a:cs typeface="Arial" panose="020B0604020202020204" pitchFamily="34" charset="0"/>
            </a:endParaRPr>
          </a:p>
          <a:p>
            <a:r>
              <a:rPr lang="en-US" altLang="en-US" dirty="0">
                <a:cs typeface="Arial" panose="020B0604020202020204" pitchFamily="34" charset="0"/>
              </a:rPr>
              <a:t>As one gains experience counseling youth, one gets a sense of these certain young men who take a </a:t>
            </a:r>
            <a:r>
              <a:rPr lang="en-US" altLang="en-US" i="1" dirty="0">
                <a:cs typeface="Arial" panose="020B0604020202020204" pitchFamily="34" charset="0"/>
              </a:rPr>
              <a:t>real</a:t>
            </a:r>
            <a:r>
              <a:rPr lang="en-US" altLang="en-US" dirty="0">
                <a:cs typeface="Arial" panose="020B0604020202020204" pitchFamily="34" charset="0"/>
              </a:rPr>
              <a:t> interest in a subject. If time permits, it</a:t>
            </a:r>
            <a:r>
              <a:rPr lang="ja-JP" altLang="en-US" dirty="0">
                <a:cs typeface="Arial" panose="020B0604020202020204" pitchFamily="34" charset="0"/>
              </a:rPr>
              <a:t>’</a:t>
            </a:r>
            <a:r>
              <a:rPr lang="en-US" altLang="ja-JP" dirty="0">
                <a:cs typeface="Arial" panose="020B0604020202020204" pitchFamily="34" charset="0"/>
              </a:rPr>
              <a:t>s appropriate to share specific skills needed to be successful in the counselor</a:t>
            </a:r>
            <a:r>
              <a:rPr lang="ja-JP" altLang="en-US" dirty="0">
                <a:cs typeface="Arial" panose="020B0604020202020204" pitchFamily="34" charset="0"/>
              </a:rPr>
              <a:t>’</a:t>
            </a:r>
            <a:r>
              <a:rPr lang="en-US" altLang="ja-JP" dirty="0">
                <a:cs typeface="Arial" panose="020B0604020202020204" pitchFamily="34" charset="0"/>
              </a:rPr>
              <a:t>s line of work. Career-minded Scouts working on the Law merit badge, for example, may appreciate knowing which courses to take in preparation for law school.</a:t>
            </a:r>
          </a:p>
          <a:p>
            <a:endParaRPr lang="en-US" altLang="en-US" dirty="0">
              <a:cs typeface="Arial" panose="020B0604020202020204" pitchFamily="34" charset="0"/>
            </a:endParaRPr>
          </a:p>
          <a:p>
            <a:r>
              <a:rPr lang="en-US" altLang="en-US" dirty="0">
                <a:cs typeface="Arial" panose="020B0604020202020204" pitchFamily="34" charset="0"/>
              </a:rPr>
              <a:t>Helping Scouts set longer-term goals to accomplish not only the required work, but additional studies as desired, is a big part of mentoring. Goal setting, of course, helps them prioritize the merit badge tasks that call for more preparation and planning, but more importantly, the ability to set and attain challenging objectives could change his </a:t>
            </a:r>
            <a:r>
              <a:rPr lang="en-US" altLang="en-US" dirty="0" smtClean="0">
                <a:cs typeface="Arial" panose="020B0604020202020204" pitchFamily="34" charset="0"/>
              </a:rPr>
              <a:t>or her life</a:t>
            </a:r>
            <a:r>
              <a:rPr lang="en-US" altLang="en-US" dirty="0">
                <a:cs typeface="Arial" panose="020B0604020202020204" pitchFamily="34" charset="0"/>
              </a:rPr>
              <a:t>.</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D84AD303-5A83-410F-9862-2D137A8299F9}" type="slidenum">
              <a:rPr lang="en-US" altLang="en-US" sz="1300">
                <a:latin typeface="Arial" panose="020B0604020202020204" pitchFamily="34" charset="0"/>
              </a:rPr>
              <a:pPr>
                <a:spcBef>
                  <a:spcPct val="0"/>
                </a:spcBef>
              </a:pPr>
              <a:t>24</a:t>
            </a:fld>
            <a:endParaRPr lang="en-US" altLang="en-US" sz="1300">
              <a:latin typeface="Arial" panose="020B0604020202020204" pitchFamily="34" charset="0"/>
            </a:endParaRPr>
          </a:p>
        </p:txBody>
      </p:sp>
    </p:spTree>
    <p:extLst>
      <p:ext uri="{BB962C8B-B14F-4D97-AF65-F5344CB8AC3E}">
        <p14:creationId xmlns:p14="http://schemas.microsoft.com/office/powerpoint/2010/main" val="1365742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anose="020B0604020202020204" pitchFamily="34" charset="0"/>
              </a:rPr>
              <a:t>Individual requirements for merit badges may not be modified or substituted under any circumstances for any Scout. </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Youth with disabilities, however, who want to advance beyond First Class may be approved for alternative merit badges to those required for Eagle. This is allowed on the basis of one entire badge for another. To qualify, a Scout (or a </a:t>
            </a:r>
            <a:r>
              <a:rPr lang="en-US" altLang="en-US" dirty="0" err="1">
                <a:cs typeface="Arial" panose="020B0604020202020204" pitchFamily="34" charset="0"/>
              </a:rPr>
              <a:t>Venturer</a:t>
            </a:r>
            <a:r>
              <a:rPr lang="en-US" altLang="en-US" dirty="0">
                <a:cs typeface="Arial" panose="020B0604020202020204" pitchFamily="34" charset="0"/>
              </a:rPr>
              <a:t> or Sea Scout) must have a permanent physical or mental disability, or a disability expected to last more than two years, or beyond the age of eligibility. </a:t>
            </a:r>
            <a:r>
              <a:rPr lang="en-US" altLang="en-US" dirty="0">
                <a:solidFill>
                  <a:srgbClr val="FF0000"/>
                </a:solidFill>
                <a:cs typeface="Arial" panose="020B0604020202020204" pitchFamily="34" charset="0"/>
              </a:rPr>
              <a:t>A Scout must complete all requirements that he </a:t>
            </a:r>
            <a:r>
              <a:rPr lang="en-US" altLang="en-US" dirty="0" smtClean="0">
                <a:solidFill>
                  <a:srgbClr val="FF0000"/>
                </a:solidFill>
                <a:cs typeface="Arial" panose="020B0604020202020204" pitchFamily="34" charset="0"/>
              </a:rPr>
              <a:t>or she can </a:t>
            </a:r>
            <a:r>
              <a:rPr lang="en-US" altLang="en-US" dirty="0">
                <a:solidFill>
                  <a:srgbClr val="FF0000"/>
                </a:solidFill>
                <a:cs typeface="Arial" panose="020B0604020202020204" pitchFamily="34" charset="0"/>
              </a:rPr>
              <a:t>before being considered for alternative requirements.</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They must submit the </a:t>
            </a:r>
            <a:r>
              <a:rPr lang="ja-JP" altLang="en-US" dirty="0">
                <a:cs typeface="Arial" panose="020B0604020202020204" pitchFamily="34" charset="0"/>
              </a:rPr>
              <a:t>“</a:t>
            </a:r>
            <a:r>
              <a:rPr lang="en-US" altLang="ja-JP" dirty="0">
                <a:cs typeface="Arial" panose="020B0604020202020204" pitchFamily="34" charset="0"/>
              </a:rPr>
              <a:t>Application for Alternative Eagle Scout Rank Merit Badges.</a:t>
            </a:r>
            <a:r>
              <a:rPr lang="ja-JP" altLang="en-US" dirty="0">
                <a:cs typeface="Arial" panose="020B0604020202020204" pitchFamily="34" charset="0"/>
              </a:rPr>
              <a:t>”</a:t>
            </a:r>
            <a:r>
              <a:rPr lang="en-US" altLang="ja-JP" dirty="0">
                <a:cs typeface="Arial" panose="020B0604020202020204" pitchFamily="34" charset="0"/>
              </a:rPr>
              <a:t> The URL is on the screen. The application must be accompanied by documentation from a qualified health-care professional and be approved by the unit leader, unit committee chair, and the district and council advancement committees.</a:t>
            </a:r>
          </a:p>
          <a:p>
            <a:pPr eaLnBrk="1" hangingPunct="1"/>
            <a:endParaRPr lang="en-US" altLang="en-US" dirty="0">
              <a:cs typeface="Arial" panose="020B0604020202020204" pitchFamily="34" charset="0"/>
            </a:endParaRPr>
          </a:p>
          <a:p>
            <a:r>
              <a:rPr lang="en-US" altLang="en-US" dirty="0">
                <a:cs typeface="Arial" panose="020B0604020202020204" pitchFamily="34" charset="0"/>
              </a:rPr>
              <a:t>Before applying, however, the youth must earn as many of the Eagle-required merit badges as possible, and any alternatives must present the same challenge and learning level as those they replace.</a:t>
            </a:r>
          </a:p>
        </p:txBody>
      </p:sp>
      <p:sp>
        <p:nvSpPr>
          <p:cNvPr id="63492" name="Slide Number Placeholder 3"/>
          <p:cNvSpPr txBox="1">
            <a:spLocks noGrp="1"/>
          </p:cNvSpPr>
          <p:nvPr/>
        </p:nvSpPr>
        <p:spPr bwMode="auto">
          <a:xfrm>
            <a:off x="4024736" y="8918732"/>
            <a:ext cx="3077739" cy="46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06" tIns="47104" rIns="94206" bIns="47104" anchor="b"/>
          <a:lstStyle>
            <a:lvl1pPr defTabSz="935038">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7931725" indent="-37474525"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r" eaLnBrk="1" hangingPunct="1">
              <a:spcBef>
                <a:spcPct val="0"/>
              </a:spcBef>
            </a:pPr>
            <a:fld id="{D8F79F51-5081-4B66-8E29-3C4B95CC493E}" type="slidenum">
              <a:rPr lang="en-US" altLang="en-US" sz="1300">
                <a:latin typeface="Arial" panose="020B0604020202020204" pitchFamily="34" charset="0"/>
              </a:rPr>
              <a:pPr algn="r" eaLnBrk="1" hangingPunct="1">
                <a:spcBef>
                  <a:spcPct val="0"/>
                </a:spcBef>
              </a:pPr>
              <a:t>25</a:t>
            </a:fld>
            <a:endParaRPr lang="en-US" altLang="en-US" sz="1300">
              <a:latin typeface="Arial" panose="020B0604020202020204" pitchFamily="34" charset="0"/>
            </a:endParaRPr>
          </a:p>
        </p:txBody>
      </p:sp>
    </p:spTree>
    <p:extLst>
      <p:ext uri="{BB962C8B-B14F-4D97-AF65-F5344CB8AC3E}">
        <p14:creationId xmlns:p14="http://schemas.microsoft.com/office/powerpoint/2010/main" val="38082478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anose="020B0604020202020204" pitchFamily="34" charset="0"/>
              </a:rPr>
              <a:t>In order to offer quality merit badge programs in a group setting, council and district advancement committees should put reasonable checks and balances in place. </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First, assure that only merit badge counselors who are known to be registered and approved are allowed to participate, and that they agree to sign off only those requirements each Scout has actually and personally completed. And be sure that any guest experts or guest speakers, or others assisting who are </a:t>
            </a:r>
            <a:r>
              <a:rPr lang="en-US" altLang="en-US" i="1" dirty="0">
                <a:cs typeface="Arial" panose="020B0604020202020204" pitchFamily="34" charset="0"/>
              </a:rPr>
              <a:t>not</a:t>
            </a:r>
            <a:r>
              <a:rPr lang="en-US" altLang="en-US" dirty="0">
                <a:cs typeface="Arial" panose="020B0604020202020204" pitchFamily="34" charset="0"/>
              </a:rPr>
              <a:t> registered and approved counselors, are just that and do not behave like counselors, signing blue cards, for example.</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Second, counselors should agree on a way to verify that prerequisites for certain merit badges have been completed prior to Scouts attending the session. It must not be assumed that prerequisites have been completed without evidence of some sort, that the work has been done.</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Third, concerns about summer camp or other group instructional merit badge programs should be reported to your district and council advancement committee. The form </a:t>
            </a:r>
            <a:r>
              <a:rPr lang="ja-JP" altLang="en-US" dirty="0">
                <a:cs typeface="Arial" panose="020B0604020202020204" pitchFamily="34" charset="0"/>
              </a:rPr>
              <a:t>“</a:t>
            </a:r>
            <a:r>
              <a:rPr lang="en-US" altLang="ja-JP" dirty="0">
                <a:cs typeface="Arial" panose="020B0604020202020204" pitchFamily="34" charset="0"/>
              </a:rPr>
              <a:t>Reporting Merit Badge Counseling Concerns</a:t>
            </a:r>
            <a:r>
              <a:rPr lang="ja-JP" altLang="en-US" dirty="0">
                <a:cs typeface="Arial" panose="020B0604020202020204" pitchFamily="34" charset="0"/>
              </a:rPr>
              <a:t>”</a:t>
            </a:r>
            <a:r>
              <a:rPr lang="en-US" altLang="ja-JP" dirty="0">
                <a:cs typeface="Arial" panose="020B0604020202020204" pitchFamily="34" charset="0"/>
              </a:rPr>
              <a:t> in the </a:t>
            </a:r>
            <a:r>
              <a:rPr lang="en-US" altLang="ja-JP" i="1" dirty="0">
                <a:cs typeface="Arial" panose="020B0604020202020204" pitchFamily="34" charset="0"/>
              </a:rPr>
              <a:t>Guide to Advancement</a:t>
            </a:r>
            <a:r>
              <a:rPr lang="en-US" altLang="ja-JP" dirty="0">
                <a:cs typeface="Arial" panose="020B0604020202020204" pitchFamily="34" charset="0"/>
              </a:rPr>
              <a:t> appendix may be used for this purpose.</a:t>
            </a:r>
            <a:endParaRPr lang="en-US" altLang="en-US" dirty="0">
              <a:cs typeface="Arial" panose="020B0604020202020204" pitchFamily="34" charset="0"/>
            </a:endParaRPr>
          </a:p>
        </p:txBody>
      </p:sp>
      <p:sp>
        <p:nvSpPr>
          <p:cNvPr id="73732" name="Slide Number Placeholder 3"/>
          <p:cNvSpPr txBox="1">
            <a:spLocks noGrp="1"/>
          </p:cNvSpPr>
          <p:nvPr/>
        </p:nvSpPr>
        <p:spPr bwMode="auto">
          <a:xfrm>
            <a:off x="4024736" y="8918732"/>
            <a:ext cx="3077739" cy="46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06" tIns="47104" rIns="94206" bIns="47104" anchor="b"/>
          <a:lstStyle>
            <a:lvl1pPr defTabSz="935038">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7931725" indent="-37474525"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r" eaLnBrk="1" hangingPunct="1">
              <a:spcBef>
                <a:spcPct val="0"/>
              </a:spcBef>
            </a:pPr>
            <a:fld id="{9C9E6FED-E7EB-49B8-BCF3-6D583BCFEB8F}" type="slidenum">
              <a:rPr lang="en-US" altLang="en-US" sz="1300">
                <a:latin typeface="Arial" panose="020B0604020202020204" pitchFamily="34" charset="0"/>
              </a:rPr>
              <a:pPr algn="r" eaLnBrk="1" hangingPunct="1">
                <a:spcBef>
                  <a:spcPct val="0"/>
                </a:spcBef>
              </a:pPr>
              <a:t>26</a:t>
            </a:fld>
            <a:endParaRPr lang="en-US" altLang="en-US" sz="1300">
              <a:latin typeface="Arial" panose="020B0604020202020204" pitchFamily="34" charset="0"/>
            </a:endParaRPr>
          </a:p>
        </p:txBody>
      </p:sp>
    </p:spTree>
    <p:extLst>
      <p:ext uri="{BB962C8B-B14F-4D97-AF65-F5344CB8AC3E}">
        <p14:creationId xmlns:p14="http://schemas.microsoft.com/office/powerpoint/2010/main" val="27948687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dirty="0">
                <a:cs typeface="Arial" panose="020B0604020202020204" pitchFamily="34" charset="0"/>
              </a:rPr>
              <a:t>[Note to the presenter: This is your opportunity to review any details or issues participants indicated earlier that they wanted to be sure were covered. Provide the answers to any that were not covered, and allow further questions from the group as time allows. This is also the time to gather feedback for passing on to the National Advancement Team. Please send any comments or suggestions to advancement.team@scouting.org.]</a:t>
            </a:r>
            <a:endParaRPr lang="en-US" altLang="en-US" dirty="0">
              <a:cs typeface="Arial" panose="020B0604020202020204" pitchFamily="34" charset="0"/>
            </a:endParaRPr>
          </a:p>
          <a:p>
            <a:endParaRPr lang="en-US" altLang="en-US" dirty="0">
              <a:cs typeface="Arial" panose="020B0604020202020204" pitchFamily="34" charset="0"/>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90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36F8D4E7-5912-455A-A8FC-58DDAE901CD8}" type="slidenum">
              <a:rPr lang="en-US" altLang="en-US" sz="1300">
                <a:latin typeface="Arial" panose="020B0604020202020204" pitchFamily="34" charset="0"/>
              </a:rPr>
              <a:pPr>
                <a:spcBef>
                  <a:spcPct val="0"/>
                </a:spcBef>
              </a:pPr>
              <a:t>27</a:t>
            </a:fld>
            <a:endParaRPr lang="en-US" altLang="en-US" sz="1300">
              <a:latin typeface="Arial" panose="020B0604020202020204" pitchFamily="34" charset="0"/>
            </a:endParaRPr>
          </a:p>
        </p:txBody>
      </p:sp>
    </p:spTree>
    <p:extLst>
      <p:ext uri="{BB962C8B-B14F-4D97-AF65-F5344CB8AC3E}">
        <p14:creationId xmlns:p14="http://schemas.microsoft.com/office/powerpoint/2010/main" val="9232956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anose="020B0604020202020204" pitchFamily="34" charset="0"/>
              </a:rPr>
              <a:t>Most Scouts will attend summer camp at some point and have the opportunity to earn outdoor-related badges like Swimming, Rifle Shooting, Canoeing, and many of the handicraft-related badges. Merit badge instruction is almost always conducted in group sessions often led by staff members under 18. </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Councils must ensure, however, that a registered, qualified, and approved counselor is present to oversee these sessions, and to sign the blue cards verifying that each Scout has actually and personally fulfilled all the requirements </a:t>
            </a:r>
            <a:r>
              <a:rPr lang="en-US" altLang="en-US" i="1" dirty="0">
                <a:cs typeface="Arial" panose="020B0604020202020204" pitchFamily="34" charset="0"/>
              </a:rPr>
              <a:t>as they are written</a:t>
            </a:r>
            <a:r>
              <a:rPr lang="en-US" altLang="en-US" dirty="0">
                <a:cs typeface="Arial" panose="020B0604020202020204" pitchFamily="34" charset="0"/>
              </a:rPr>
              <a:t>.</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There are no camp-related exemptions from the qualifications described under </a:t>
            </a:r>
            <a:r>
              <a:rPr lang="ja-JP" altLang="en-US" dirty="0">
                <a:cs typeface="Arial" panose="020B0604020202020204" pitchFamily="34" charset="0"/>
              </a:rPr>
              <a:t>“</a:t>
            </a:r>
            <a:r>
              <a:rPr lang="en-US" altLang="ja-JP" dirty="0">
                <a:cs typeface="Arial" panose="020B0604020202020204" pitchFamily="34" charset="0"/>
              </a:rPr>
              <a:t>Qualifications of Counselors,</a:t>
            </a:r>
            <a:r>
              <a:rPr lang="ja-JP" altLang="en-US" dirty="0">
                <a:cs typeface="Arial" panose="020B0604020202020204" pitchFamily="34" charset="0"/>
              </a:rPr>
              <a:t>”</a:t>
            </a:r>
            <a:r>
              <a:rPr lang="en-US" altLang="ja-JP" dirty="0">
                <a:cs typeface="Arial" panose="020B0604020202020204" pitchFamily="34" charset="0"/>
              </a:rPr>
              <a:t> topic seventy-eleven, in the </a:t>
            </a:r>
            <a:r>
              <a:rPr lang="en-US" altLang="ja-JP" i="1" dirty="0">
                <a:cs typeface="Arial" panose="020B0604020202020204" pitchFamily="34" charset="0"/>
              </a:rPr>
              <a:t>Guide to Advancement</a:t>
            </a:r>
            <a:r>
              <a:rPr lang="en-US" altLang="ja-JP" dirty="0">
                <a:cs typeface="Arial" panose="020B0604020202020204" pitchFamily="34" charset="0"/>
              </a:rPr>
              <a:t>. Councils may not change the rules about who qualifies; this includes eligibility age, as well as registration and approval as counselors.</a:t>
            </a:r>
            <a:endParaRPr lang="en-US" altLang="en-US" dirty="0">
              <a:cs typeface="Arial" panose="020B0604020202020204" pitchFamily="34" charset="0"/>
            </a:endParaRPr>
          </a:p>
        </p:txBody>
      </p:sp>
      <p:sp>
        <p:nvSpPr>
          <p:cNvPr id="75780" name="Slide Number Placeholder 3"/>
          <p:cNvSpPr txBox="1">
            <a:spLocks noGrp="1"/>
          </p:cNvSpPr>
          <p:nvPr/>
        </p:nvSpPr>
        <p:spPr bwMode="auto">
          <a:xfrm>
            <a:off x="4024736" y="8918732"/>
            <a:ext cx="3077739" cy="46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06" tIns="47104" rIns="94206" bIns="47104" anchor="b"/>
          <a:lstStyle>
            <a:lvl1pPr defTabSz="935038">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7931725" indent="-37474525"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r" eaLnBrk="1" hangingPunct="1">
              <a:spcBef>
                <a:spcPct val="0"/>
              </a:spcBef>
            </a:pPr>
            <a:fld id="{29F2E898-E7D9-47DD-91EA-27E9E9899C8A}" type="slidenum">
              <a:rPr lang="en-US" altLang="en-US" sz="1300">
                <a:latin typeface="Arial" panose="020B0604020202020204" pitchFamily="34" charset="0"/>
              </a:rPr>
              <a:pPr algn="r" eaLnBrk="1" hangingPunct="1">
                <a:spcBef>
                  <a:spcPct val="0"/>
                </a:spcBef>
              </a:pPr>
              <a:t>28</a:t>
            </a:fld>
            <a:endParaRPr lang="en-US" altLang="en-US" sz="1300">
              <a:latin typeface="Arial" panose="020B0604020202020204" pitchFamily="34" charset="0"/>
            </a:endParaRPr>
          </a:p>
        </p:txBody>
      </p:sp>
    </p:spTree>
    <p:extLst>
      <p:ext uri="{BB962C8B-B14F-4D97-AF65-F5344CB8AC3E}">
        <p14:creationId xmlns:p14="http://schemas.microsoft.com/office/powerpoint/2010/main" val="2476190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1" dirty="0">
                <a:cs typeface="Arial" panose="020B0604020202020204" pitchFamily="34" charset="0"/>
              </a:rPr>
              <a:t>[Presenter Notes:  Ask participants to review this slide and then invite them to bring up any specific details or issues they would like to be sure are addressed. List these on a flip chart or white-board. At the end of the session you can go back and pick up any topics that were not covered.]</a:t>
            </a: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90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8793B6A7-E6F0-4069-8AD5-8EFBF1121150}" type="slidenum">
              <a:rPr lang="en-US" altLang="en-US" sz="1300">
                <a:latin typeface="Arial" panose="020B0604020202020204" pitchFamily="34" charset="0"/>
              </a:rPr>
              <a:pPr>
                <a:spcBef>
                  <a:spcPct val="0"/>
                </a:spcBef>
              </a:pPr>
              <a:t>3</a:t>
            </a:fld>
            <a:endParaRPr lang="en-US" altLang="en-US" sz="1300">
              <a:latin typeface="Arial" panose="020B0604020202020204" pitchFamily="34" charset="0"/>
            </a:endParaRPr>
          </a:p>
        </p:txBody>
      </p:sp>
    </p:spTree>
    <p:extLst>
      <p:ext uri="{BB962C8B-B14F-4D97-AF65-F5344CB8AC3E}">
        <p14:creationId xmlns:p14="http://schemas.microsoft.com/office/powerpoint/2010/main" val="1764868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anose="020B0604020202020204" pitchFamily="34" charset="0"/>
              </a:rPr>
              <a:t>The </a:t>
            </a:r>
            <a:r>
              <a:rPr lang="ja-JP" altLang="en-US" dirty="0">
                <a:cs typeface="Arial" panose="020B0604020202020204" pitchFamily="34" charset="0"/>
              </a:rPr>
              <a:t>“</a:t>
            </a:r>
            <a:r>
              <a:rPr lang="en-US" altLang="ja-JP" dirty="0">
                <a:cs typeface="Arial" panose="020B0604020202020204" pitchFamily="34" charset="0"/>
              </a:rPr>
              <a:t>mechanics</a:t>
            </a:r>
            <a:r>
              <a:rPr lang="ja-JP" altLang="en-US" dirty="0">
                <a:cs typeface="Arial" panose="020B0604020202020204" pitchFamily="34" charset="0"/>
              </a:rPr>
              <a:t>”</a:t>
            </a:r>
            <a:r>
              <a:rPr lang="en-US" altLang="ja-JP" dirty="0">
                <a:cs typeface="Arial" panose="020B0604020202020204" pitchFamily="34" charset="0"/>
              </a:rPr>
              <a:t> of advancement are covered in section 4 of the </a:t>
            </a:r>
            <a:r>
              <a:rPr lang="en-US" altLang="ja-JP" i="1" dirty="0">
                <a:cs typeface="Arial" panose="020B0604020202020204" pitchFamily="34" charset="0"/>
              </a:rPr>
              <a:t>Guide to Advancement. </a:t>
            </a:r>
            <a:r>
              <a:rPr lang="en-US" altLang="ja-JP" dirty="0">
                <a:cs typeface="Arial" panose="020B0604020202020204" pitchFamily="34" charset="0"/>
              </a:rPr>
              <a:t>An understanding of the four steps in Boy Scout advancement is critical to the process. It is in going through the steps that we meet the aims of Scouting, and each step is equally important as any other. Merit badge counselors are directly involved in the first two; the others come later.</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It is vital to remember that the advancement method, including the earning of merit badges, is just a method. Advancement and merit badges are not ends in and of themselves.</a:t>
            </a:r>
          </a:p>
          <a:p>
            <a:pPr eaLnBrk="1" hangingPunct="1"/>
            <a:endParaRPr lang="en-US" altLang="en-US" dirty="0">
              <a:cs typeface="Arial" panose="020B0604020202020204" pitchFamily="34" charset="0"/>
              <a:sym typeface="Webdings" panose="05030102010509060703" pitchFamily="18" charset="2"/>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B4665B92-17F1-48A4-AA60-AEBFE9D856FA}" type="slidenum">
              <a:rPr lang="en-US" altLang="en-US" sz="1300">
                <a:latin typeface="Arial" panose="020B0604020202020204" pitchFamily="34" charset="0"/>
              </a:rPr>
              <a:pPr>
                <a:spcBef>
                  <a:spcPct val="0"/>
                </a:spcBef>
              </a:pPr>
              <a:t>4</a:t>
            </a:fld>
            <a:endParaRPr lang="en-US" altLang="en-US" sz="1300">
              <a:latin typeface="Arial" panose="020B0604020202020204" pitchFamily="34" charset="0"/>
            </a:endParaRPr>
          </a:p>
        </p:txBody>
      </p:sp>
    </p:spTree>
    <p:extLst>
      <p:ext uri="{BB962C8B-B14F-4D97-AF65-F5344CB8AC3E}">
        <p14:creationId xmlns:p14="http://schemas.microsoft.com/office/powerpoint/2010/main" val="1688947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1">
                <a:cs typeface="Arial" panose="020B0604020202020204" pitchFamily="34" charset="0"/>
              </a:rPr>
              <a:t>[Presenter Notes:  Ask participants to review this slide and then invite them to bring up any specific details or issues they would like to be sure are addressed. List these on a flip chart or white-board. At the end of the session you can go back and pick up any topics that were not covered.]</a:t>
            </a: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90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8793B6A7-E6F0-4069-8AD5-8EFBF1121150}" type="slidenum">
              <a:rPr lang="en-US" altLang="en-US" sz="1300">
                <a:latin typeface="Arial" panose="020B0604020202020204" pitchFamily="34" charset="0"/>
              </a:rPr>
              <a:pPr>
                <a:spcBef>
                  <a:spcPct val="0"/>
                </a:spcBef>
              </a:pPr>
              <a:t>5</a:t>
            </a:fld>
            <a:endParaRPr lang="en-US" altLang="en-US" sz="1300">
              <a:latin typeface="Arial" panose="020B0604020202020204" pitchFamily="34" charset="0"/>
            </a:endParaRPr>
          </a:p>
        </p:txBody>
      </p:sp>
    </p:spTree>
    <p:extLst>
      <p:ext uri="{BB962C8B-B14F-4D97-AF65-F5344CB8AC3E}">
        <p14:creationId xmlns:p14="http://schemas.microsoft.com/office/powerpoint/2010/main" val="1764868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1">
                <a:cs typeface="Arial" panose="020B0604020202020204" pitchFamily="34" charset="0"/>
              </a:rPr>
              <a:t>[Presenter Notes:  Ask participants to review this slide and then invite them to bring up any specific details or issues they would like to be sure are addressed. List these on a flip chart or white-board. At the end of the session you can go back and pick up any topics that were not covered.]</a:t>
            </a: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90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8793B6A7-E6F0-4069-8AD5-8EFBF1121150}" type="slidenum">
              <a:rPr lang="en-US" altLang="en-US" sz="1300">
                <a:latin typeface="Arial" panose="020B0604020202020204" pitchFamily="34" charset="0"/>
              </a:rPr>
              <a:pPr>
                <a:spcBef>
                  <a:spcPct val="0"/>
                </a:spcBef>
              </a:pPr>
              <a:t>6</a:t>
            </a:fld>
            <a:endParaRPr lang="en-US" altLang="en-US" sz="1300">
              <a:latin typeface="Arial" panose="020B0604020202020204" pitchFamily="34" charset="0"/>
            </a:endParaRPr>
          </a:p>
        </p:txBody>
      </p:sp>
    </p:spTree>
    <p:extLst>
      <p:ext uri="{BB962C8B-B14F-4D97-AF65-F5344CB8AC3E}">
        <p14:creationId xmlns:p14="http://schemas.microsoft.com/office/powerpoint/2010/main" val="1764868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anose="020B0604020202020204" pitchFamily="34" charset="0"/>
              </a:rPr>
              <a:t>Before working with Scouts, counselors must complete Youth Protection training. The online course is available by logging into myscouting.org. Counselors, who live in states that require face-to-face, instructor-led training, are encouraged to contact their local councils for training dates and times.</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When completing the course, volunteers should attach a copy of their certificate to their adult registration application and information sheet, and follow council guidelines for submitting these documents.</a:t>
            </a:r>
          </a:p>
        </p:txBody>
      </p:sp>
      <p:sp>
        <p:nvSpPr>
          <p:cNvPr id="32772" name="Slide Number Placeholder 3"/>
          <p:cNvSpPr txBox="1">
            <a:spLocks noGrp="1"/>
          </p:cNvSpPr>
          <p:nvPr/>
        </p:nvSpPr>
        <p:spPr bwMode="auto">
          <a:xfrm>
            <a:off x="4024736" y="8918732"/>
            <a:ext cx="3077739" cy="46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06" tIns="47104" rIns="94206" bIns="47104" anchor="b"/>
          <a:lstStyle>
            <a:lvl1pPr defTabSz="935038">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7931725" indent="-37474525"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r" eaLnBrk="1" hangingPunct="1">
              <a:spcBef>
                <a:spcPct val="0"/>
              </a:spcBef>
            </a:pPr>
            <a:fld id="{348BF18C-3C09-4A61-923E-3887E859ECBA}" type="slidenum">
              <a:rPr lang="en-US" altLang="en-US" sz="1300">
                <a:latin typeface="Arial" panose="020B0604020202020204" pitchFamily="34" charset="0"/>
              </a:rPr>
              <a:pPr algn="r" eaLnBrk="1" hangingPunct="1">
                <a:spcBef>
                  <a:spcPct val="0"/>
                </a:spcBef>
              </a:pPr>
              <a:t>7</a:t>
            </a:fld>
            <a:endParaRPr lang="en-US" altLang="en-US" sz="1300">
              <a:latin typeface="Arial" panose="020B0604020202020204" pitchFamily="34" charset="0"/>
            </a:endParaRPr>
          </a:p>
        </p:txBody>
      </p:sp>
    </p:spTree>
    <p:extLst>
      <p:ext uri="{BB962C8B-B14F-4D97-AF65-F5344CB8AC3E}">
        <p14:creationId xmlns:p14="http://schemas.microsoft.com/office/powerpoint/2010/main" val="2453983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anose="020B0604020202020204" pitchFamily="34" charset="0"/>
              </a:rPr>
              <a:t>In review, here</a:t>
            </a:r>
            <a:r>
              <a:rPr lang="ja-JP" altLang="en-US" dirty="0">
                <a:cs typeface="Arial" panose="020B0604020202020204" pitchFamily="34" charset="0"/>
              </a:rPr>
              <a:t>’</a:t>
            </a:r>
            <a:r>
              <a:rPr lang="en-US" altLang="ja-JP" dirty="0">
                <a:cs typeface="Arial" panose="020B0604020202020204" pitchFamily="34" charset="0"/>
              </a:rPr>
              <a:t>s a chart that outlines the process the BSA considers the best approach to getting the most out of the merit badge program. </a:t>
            </a:r>
          </a:p>
          <a:p>
            <a:pPr eaLnBrk="1" hangingPunct="1"/>
            <a:endParaRPr lang="en-US" altLang="en-US" dirty="0">
              <a:cs typeface="Arial" panose="020B0604020202020204" pitchFamily="34" charset="0"/>
            </a:endParaRPr>
          </a:p>
          <a:p>
            <a:pPr eaLnBrk="1" hangingPunct="1"/>
            <a:r>
              <a:rPr lang="en-US" altLang="en-US" i="1" dirty="0">
                <a:cs typeface="Arial" panose="020B0604020202020204" pitchFamily="34" charset="0"/>
              </a:rPr>
              <a:t>[Note to presenter: Give participants a chance to review the chart and invite them to ask questions.]</a:t>
            </a: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3A357881-F99C-4634-BBB4-25CA0A22E439}" type="slidenum">
              <a:rPr lang="en-US" altLang="en-US" sz="1300">
                <a:latin typeface="Arial" panose="020B0604020202020204" pitchFamily="34" charset="0"/>
              </a:rPr>
              <a:pPr>
                <a:spcBef>
                  <a:spcPct val="0"/>
                </a:spcBef>
              </a:pPr>
              <a:t>8</a:t>
            </a:fld>
            <a:endParaRPr lang="en-US" altLang="en-US" sz="1300">
              <a:latin typeface="Arial" panose="020B0604020202020204" pitchFamily="34" charset="0"/>
            </a:endParaRPr>
          </a:p>
        </p:txBody>
      </p:sp>
    </p:spTree>
    <p:extLst>
      <p:ext uri="{BB962C8B-B14F-4D97-AF65-F5344CB8AC3E}">
        <p14:creationId xmlns:p14="http://schemas.microsoft.com/office/powerpoint/2010/main" val="1061548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anose="020B0604020202020204" pitchFamily="34" charset="0"/>
              </a:rPr>
              <a:t>In order to qualify as a merit badge counselor, prospective volunteers must have the education and skills needed to provide instruction and to evaluate performance. It is also important they are older than the Scouts and are able to set that positive example. This calls for both good rapport and good character.</a:t>
            </a:r>
          </a:p>
          <a:p>
            <a:pPr eaLnBrk="1" hangingPunct="1"/>
            <a:endParaRPr lang="en-US" altLang="en-US" dirty="0">
              <a:cs typeface="Times New Roman" panose="02020603050405020304" pitchFamily="18" charset="0"/>
            </a:endParaRPr>
          </a:p>
          <a:p>
            <a:pPr eaLnBrk="1" hangingPunct="1"/>
            <a:r>
              <a:rPr lang="en-US" altLang="en-US" dirty="0">
                <a:cs typeface="Times New Roman" panose="02020603050405020304" pitchFamily="18" charset="0"/>
              </a:rPr>
              <a:t>These are the </a:t>
            </a:r>
            <a:r>
              <a:rPr lang="en-US" altLang="en-US" i="1" u="sng" dirty="0">
                <a:cs typeface="Times New Roman" panose="02020603050405020304" pitchFamily="18" charset="0"/>
              </a:rPr>
              <a:t>only</a:t>
            </a:r>
            <a:r>
              <a:rPr lang="en-US" altLang="en-US" dirty="0">
                <a:cs typeface="Times New Roman" panose="02020603050405020304" pitchFamily="18" charset="0"/>
              </a:rPr>
              <a:t> qualifications the BSA National Council places on merit badge counselors—regardless of the merit badge. Local councils, however, when approving counselors, may look for more, but they are not allowed to accept less.</a:t>
            </a:r>
          </a:p>
        </p:txBody>
      </p:sp>
      <p:sp>
        <p:nvSpPr>
          <p:cNvPr id="24580" name="Slide Number Placeholder 3"/>
          <p:cNvSpPr txBox="1">
            <a:spLocks noGrp="1"/>
          </p:cNvSpPr>
          <p:nvPr/>
        </p:nvSpPr>
        <p:spPr bwMode="auto">
          <a:xfrm>
            <a:off x="4024736" y="8918732"/>
            <a:ext cx="3077739" cy="46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06" tIns="47104" rIns="94206" bIns="47104" anchor="b"/>
          <a:lstStyle>
            <a:lvl1pPr defTabSz="935038">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7931725" indent="-37474525"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r" eaLnBrk="1" hangingPunct="1">
              <a:spcBef>
                <a:spcPct val="0"/>
              </a:spcBef>
            </a:pPr>
            <a:fld id="{E62F73F0-6438-4935-A365-D6D11DBF41F4}" type="slidenum">
              <a:rPr lang="en-US" altLang="en-US" sz="1300">
                <a:latin typeface="Arial" panose="020B0604020202020204" pitchFamily="34" charset="0"/>
              </a:rPr>
              <a:pPr algn="r" eaLnBrk="1" hangingPunct="1">
                <a:spcBef>
                  <a:spcPct val="0"/>
                </a:spcBef>
              </a:pPr>
              <a:t>9</a:t>
            </a:fld>
            <a:endParaRPr lang="en-US" altLang="en-US" sz="1300">
              <a:latin typeface="Arial" panose="020B0604020202020204" pitchFamily="34" charset="0"/>
            </a:endParaRPr>
          </a:p>
        </p:txBody>
      </p:sp>
    </p:spTree>
    <p:extLst>
      <p:ext uri="{BB962C8B-B14F-4D97-AF65-F5344CB8AC3E}">
        <p14:creationId xmlns:p14="http://schemas.microsoft.com/office/powerpoint/2010/main" val="14746601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2242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372225"/>
            <a:ext cx="91440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68678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Background_top.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2700" y="-25400"/>
            <a:ext cx="91694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1028" name="Picture 7"/>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0" y="6372225"/>
            <a:ext cx="91440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2"/>
          <p:cNvPicPr>
            <a:picLocks noChangeAspect="1"/>
          </p:cNvPicPr>
          <p:nvPr userDrawn="1"/>
        </p:nvPicPr>
        <p:blipFill>
          <a:blip r:embed="rId5">
            <a:extLst>
              <a:ext uri="{28A0092B-C50C-407E-A947-70E740481C1C}">
                <a14:useLocalDpi xmlns:a14="http://schemas.microsoft.com/office/drawing/2010/main"/>
              </a:ext>
            </a:extLst>
          </a:blip>
          <a:srcRect/>
          <a:stretch>
            <a:fillRect/>
          </a:stretch>
        </p:blipFill>
        <p:spPr bwMode="auto">
          <a:xfrm>
            <a:off x="0" y="0"/>
            <a:ext cx="91440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92" r:id="rId1"/>
  </p:sldLayoutIdLst>
  <p:txStyles>
    <p:titleStyle>
      <a:lvl1pPr algn="ctr" rtl="0" eaLnBrk="0" fontAlgn="base" hangingPunct="0">
        <a:spcBef>
          <a:spcPct val="0"/>
        </a:spcBef>
        <a:spcAft>
          <a:spcPct val="0"/>
        </a:spcAft>
        <a:defRPr sz="4400" b="1">
          <a:solidFill>
            <a:schemeClr val="tx1"/>
          </a:solidFill>
          <a:latin typeface="+mj-lt"/>
          <a:ea typeface="ＭＳ Ｐゴシック" panose="020B0600070205080204" pitchFamily="34" charset="-128"/>
          <a:cs typeface="MS PGothic" pitchFamily="34" charset="-128"/>
        </a:defRPr>
      </a:lvl1pPr>
      <a:lvl2pPr algn="ctr" rtl="0" eaLnBrk="0" fontAlgn="base" hangingPunct="0">
        <a:spcBef>
          <a:spcPct val="0"/>
        </a:spcBef>
        <a:spcAft>
          <a:spcPct val="0"/>
        </a:spcAft>
        <a:defRPr sz="4400" b="1">
          <a:solidFill>
            <a:schemeClr val="tx1"/>
          </a:solidFill>
          <a:latin typeface="Calibri" pitchFamily="34" charset="0"/>
          <a:ea typeface="ＭＳ Ｐゴシック" panose="020B0600070205080204" pitchFamily="34" charset="-128"/>
          <a:cs typeface="MS PGothic" pitchFamily="34" charset="-128"/>
        </a:defRPr>
      </a:lvl2pPr>
      <a:lvl3pPr algn="ctr" rtl="0" eaLnBrk="0" fontAlgn="base" hangingPunct="0">
        <a:spcBef>
          <a:spcPct val="0"/>
        </a:spcBef>
        <a:spcAft>
          <a:spcPct val="0"/>
        </a:spcAft>
        <a:defRPr sz="4400" b="1">
          <a:solidFill>
            <a:schemeClr val="tx1"/>
          </a:solidFill>
          <a:latin typeface="Calibri" pitchFamily="34" charset="0"/>
          <a:ea typeface="ＭＳ Ｐゴシック" panose="020B0600070205080204" pitchFamily="34" charset="-128"/>
          <a:cs typeface="MS PGothic" pitchFamily="34" charset="-128"/>
        </a:defRPr>
      </a:lvl3pPr>
      <a:lvl4pPr algn="ctr" rtl="0" eaLnBrk="0" fontAlgn="base" hangingPunct="0">
        <a:spcBef>
          <a:spcPct val="0"/>
        </a:spcBef>
        <a:spcAft>
          <a:spcPct val="0"/>
        </a:spcAft>
        <a:defRPr sz="4400" b="1">
          <a:solidFill>
            <a:schemeClr val="tx1"/>
          </a:solidFill>
          <a:latin typeface="Calibri" pitchFamily="34" charset="0"/>
          <a:ea typeface="ＭＳ Ｐゴシック" panose="020B0600070205080204" pitchFamily="34" charset="-128"/>
          <a:cs typeface="MS PGothic" pitchFamily="34" charset="-128"/>
        </a:defRPr>
      </a:lvl4pPr>
      <a:lvl5pPr algn="ctr" rtl="0" eaLnBrk="0" fontAlgn="base" hangingPunct="0">
        <a:spcBef>
          <a:spcPct val="0"/>
        </a:spcBef>
        <a:spcAft>
          <a:spcPct val="0"/>
        </a:spcAft>
        <a:defRPr sz="4400" b="1">
          <a:solidFill>
            <a:schemeClr val="tx1"/>
          </a:solidFill>
          <a:latin typeface="Calibri" pitchFamily="34" charset="0"/>
          <a:ea typeface="ＭＳ Ｐゴシック" panose="020B0600070205080204" pitchFamily="34" charset="-128"/>
          <a:cs typeface="MS PGothic" pitchFamily="34" charset="-128"/>
        </a:defRPr>
      </a:lvl5pPr>
      <a:lvl6pPr marL="457200" algn="ctr" rtl="0" eaLnBrk="0" fontAlgn="base" hangingPunct="0">
        <a:spcBef>
          <a:spcPct val="0"/>
        </a:spcBef>
        <a:spcAft>
          <a:spcPct val="0"/>
        </a:spcAft>
        <a:defRPr sz="4400" b="1">
          <a:solidFill>
            <a:schemeClr val="tx1"/>
          </a:solidFill>
          <a:latin typeface="Calibri" pitchFamily="34" charset="0"/>
          <a:ea typeface="MS PGothic" pitchFamily="34" charset="-128"/>
        </a:defRPr>
      </a:lvl6pPr>
      <a:lvl7pPr marL="914400" algn="ctr" rtl="0" eaLnBrk="0" fontAlgn="base" hangingPunct="0">
        <a:spcBef>
          <a:spcPct val="0"/>
        </a:spcBef>
        <a:spcAft>
          <a:spcPct val="0"/>
        </a:spcAft>
        <a:defRPr sz="4400" b="1">
          <a:solidFill>
            <a:schemeClr val="tx1"/>
          </a:solidFill>
          <a:latin typeface="Calibri" pitchFamily="34" charset="0"/>
          <a:ea typeface="MS PGothic" pitchFamily="34" charset="-128"/>
        </a:defRPr>
      </a:lvl7pPr>
      <a:lvl8pPr marL="1371600" algn="ctr" rtl="0" eaLnBrk="0" fontAlgn="base" hangingPunct="0">
        <a:spcBef>
          <a:spcPct val="0"/>
        </a:spcBef>
        <a:spcAft>
          <a:spcPct val="0"/>
        </a:spcAft>
        <a:defRPr sz="4400" b="1">
          <a:solidFill>
            <a:schemeClr val="tx1"/>
          </a:solidFill>
          <a:latin typeface="Calibri" pitchFamily="34" charset="0"/>
          <a:ea typeface="MS PGothic" pitchFamily="34" charset="-128"/>
        </a:defRPr>
      </a:lvl8pPr>
      <a:lvl9pPr marL="1828800" algn="ctr" rtl="0" eaLnBrk="0" fontAlgn="base" hangingPunct="0">
        <a:spcBef>
          <a:spcPct val="0"/>
        </a:spcBef>
        <a:spcAft>
          <a:spcPct val="0"/>
        </a:spcAft>
        <a:defRPr sz="4400" b="1">
          <a:solidFill>
            <a:schemeClr val="tx1"/>
          </a:solidFill>
          <a:latin typeface="Calibri" pitchFamily="34" charset="0"/>
          <a:ea typeface="MS PGothic" pitchFamily="34"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ＭＳ Ｐゴシック" panose="020B0600070205080204" pitchFamily="34" charset="-128"/>
          <a:cs typeface="MS PGothic" pitchFamily="34" charset="-128"/>
        </a:defRPr>
      </a:lvl1pPr>
      <a:lvl2pPr marL="742950" indent="-285750" algn="l" rtl="0" eaLnBrk="0" fontAlgn="base" hangingPunct="0">
        <a:spcBef>
          <a:spcPct val="20000"/>
        </a:spcBef>
        <a:spcAft>
          <a:spcPct val="0"/>
        </a:spcAft>
        <a:buFont typeface="Courier New" panose="02070309020205020404" pitchFamily="49" charset="0"/>
        <a:buChar char="o"/>
        <a:defRPr sz="2800">
          <a:solidFill>
            <a:schemeClr val="tx1"/>
          </a:solidFill>
          <a:latin typeface="+mn-lt"/>
          <a:ea typeface="ＭＳ Ｐゴシック" panose="020B0600070205080204" pitchFamily="34" charset="-128"/>
          <a:cs typeface="MS PGothic" pitchFamily="34" charset="-128"/>
        </a:defRPr>
      </a:lvl2pPr>
      <a:lvl3pPr marL="11430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ea typeface="ＭＳ Ｐゴシック" panose="020B0600070205080204" pitchFamily="34" charset="-128"/>
          <a:cs typeface="MS PGothic" pitchFamily="34" charset="-128"/>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ＭＳ Ｐゴシック" panose="020B0600070205080204" pitchFamily="34" charset="-128"/>
          <a:cs typeface="MS PGothic" pitchFamily="34" charset="-128"/>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ＭＳ Ｐゴシック" panose="020B0600070205080204" pitchFamily="34" charset="-128"/>
          <a:cs typeface="MS PGothic" pitchFamily="34" charset="-128"/>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9" descr="Background_top.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2700" y="-25400"/>
            <a:ext cx="91694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0" descr="Prepared_For_Life_Rev.gi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13575" y="6505575"/>
            <a:ext cx="1771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054" name="Picture 7"/>
          <p:cNvPicPr>
            <a:picLocks noChangeAspect="1"/>
          </p:cNvPicPr>
          <p:nvPr userDrawn="1"/>
        </p:nvPicPr>
        <p:blipFill>
          <a:blip r:embed="rId5">
            <a:extLst>
              <a:ext uri="{28A0092B-C50C-407E-A947-70E740481C1C}">
                <a14:useLocalDpi xmlns:a14="http://schemas.microsoft.com/office/drawing/2010/main"/>
              </a:ext>
            </a:extLst>
          </a:blip>
          <a:srcRect/>
          <a:stretch>
            <a:fillRect/>
          </a:stretch>
        </p:blipFill>
        <p:spPr bwMode="auto">
          <a:xfrm>
            <a:off x="-12700" y="6372225"/>
            <a:ext cx="91440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93" r:id="rId1"/>
  </p:sldLayoutIdLst>
  <p:txStyles>
    <p:titleStyle>
      <a:lvl1pPr algn="ctr" rtl="0" eaLnBrk="0" fontAlgn="base" hangingPunct="0">
        <a:spcBef>
          <a:spcPct val="0"/>
        </a:spcBef>
        <a:spcAft>
          <a:spcPct val="0"/>
        </a:spcAft>
        <a:defRPr sz="4400" b="1">
          <a:solidFill>
            <a:schemeClr val="tx1"/>
          </a:solidFill>
          <a:latin typeface="+mj-lt"/>
          <a:ea typeface="ＭＳ Ｐゴシック" panose="020B0600070205080204" pitchFamily="34" charset="-128"/>
          <a:cs typeface="MS PGothic" pitchFamily="34" charset="-128"/>
        </a:defRPr>
      </a:lvl1pPr>
      <a:lvl2pPr algn="ctr" rtl="0" eaLnBrk="0" fontAlgn="base" hangingPunct="0">
        <a:spcBef>
          <a:spcPct val="0"/>
        </a:spcBef>
        <a:spcAft>
          <a:spcPct val="0"/>
        </a:spcAft>
        <a:defRPr sz="4400" b="1">
          <a:solidFill>
            <a:schemeClr val="tx1"/>
          </a:solidFill>
          <a:latin typeface="Calibri" pitchFamily="34" charset="0"/>
          <a:ea typeface="ＭＳ Ｐゴシック" panose="020B0600070205080204" pitchFamily="34" charset="-128"/>
          <a:cs typeface="MS PGothic" pitchFamily="34" charset="-128"/>
        </a:defRPr>
      </a:lvl2pPr>
      <a:lvl3pPr algn="ctr" rtl="0" eaLnBrk="0" fontAlgn="base" hangingPunct="0">
        <a:spcBef>
          <a:spcPct val="0"/>
        </a:spcBef>
        <a:spcAft>
          <a:spcPct val="0"/>
        </a:spcAft>
        <a:defRPr sz="4400" b="1">
          <a:solidFill>
            <a:schemeClr val="tx1"/>
          </a:solidFill>
          <a:latin typeface="Calibri" pitchFamily="34" charset="0"/>
          <a:ea typeface="ＭＳ Ｐゴシック" panose="020B0600070205080204" pitchFamily="34" charset="-128"/>
          <a:cs typeface="MS PGothic" pitchFamily="34" charset="-128"/>
        </a:defRPr>
      </a:lvl3pPr>
      <a:lvl4pPr algn="ctr" rtl="0" eaLnBrk="0" fontAlgn="base" hangingPunct="0">
        <a:spcBef>
          <a:spcPct val="0"/>
        </a:spcBef>
        <a:spcAft>
          <a:spcPct val="0"/>
        </a:spcAft>
        <a:defRPr sz="4400" b="1">
          <a:solidFill>
            <a:schemeClr val="tx1"/>
          </a:solidFill>
          <a:latin typeface="Calibri" pitchFamily="34" charset="0"/>
          <a:ea typeface="ＭＳ Ｐゴシック" panose="020B0600070205080204" pitchFamily="34" charset="-128"/>
          <a:cs typeface="MS PGothic" pitchFamily="34" charset="-128"/>
        </a:defRPr>
      </a:lvl4pPr>
      <a:lvl5pPr algn="ctr" rtl="0" eaLnBrk="0" fontAlgn="base" hangingPunct="0">
        <a:spcBef>
          <a:spcPct val="0"/>
        </a:spcBef>
        <a:spcAft>
          <a:spcPct val="0"/>
        </a:spcAft>
        <a:defRPr sz="4400" b="1">
          <a:solidFill>
            <a:schemeClr val="tx1"/>
          </a:solidFill>
          <a:latin typeface="Calibri" pitchFamily="34" charset="0"/>
          <a:ea typeface="ＭＳ Ｐゴシック" panose="020B0600070205080204" pitchFamily="34" charset="-128"/>
          <a:cs typeface="MS PGothic" pitchFamily="34" charset="-128"/>
        </a:defRPr>
      </a:lvl5pPr>
      <a:lvl6pPr marL="457200" algn="ctr" rtl="0" eaLnBrk="0" fontAlgn="base" hangingPunct="0">
        <a:spcBef>
          <a:spcPct val="0"/>
        </a:spcBef>
        <a:spcAft>
          <a:spcPct val="0"/>
        </a:spcAft>
        <a:defRPr sz="4400" b="1">
          <a:solidFill>
            <a:schemeClr val="tx1"/>
          </a:solidFill>
          <a:latin typeface="Calibri" pitchFamily="34" charset="0"/>
          <a:ea typeface="MS PGothic" pitchFamily="34" charset="-128"/>
        </a:defRPr>
      </a:lvl6pPr>
      <a:lvl7pPr marL="914400" algn="ctr" rtl="0" eaLnBrk="0" fontAlgn="base" hangingPunct="0">
        <a:spcBef>
          <a:spcPct val="0"/>
        </a:spcBef>
        <a:spcAft>
          <a:spcPct val="0"/>
        </a:spcAft>
        <a:defRPr sz="4400" b="1">
          <a:solidFill>
            <a:schemeClr val="tx1"/>
          </a:solidFill>
          <a:latin typeface="Calibri" pitchFamily="34" charset="0"/>
          <a:ea typeface="MS PGothic" pitchFamily="34" charset="-128"/>
        </a:defRPr>
      </a:lvl7pPr>
      <a:lvl8pPr marL="1371600" algn="ctr" rtl="0" eaLnBrk="0" fontAlgn="base" hangingPunct="0">
        <a:spcBef>
          <a:spcPct val="0"/>
        </a:spcBef>
        <a:spcAft>
          <a:spcPct val="0"/>
        </a:spcAft>
        <a:defRPr sz="4400" b="1">
          <a:solidFill>
            <a:schemeClr val="tx1"/>
          </a:solidFill>
          <a:latin typeface="Calibri" pitchFamily="34" charset="0"/>
          <a:ea typeface="MS PGothic" pitchFamily="34" charset="-128"/>
        </a:defRPr>
      </a:lvl8pPr>
      <a:lvl9pPr marL="1828800" algn="ctr" rtl="0" eaLnBrk="0" fontAlgn="base" hangingPunct="0">
        <a:spcBef>
          <a:spcPct val="0"/>
        </a:spcBef>
        <a:spcAft>
          <a:spcPct val="0"/>
        </a:spcAft>
        <a:defRPr sz="4400" b="1">
          <a:solidFill>
            <a:schemeClr val="tx1"/>
          </a:solidFill>
          <a:latin typeface="Calibri" pitchFamily="34" charset="0"/>
          <a:ea typeface="MS PGothic" pitchFamily="34"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ＭＳ Ｐゴシック" panose="020B0600070205080204" pitchFamily="34" charset="-128"/>
          <a:cs typeface="MS PGothic" pitchFamily="34" charset="-128"/>
        </a:defRPr>
      </a:lvl1pPr>
      <a:lvl2pPr marL="742950" indent="-285750" algn="l" rtl="0" eaLnBrk="0" fontAlgn="base" hangingPunct="0">
        <a:spcBef>
          <a:spcPct val="20000"/>
        </a:spcBef>
        <a:spcAft>
          <a:spcPct val="0"/>
        </a:spcAft>
        <a:buFont typeface="Courier New" panose="02070309020205020404" pitchFamily="49" charset="0"/>
        <a:buChar char="o"/>
        <a:defRPr sz="2800">
          <a:solidFill>
            <a:schemeClr val="tx1"/>
          </a:solidFill>
          <a:latin typeface="+mn-lt"/>
          <a:ea typeface="ＭＳ Ｐゴシック" panose="020B0600070205080204" pitchFamily="34" charset="-128"/>
          <a:cs typeface="MS PGothic" pitchFamily="34" charset="-128"/>
        </a:defRPr>
      </a:lvl2pPr>
      <a:lvl3pPr marL="11430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ea typeface="ＭＳ Ｐゴシック" panose="020B0600070205080204" pitchFamily="34" charset="-128"/>
          <a:cs typeface="MS PGothic" pitchFamily="34" charset="-128"/>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ＭＳ Ｐゴシック" panose="020B0600070205080204" pitchFamily="34" charset="-128"/>
          <a:cs typeface="MS PGothic" pitchFamily="34" charset="-128"/>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ＭＳ Ｐゴシック" panose="020B0600070205080204" pitchFamily="34" charset="-128"/>
          <a:cs typeface="MS PGothic" pitchFamily="34" charset="-128"/>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7.jpeg"/><Relationship Id="rId7" Type="http://schemas.openxmlformats.org/officeDocument/2006/relationships/hyperlink" Target="http://www.google.com/url?sa=i&amp;rct=j&amp;q=&amp;esrc=s&amp;source=images&amp;cd=&amp;cad=rja&amp;uact=8&amp;ved=0CAcQjRxqFQoTCIiBwbvHtMcCFUr7gAod5BYArA&amp;url=http://www.scouting.org/BoyScouts/AdvancementandAwards/MeritBadges/mb-PROG.aspx&amp;ei=eyfUVcjXDsr2gwTkrYDgCg&amp;bvm=bv.99804247,d.eXY&amp;psig=AFQjCNHAE7SyYgY7v2KJymgTz8SCQdmQjw&amp;ust=1440053492259536" TargetMode="External"/><Relationship Id="rId12"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hyperlink" Target="http://www.google.com/url?sa=i&amp;rct=j&amp;q=&amp;esrc=s&amp;source=images&amp;cd=&amp;cad=rja&amp;uact=8&amp;ved=0CAcQjRxqFQoTCPnKtf3HtMcCFUeTDQod7AoEgg&amp;url=http://www.scouting.org/Home/BoyScouts/AdvancementandAwards/MeritBadges/mb-COMP.aspx&amp;ei=BSjUVbm0HMemNuyVkJAI&amp;bvm=bv.99804247,d.eXY&amp;psig=AFQjCNGlVXFk6MClYXJxEdcDDjF6C77W8g&amp;ust=1440053631680642" TargetMode="External"/><Relationship Id="rId5" Type="http://schemas.openxmlformats.org/officeDocument/2006/relationships/hyperlink" Target="http://www.google.com/url?sa=i&amp;rct=j&amp;q=&amp;esrc=s&amp;source=images&amp;cd=&amp;cad=rja&amp;uact=8&amp;ved=0CAcQjRxqFQoTCIiBwbvHtMcCFUr7gAod5BYArA&amp;url=http://ldsorganplayer.com/2012/05/24/computers-merit-badge-now-and-then-1967/&amp;ei=eyfUVcjXDsr2gwTkrYDgCg&amp;bvm=bv.99804247,d.eXY&amp;psig=AFQjCNHAE7SyYgY7v2KJymgTz8SCQdmQjw&amp;ust=1440053492259536" TargetMode="External"/><Relationship Id="rId10" Type="http://schemas.openxmlformats.org/officeDocument/2006/relationships/image" Target="../media/image20.jpeg"/><Relationship Id="rId4" Type="http://schemas.openxmlformats.org/officeDocument/2006/relationships/image" Target="../media/image6.png"/><Relationship Id="rId9" Type="http://schemas.openxmlformats.org/officeDocument/2006/relationships/hyperlink" Target="http://www.google.com/url?sa=i&amp;rct=j&amp;q=&amp;esrc=s&amp;source=images&amp;cd=&amp;cad=rja&amp;uact=8&amp;ved=0CAcQjRxqFQoTCIifte3HtMcCFUOVDQodNLwJEQ&amp;url=http://www.meritbadge.org/wiki/index.php/Digital_Technology&amp;ei=4yfUVcihN8OqNrT4pogB&amp;bvm=bv.99804247,d.eXY&amp;psig=AFQjCNHAE7SyYgY7v2KJymgTz8SCQdmQjw&amp;ust=1440053492259536"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hyperlink" Target="http://www.redcross.org/" TargetMode="External"/><Relationship Id="rId7"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10" Type="http://schemas.openxmlformats.org/officeDocument/2006/relationships/image" Target="../media/image6.png"/><Relationship Id="rId4" Type="http://schemas.openxmlformats.org/officeDocument/2006/relationships/image" Target="../media/image22.png"/><Relationship Id="rId9"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mailto:COI@ocbsa.or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hyperlink" Target="http://www.google.com/url?sa=i&amp;rct=j&amp;q=&amp;esrc=s&amp;source=images&amp;cd=&amp;cad=rja&amp;uact=8&amp;ved=0CAcQjRxqFQoTCLKd6Ym5tMcCFYiYgAodVFAG_g&amp;url=http://troop862.com/boy_scouts%20website/scouts.html&amp;ei=ZBjUVbLbOYixggTUoJnwDw&amp;psig=AFQjCNFYVl-c2y3tyQxF2W4bV46ozqNdvQ&amp;ust=1440049587794801"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hyperlink" Target="http://www.google.com/url?sa=i&amp;rct=j&amp;q=&amp;esrc=s&amp;source=images&amp;cd=&amp;cad=rja&amp;uact=8&amp;ved=0CAcQjRxqFQoTCJO2-s-9tMcCFYyhgAodOxQIrg&amp;url=http://myemail.constantcontact.com/Boy-Scouts--E-Newsletter-30.html?soid%3D1107467178519%26aid%3DUTIyR0Rm3M4&amp;ei=KR3UVdP9LozDggS7qKDwCg&amp;psig=AFQjCNFwb144OvzlsDtjBXXKbNsLUGywiA&amp;ust=144005084844569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LfPrea-tMcCFYPQgAodoywMtg&amp;url=http://stlbsa.org/achievement/advancement/merit-badges/&amp;ei=ZR7UVfeIC4OhgwSj2bCwCw&amp;psig=AFQjCNHxh0y45WZ7SC8BWjsLvQWegzP8-A&amp;ust=1440051165593672" TargetMode="External"/><Relationship Id="rId7" Type="http://schemas.microsoft.com/office/2007/relationships/hdphoto" Target="../media/hdphoto1.wdp"/><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hyperlink" Target="http://www.iconshut.com/icon-questions-and-answers-3d-man-icons/dT1hSFIwY0RvdkwzUm9kVzFpY3k1a2NtVmhiWE4wYVcxbExtTnZiUzk2TDNFdGFXTnZiaTF4ZFdWemRHbHZibk10WVc1emQyVnljeTB6WkMxdFlXNHRNVGswTnpNd016QXVhbkJufHVyPWh0dHA6Ly93d3cuZHJlYW1zdGltZS5jb20vc3RvY2stcGhvdG8tcS1pY29uLXF1ZXN0aW9ucy1hbnN3ZXJzLTNkLW1hbi1pbWFnZTE5NDczMDMwfHc9MTMwMHxoPTEzOTB8dD1qcGVnfA/" TargetMode="Externa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Muj5KG8tMcCFUfVgAodT1wCdw&amp;url=http://stlbsa.org/achievement/advancement/merit-badges/&amp;ei=vBvUVcvVHseqgwTPuIm4Bw&amp;psig=AFQjCNHV4K_opfF59NQGmHlWZUkdrQg32g&amp;ust=144005013467626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s://www.google.com/url?sa=i&amp;rct=j&amp;q=&amp;esrc=s&amp;source=images&amp;cd=&amp;cad=rja&amp;uact=8&amp;ved=0CAcQjRxqFQoTCLfPrea-tMcCFYPQgAodoywMtg&amp;url=https://www.doubleknot.com/event/1595265&amp;ei=ZR7UVfeIC4OhgwSj2bCwCw&amp;psig=AFQjCNHxh0y45WZ7SC8BWjsLvQWegzP8-A&amp;ust=1440051165593672" TargetMode="Externa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4294967295"/>
          </p:nvPr>
        </p:nvSpPr>
        <p:spPr bwMode="auto">
          <a:xfrm>
            <a:off x="8229600" y="7086600"/>
            <a:ext cx="5334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ea typeface="ＭＳ Ｐゴシック" panose="020B0600070205080204" pitchFamily="34" charset="-128"/>
              </a:defRPr>
            </a:lvl1pPr>
            <a:lvl2pPr marL="37931725" indent="-37474525">
              <a:defRPr sz="1000">
                <a:solidFill>
                  <a:schemeClr val="tx1"/>
                </a:solidFill>
                <a:latin typeface="Arial" panose="020B0604020202020204" pitchFamily="34" charset="0"/>
                <a:ea typeface="ＭＳ Ｐゴシック" panose="020B0600070205080204" pitchFamily="34" charset="-128"/>
              </a:defRPr>
            </a:lvl2pPr>
            <a:lvl3pPr marL="1143000" indent="-228600">
              <a:defRPr sz="1000">
                <a:solidFill>
                  <a:schemeClr val="tx1"/>
                </a:solidFill>
                <a:latin typeface="Arial" panose="020B0604020202020204" pitchFamily="34" charset="0"/>
                <a:ea typeface="ＭＳ Ｐゴシック" panose="020B0600070205080204" pitchFamily="34" charset="-128"/>
              </a:defRPr>
            </a:lvl3pPr>
            <a:lvl4pPr marL="1600200" indent="-228600">
              <a:defRPr sz="1000">
                <a:solidFill>
                  <a:schemeClr val="tx1"/>
                </a:solidFill>
                <a:latin typeface="Arial" panose="020B0604020202020204" pitchFamily="34" charset="0"/>
                <a:ea typeface="ＭＳ Ｐゴシック" panose="020B0600070205080204" pitchFamily="34" charset="-128"/>
              </a:defRPr>
            </a:lvl4pPr>
            <a:lvl5pPr marL="2057400" indent="-22860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r" eaLnBrk="1" hangingPunct="1"/>
            <a:fld id="{3A48B474-D306-4755-80A4-BC0F2D5C003E}" type="slidenum">
              <a:rPr lang="en-US" altLang="en-US" sz="1400">
                <a:solidFill>
                  <a:schemeClr val="bg1"/>
                </a:solidFill>
                <a:latin typeface="Byington" pitchFamily="2" charset="0"/>
              </a:rPr>
              <a:pPr algn="r" eaLnBrk="1" hangingPunct="1"/>
              <a:t>1</a:t>
            </a:fld>
            <a:endParaRPr lang="en-US" altLang="en-US" sz="1400">
              <a:solidFill>
                <a:schemeClr val="bg1"/>
              </a:solidFill>
              <a:latin typeface="Byington" pitchFamily="2" charset="0"/>
            </a:endParaRPr>
          </a:p>
        </p:txBody>
      </p:sp>
      <p:sp>
        <p:nvSpPr>
          <p:cNvPr id="7171" name="Text Box 3"/>
          <p:cNvSpPr txBox="1">
            <a:spLocks noChangeArrowheads="1"/>
          </p:cNvSpPr>
          <p:nvPr/>
        </p:nvSpPr>
        <p:spPr bwMode="auto">
          <a:xfrm>
            <a:off x="63500" y="3243263"/>
            <a:ext cx="632460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ＭＳ Ｐゴシック" panose="020B0600070205080204" pitchFamily="34" charset="-128"/>
              </a:defRPr>
            </a:lvl1pPr>
            <a:lvl2pPr marL="37931725" indent="-37474525">
              <a:defRPr sz="1000">
                <a:solidFill>
                  <a:schemeClr val="tx1"/>
                </a:solidFill>
                <a:latin typeface="Arial" panose="020B0604020202020204" pitchFamily="34" charset="0"/>
                <a:ea typeface="ＭＳ Ｐゴシック" panose="020B0600070205080204" pitchFamily="34" charset="-128"/>
              </a:defRPr>
            </a:lvl2pPr>
            <a:lvl3pPr marL="1143000" indent="-228600">
              <a:defRPr sz="1000">
                <a:solidFill>
                  <a:schemeClr val="tx1"/>
                </a:solidFill>
                <a:latin typeface="Arial" panose="020B0604020202020204" pitchFamily="34" charset="0"/>
                <a:ea typeface="ＭＳ Ｐゴシック" panose="020B0600070205080204" pitchFamily="34" charset="-128"/>
              </a:defRPr>
            </a:lvl3pPr>
            <a:lvl4pPr marL="1600200" indent="-228600">
              <a:defRPr sz="1000">
                <a:solidFill>
                  <a:schemeClr val="tx1"/>
                </a:solidFill>
                <a:latin typeface="Arial" panose="020B0604020202020204" pitchFamily="34" charset="0"/>
                <a:ea typeface="ＭＳ Ｐゴシック" panose="020B0600070205080204" pitchFamily="34" charset="-128"/>
              </a:defRPr>
            </a:lvl4pPr>
            <a:lvl5pPr marL="2057400" indent="-22860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3800"/>
              </a:lnSpc>
              <a:spcAft>
                <a:spcPts val="1200"/>
              </a:spcAft>
            </a:pPr>
            <a:r>
              <a:rPr lang="en-US" altLang="en-US" sz="3200" b="1" dirty="0"/>
              <a:t>Orange County Council</a:t>
            </a:r>
          </a:p>
          <a:p>
            <a:pPr algn="ctr" eaLnBrk="1" hangingPunct="1">
              <a:lnSpc>
                <a:spcPts val="3800"/>
              </a:lnSpc>
              <a:spcAft>
                <a:spcPts val="1200"/>
              </a:spcAft>
            </a:pPr>
            <a:r>
              <a:rPr lang="en-US" altLang="en-US" sz="3800" b="1" dirty="0"/>
              <a:t>Merit Badge Day Coordinator Training </a:t>
            </a:r>
          </a:p>
        </p:txBody>
      </p:sp>
      <p:sp>
        <p:nvSpPr>
          <p:cNvPr id="7" name="TextBox 6"/>
          <p:cNvSpPr txBox="1"/>
          <p:nvPr/>
        </p:nvSpPr>
        <p:spPr>
          <a:xfrm>
            <a:off x="736600" y="4978400"/>
            <a:ext cx="5219700" cy="523220"/>
          </a:xfrm>
          <a:prstGeom prst="rect">
            <a:avLst/>
          </a:prstGeom>
          <a:noFill/>
          <a:ln w="28575">
            <a:gradFill>
              <a:gsLst>
                <a:gs pos="0">
                  <a:srgbClr val="DDEBCF"/>
                </a:gs>
                <a:gs pos="50000">
                  <a:srgbClr val="9CB86E"/>
                </a:gs>
                <a:gs pos="100000">
                  <a:srgbClr val="156B13"/>
                </a:gs>
              </a:gsLst>
              <a:lin ang="5400000" scaled="0"/>
            </a:gradFill>
            <a:round/>
          </a:ln>
          <a:effectLst/>
        </p:spPr>
        <p:txBody>
          <a:bodyPr>
            <a:spAutoFit/>
          </a:bodyPr>
          <a:lstStyle>
            <a:lvl1pPr eaLnBrk="0" hangingPunct="0">
              <a:defRPr sz="1000">
                <a:solidFill>
                  <a:schemeClr val="tx1"/>
                </a:solidFill>
                <a:latin typeface="Arial" panose="020B0604020202020204" pitchFamily="34" charset="0"/>
                <a:ea typeface="MS PGothic" panose="020B0600070205080204" pitchFamily="34" charset="-128"/>
              </a:defRPr>
            </a:lvl1pPr>
            <a:lvl2pPr marL="37931725" indent="-37474525" eaLnBrk="0" hangingPunct="0">
              <a:defRPr sz="1000">
                <a:solidFill>
                  <a:schemeClr val="tx1"/>
                </a:solidFill>
                <a:latin typeface="Arial" panose="020B0604020202020204" pitchFamily="34" charset="0"/>
                <a:ea typeface="MS PGothic" panose="020B0600070205080204" pitchFamily="34" charset="-128"/>
              </a:defRPr>
            </a:lvl2pPr>
            <a:lvl3pPr eaLnBrk="0" hangingPunct="0">
              <a:defRPr sz="1000">
                <a:solidFill>
                  <a:schemeClr val="tx1"/>
                </a:solidFill>
                <a:latin typeface="Arial" panose="020B0604020202020204" pitchFamily="34" charset="0"/>
                <a:ea typeface="MS PGothic" panose="020B0600070205080204" pitchFamily="34" charset="-128"/>
              </a:defRPr>
            </a:lvl3pPr>
            <a:lvl4pPr eaLnBrk="0" hangingPunct="0">
              <a:defRPr sz="1000">
                <a:solidFill>
                  <a:schemeClr val="tx1"/>
                </a:solidFill>
                <a:latin typeface="Arial" panose="020B0604020202020204" pitchFamily="34" charset="0"/>
                <a:ea typeface="MS PGothic" panose="020B0600070205080204" pitchFamily="34" charset="-128"/>
              </a:defRPr>
            </a:lvl4pPr>
            <a:lvl5pPr eaLnBrk="0" hangingPunct="0">
              <a:defRPr sz="10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400" b="1" dirty="0"/>
              <a:t>Written and approved by the Orange County Council Advancement Committee.  Reviewed </a:t>
            </a:r>
            <a:r>
              <a:rPr lang="en-US" altLang="en-US" sz="1400" b="1" dirty="0" smtClean="0"/>
              <a:t>11/1/2022.</a:t>
            </a:r>
            <a:endParaRPr lang="en-US" altLang="en-US" sz="1400" dirty="0">
              <a:solidFill>
                <a:srgbClr val="0070C0"/>
              </a:solidFill>
            </a:endParaRPr>
          </a:p>
        </p:txBody>
      </p:sp>
      <p:pic>
        <p:nvPicPr>
          <p:cNvPr id="7175"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77000" y="3054350"/>
            <a:ext cx="222250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71616" y="1646068"/>
            <a:ext cx="2847288" cy="207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Text Box 5"/>
          <p:cNvSpPr txBox="1">
            <a:spLocks noChangeArrowheads="1"/>
          </p:cNvSpPr>
          <p:nvPr/>
        </p:nvSpPr>
        <p:spPr bwMode="auto">
          <a:xfrm>
            <a:off x="298449" y="1658327"/>
            <a:ext cx="8739533" cy="316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ts val="600"/>
              </a:spcBef>
              <a:spcAft>
                <a:spcPts val="600"/>
              </a:spcAft>
              <a:buFontTx/>
              <a:buBlip>
                <a:blip r:embed="rId4"/>
              </a:buBlip>
            </a:pPr>
            <a:r>
              <a:rPr lang="en-US" altLang="en-US" sz="2800" dirty="0">
                <a:latin typeface="Arial" panose="020B0604020202020204" pitchFamily="34" charset="0"/>
              </a:rPr>
              <a:t>All Counselors are required to </a:t>
            </a:r>
            <a:br>
              <a:rPr lang="en-US" altLang="en-US" sz="2800" dirty="0">
                <a:latin typeface="Arial" panose="020B0604020202020204" pitchFamily="34" charset="0"/>
              </a:rPr>
            </a:br>
            <a:r>
              <a:rPr lang="en-US" altLang="en-US" sz="2800" dirty="0">
                <a:latin typeface="Arial" panose="020B0604020202020204" pitchFamily="34" charset="0"/>
              </a:rPr>
              <a:t>complete Merit Badge </a:t>
            </a:r>
            <a:r>
              <a:rPr lang="en-US" altLang="en-US" sz="2800" dirty="0" smtClean="0">
                <a:latin typeface="Arial" panose="020B0604020202020204" pitchFamily="34" charset="0"/>
              </a:rPr>
              <a:t>Counselor </a:t>
            </a:r>
            <a:r>
              <a:rPr lang="en-US" altLang="en-US" sz="2800" dirty="0">
                <a:latin typeface="Arial" panose="020B0604020202020204" pitchFamily="34" charset="0"/>
              </a:rPr>
              <a:t/>
            </a:r>
            <a:br>
              <a:rPr lang="en-US" altLang="en-US" sz="2800" dirty="0">
                <a:latin typeface="Arial" panose="020B0604020202020204" pitchFamily="34" charset="0"/>
              </a:rPr>
            </a:br>
            <a:r>
              <a:rPr lang="en-US" altLang="en-US" sz="2800" dirty="0">
                <a:latin typeface="Arial" panose="020B0604020202020204" pitchFamily="34" charset="0"/>
              </a:rPr>
              <a:t>Training.</a:t>
            </a:r>
          </a:p>
          <a:p>
            <a:pPr marL="971550" lvl="1" indent="-571500">
              <a:spcBef>
                <a:spcPts val="400"/>
              </a:spcBef>
              <a:buBlip>
                <a:blip r:embed="rId4"/>
              </a:buBlip>
            </a:pPr>
            <a:r>
              <a:rPr lang="en-US" sz="2400" dirty="0">
                <a:latin typeface="+mn-lt"/>
                <a:cs typeface="MS PGothic" pitchFamily="34" charset="-128"/>
              </a:rPr>
              <a:t>Online at My.scouting.org   </a:t>
            </a:r>
          </a:p>
          <a:p>
            <a:pPr>
              <a:spcBef>
                <a:spcPts val="0"/>
              </a:spcBef>
              <a:buNone/>
            </a:pPr>
            <a:r>
              <a:rPr lang="en-US" dirty="0"/>
              <a:t>			</a:t>
            </a:r>
            <a:r>
              <a:rPr lang="en-US" sz="2400" dirty="0"/>
              <a:t>OR</a:t>
            </a:r>
          </a:p>
          <a:p>
            <a:pPr marL="971550" lvl="1" indent="-571500">
              <a:spcBef>
                <a:spcPts val="400"/>
              </a:spcBef>
              <a:buBlip>
                <a:blip r:embed="rId4"/>
              </a:buBlip>
            </a:pPr>
            <a:r>
              <a:rPr lang="en-US" sz="2400" dirty="0">
                <a:latin typeface="+mn-lt"/>
                <a:cs typeface="MS PGothic" pitchFamily="34" charset="-128"/>
              </a:rPr>
              <a:t>Scheduled Merit Badge Counselor</a:t>
            </a:r>
            <a:br>
              <a:rPr lang="en-US" sz="2400" dirty="0">
                <a:latin typeface="+mn-lt"/>
                <a:cs typeface="MS PGothic" pitchFamily="34" charset="-128"/>
              </a:rPr>
            </a:br>
            <a:r>
              <a:rPr lang="en-US" sz="2400" dirty="0">
                <a:latin typeface="+mn-lt"/>
                <a:cs typeface="MS PGothic" pitchFamily="34" charset="-128"/>
              </a:rPr>
              <a:t>Training sessions (such as University of Scouting)</a:t>
            </a:r>
          </a:p>
        </p:txBody>
      </p:sp>
      <p:sp>
        <p:nvSpPr>
          <p:cNvPr id="23555" name="Text Box 2"/>
          <p:cNvSpPr txBox="1">
            <a:spLocks noChangeArrowheads="1"/>
          </p:cNvSpPr>
          <p:nvPr/>
        </p:nvSpPr>
        <p:spPr bwMode="auto">
          <a:xfrm>
            <a:off x="0" y="542925"/>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b="1" dirty="0"/>
              <a:t>Merit Badge Counselor Qualifications (Continued)</a:t>
            </a:r>
            <a:endParaRPr lang="en-US" altLang="en-US" b="1" dirty="0">
              <a:latin typeface="Arial" panose="020B0604020202020204" pitchFamily="34" charset="0"/>
            </a:endParaRPr>
          </a:p>
        </p:txBody>
      </p:sp>
      <p:pic>
        <p:nvPicPr>
          <p:cNvPr id="5" name="Picture 2" descr="http://ldsorganplayer.com/wp-content/uploads/1967ComputersMB.png">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8478" y="4881510"/>
            <a:ext cx="1274429" cy="12797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scouting.org/filestore/boyscouts/jpg/programming_lg.jpg">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845065" y="4875373"/>
            <a:ext cx="1254583" cy="12545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meritbadge.org/wiki/images/8/84/Digital_Technology.jpg">
            <a:hlinkClick r:id="rId9"/>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101044" y="4890052"/>
            <a:ext cx="1215745" cy="12157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www.scouting.org/filestore/boyscouts/jpg/computers_lg.jpg">
            <a:hlinkClick r:id="rId11"/>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983617" y="4877835"/>
            <a:ext cx="1165664" cy="1165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12425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19050" y="53340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lgn="ctr" eaLnBrk="1" hangingPunct="1">
              <a:spcBef>
                <a:spcPct val="0"/>
              </a:spcBef>
              <a:buNone/>
            </a:pPr>
            <a:r>
              <a:rPr lang="en-US" b="1" dirty="0"/>
              <a:t>Merit Badge Counselor Qualifications (Continued)</a:t>
            </a:r>
            <a:endParaRPr lang="en-US" altLang="en-US" b="1" dirty="0"/>
          </a:p>
        </p:txBody>
      </p:sp>
      <p:grpSp>
        <p:nvGrpSpPr>
          <p:cNvPr id="25605" name="Group 4"/>
          <p:cNvGrpSpPr>
            <a:grpSpLocks/>
          </p:cNvGrpSpPr>
          <p:nvPr/>
        </p:nvGrpSpPr>
        <p:grpSpPr bwMode="auto">
          <a:xfrm>
            <a:off x="5279598" y="2464573"/>
            <a:ext cx="3130062" cy="3006663"/>
            <a:chOff x="6172200" y="1524000"/>
            <a:chExt cx="2438399" cy="2286000"/>
          </a:xfrm>
        </p:grpSpPr>
        <p:pic>
          <p:nvPicPr>
            <p:cNvPr id="25612" name="Picture 2" descr="American Red Cross">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24600" y="1676400"/>
              <a:ext cx="20701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4" descr="http://stridetech.com/images/NRA_logo.jpg"/>
            <p:cNvPicPr>
              <a:picLocks noChangeAspect="1" noChangeArrowheads="1"/>
            </p:cNvPicPr>
            <p:nvPr/>
          </p:nvPicPr>
          <p:blipFill>
            <a:blip r:embed="rId5" cstate="email">
              <a:clrChange>
                <a:clrFrom>
                  <a:srgbClr val="ECE3C2"/>
                </a:clrFrom>
                <a:clrTo>
                  <a:srgbClr val="ECE3C2">
                    <a:alpha val="0"/>
                  </a:srgbClr>
                </a:clrTo>
              </a:clrChange>
              <a:extLst>
                <a:ext uri="{28A0092B-C50C-407E-A947-70E740481C1C}">
                  <a14:useLocalDpi xmlns:a14="http://schemas.microsoft.com/office/drawing/2010/main"/>
                </a:ext>
              </a:extLst>
            </a:blip>
            <a:srcRect/>
            <a:stretch>
              <a:fillRect/>
            </a:stretch>
          </p:blipFill>
          <p:spPr bwMode="auto">
            <a:xfrm>
              <a:off x="7473950" y="2640013"/>
              <a:ext cx="898525"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10" descr="http://www.brandsoftheworld.com/sites/default/files/styles/logo-thumbnail/public/072010/SCUBA_DIVING_INTERNATIONAL-0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83325" y="2603500"/>
              <a:ext cx="103505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6172200" y="1524000"/>
              <a:ext cx="2438399" cy="2286000"/>
            </a:xfrm>
            <a:prstGeom prst="rect">
              <a:avLst/>
            </a:prstGeom>
            <a:noFill/>
            <a:ln w="25400">
              <a:solidFill>
                <a:srgbClr val="385D8A"/>
              </a:solidFill>
              <a:miter lim="800000"/>
              <a:headEnd/>
              <a:tailEnd/>
            </a:ln>
            <a:effectLst>
              <a:outerShdw blurRad="50800" dist="38100" dir="18900000" algn="b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solidFill>
                  <a:schemeClr val="lt1"/>
                </a:solidFill>
                <a:latin typeface="+mn-lt"/>
                <a:ea typeface="+mn-ea"/>
              </a:endParaRPr>
            </a:p>
          </p:txBody>
        </p:sp>
      </p:grpSp>
      <p:grpSp>
        <p:nvGrpSpPr>
          <p:cNvPr id="25606" name="Group 3"/>
          <p:cNvGrpSpPr>
            <a:grpSpLocks/>
          </p:cNvGrpSpPr>
          <p:nvPr/>
        </p:nvGrpSpPr>
        <p:grpSpPr bwMode="auto">
          <a:xfrm>
            <a:off x="681832" y="2467276"/>
            <a:ext cx="3327460" cy="3006663"/>
            <a:chOff x="609600" y="3851564"/>
            <a:chExt cx="2438399" cy="2286000"/>
          </a:xfrm>
        </p:grpSpPr>
        <p:pic>
          <p:nvPicPr>
            <p:cNvPr id="25608" name="Picture 8" descr="http://kayakalki.com/wp-content/uploads/2010/08/ACA-Logo.jpe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14387" y="4191000"/>
              <a:ext cx="8620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2" descr="http://www.scubadivingfanclub.com/image-files/PADI_Logo.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058862" y="5389562"/>
              <a:ext cx="1531938"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4" descr="http://www.wipalawiki.org/clipart/images/awards/aquatics-instructor.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828800" y="4146550"/>
              <a:ext cx="963613"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ChangeArrowheads="1"/>
            </p:cNvSpPr>
            <p:nvPr/>
          </p:nvSpPr>
          <p:spPr bwMode="auto">
            <a:xfrm>
              <a:off x="609600" y="3851564"/>
              <a:ext cx="2438399" cy="2286000"/>
            </a:xfrm>
            <a:prstGeom prst="rect">
              <a:avLst/>
            </a:prstGeom>
            <a:noFill/>
            <a:ln w="25400">
              <a:solidFill>
                <a:srgbClr val="385D8A"/>
              </a:solidFill>
              <a:miter lim="800000"/>
              <a:headEnd/>
              <a:tailEnd/>
            </a:ln>
            <a:effectLst>
              <a:outerShdw blurRad="50800" dist="38100" dir="5400000" algn="t"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solidFill>
                  <a:schemeClr val="lt1"/>
                </a:solidFill>
                <a:latin typeface="+mn-lt"/>
                <a:ea typeface="+mn-ea"/>
              </a:endParaRPr>
            </a:p>
          </p:txBody>
        </p:sp>
      </p:grpSp>
      <p:sp>
        <p:nvSpPr>
          <p:cNvPr id="16" name="Rectangle 3"/>
          <p:cNvSpPr txBox="1">
            <a:spLocks noChangeArrowheads="1"/>
          </p:cNvSpPr>
          <p:nvPr/>
        </p:nvSpPr>
        <p:spPr bwMode="auto">
          <a:xfrm>
            <a:off x="120580" y="1275579"/>
            <a:ext cx="9023420" cy="105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ＭＳ Ｐゴシック" panose="020B0600070205080204" pitchFamily="34" charset="-128"/>
                <a:cs typeface="MS PGothic" pitchFamily="34" charset="-128"/>
              </a:defRPr>
            </a:lvl1pPr>
            <a:lvl2pPr marL="742950" indent="-285750" algn="l" rtl="0" eaLnBrk="0" fontAlgn="base" hangingPunct="0">
              <a:spcBef>
                <a:spcPct val="20000"/>
              </a:spcBef>
              <a:spcAft>
                <a:spcPct val="0"/>
              </a:spcAft>
              <a:buFont typeface="Courier New" panose="02070309020205020404" pitchFamily="49" charset="0"/>
              <a:buChar char="o"/>
              <a:defRPr sz="2800">
                <a:solidFill>
                  <a:schemeClr val="tx1"/>
                </a:solidFill>
                <a:latin typeface="+mn-lt"/>
                <a:ea typeface="ＭＳ Ｐゴシック" panose="020B0600070205080204" pitchFamily="34" charset="-128"/>
                <a:cs typeface="MS PGothic" pitchFamily="34" charset="-128"/>
              </a:defRPr>
            </a:lvl2pPr>
            <a:lvl3pPr marL="11430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ea typeface="ＭＳ Ｐゴシック" panose="020B0600070205080204" pitchFamily="34" charset="-128"/>
                <a:cs typeface="MS PGothic" pitchFamily="34" charset="-128"/>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ＭＳ Ｐゴシック" panose="020B0600070205080204" pitchFamily="34" charset="-128"/>
                <a:cs typeface="MS PGothic" pitchFamily="34" charset="-128"/>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ＭＳ Ｐゴシック" panose="020B0600070205080204" pitchFamily="34" charset="-128"/>
                <a:cs typeface="MS PGothic" pitchFamily="34" charset="-128"/>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a:lstStyle>
          <a:p>
            <a:pPr marL="457200" lvl="0" indent="-457200" eaLnBrk="1" hangingPunct="1">
              <a:spcBef>
                <a:spcPts val="600"/>
              </a:spcBef>
              <a:spcAft>
                <a:spcPts val="0"/>
              </a:spcAft>
              <a:buBlip>
                <a:blip r:embed="rId10"/>
              </a:buBlip>
            </a:pPr>
            <a:r>
              <a:rPr lang="en-US" sz="2800" dirty="0">
                <a:latin typeface="Calibri"/>
                <a:ea typeface="Calibri"/>
                <a:cs typeface="Times New Roman"/>
              </a:rPr>
              <a:t>Additional Merit Badge Counselor qualifications for specialty Merit Badges. </a:t>
            </a:r>
          </a:p>
        </p:txBody>
      </p:sp>
      <p:sp>
        <p:nvSpPr>
          <p:cNvPr id="3" name="Rectangle 2"/>
          <p:cNvSpPr/>
          <p:nvPr/>
        </p:nvSpPr>
        <p:spPr>
          <a:xfrm>
            <a:off x="5475227" y="5607749"/>
            <a:ext cx="3036665" cy="369332"/>
          </a:xfrm>
          <a:prstGeom prst="rect">
            <a:avLst/>
          </a:prstGeom>
        </p:spPr>
        <p:txBody>
          <a:bodyPr wrap="none">
            <a:spAutoFit/>
          </a:bodyPr>
          <a:lstStyle/>
          <a:p>
            <a:pPr marL="0" lvl="1">
              <a:spcBef>
                <a:spcPts val="0"/>
              </a:spcBef>
              <a:tabLst>
                <a:tab pos="7942263" algn="r"/>
              </a:tabLst>
            </a:pPr>
            <a:r>
              <a:rPr lang="en-US" sz="1800" i="1" dirty="0">
                <a:latin typeface="Calibri"/>
                <a:ea typeface="Calibri"/>
                <a:cs typeface="Times New Roman"/>
              </a:rPr>
              <a:t>Guide to Advancement 7.0.1.1</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19050" y="53340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lgn="ctr" eaLnBrk="1" hangingPunct="1">
              <a:spcBef>
                <a:spcPct val="0"/>
              </a:spcBef>
              <a:buNone/>
            </a:pPr>
            <a:r>
              <a:rPr lang="en-US" dirty="0"/>
              <a:t>Specialty Merit Badges</a:t>
            </a:r>
            <a:endParaRPr lang="en-US" altLang="en-US" b="1" dirty="0"/>
          </a:p>
        </p:txBody>
      </p:sp>
      <p:sp>
        <p:nvSpPr>
          <p:cNvPr id="21" name="Text Box 5"/>
          <p:cNvSpPr txBox="1">
            <a:spLocks noChangeArrowheads="1"/>
          </p:cNvSpPr>
          <p:nvPr/>
        </p:nvSpPr>
        <p:spPr bwMode="auto">
          <a:xfrm>
            <a:off x="294224" y="1354881"/>
            <a:ext cx="8654567" cy="448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571500" indent="-457200" eaLnBrk="1" hangingPunct="1">
              <a:spcBef>
                <a:spcPct val="0"/>
              </a:spcBef>
              <a:buBlip>
                <a:blip r:embed="rId3"/>
              </a:buBlip>
            </a:pPr>
            <a:r>
              <a:rPr lang="en-US" sz="2800" dirty="0">
                <a:latin typeface="Arial" panose="020B0604020202020204" pitchFamily="34" charset="0"/>
              </a:rPr>
              <a:t>Archery, </a:t>
            </a:r>
          </a:p>
          <a:p>
            <a:pPr marL="571500" indent="-457200" eaLnBrk="1" hangingPunct="1">
              <a:spcBef>
                <a:spcPct val="0"/>
              </a:spcBef>
              <a:buBlip>
                <a:blip r:embed="rId3"/>
              </a:buBlip>
            </a:pPr>
            <a:r>
              <a:rPr lang="en-US" sz="2800" dirty="0">
                <a:latin typeface="Arial" panose="020B0604020202020204" pitchFamily="34" charset="0"/>
              </a:rPr>
              <a:t>Canoeing, </a:t>
            </a:r>
          </a:p>
          <a:p>
            <a:pPr marL="571500" indent="-457200" eaLnBrk="1" hangingPunct="1">
              <a:spcBef>
                <a:spcPct val="0"/>
              </a:spcBef>
              <a:buBlip>
                <a:blip r:embed="rId3"/>
              </a:buBlip>
            </a:pPr>
            <a:r>
              <a:rPr lang="en-US" sz="2800" dirty="0">
                <a:latin typeface="Arial" panose="020B0604020202020204" pitchFamily="34" charset="0"/>
              </a:rPr>
              <a:t>Climbing, </a:t>
            </a:r>
          </a:p>
          <a:p>
            <a:pPr marL="571500" indent="-457200" eaLnBrk="1" hangingPunct="1">
              <a:spcBef>
                <a:spcPct val="0"/>
              </a:spcBef>
              <a:buBlip>
                <a:blip r:embed="rId3"/>
              </a:buBlip>
            </a:pPr>
            <a:r>
              <a:rPr lang="en-US" sz="2800" dirty="0">
                <a:latin typeface="Arial" panose="020B0604020202020204" pitchFamily="34" charset="0"/>
              </a:rPr>
              <a:t>Kayaking, </a:t>
            </a:r>
          </a:p>
          <a:p>
            <a:pPr marL="571500" indent="-457200" eaLnBrk="1" hangingPunct="1">
              <a:spcBef>
                <a:spcPct val="0"/>
              </a:spcBef>
              <a:buBlip>
                <a:blip r:embed="rId3"/>
              </a:buBlip>
            </a:pPr>
            <a:r>
              <a:rPr lang="en-US" sz="2800" dirty="0">
                <a:latin typeface="Arial" panose="020B0604020202020204" pitchFamily="34" charset="0"/>
              </a:rPr>
              <a:t>Lifesaving, </a:t>
            </a:r>
          </a:p>
          <a:p>
            <a:pPr marL="571500" indent="-457200" eaLnBrk="1" hangingPunct="1">
              <a:spcBef>
                <a:spcPct val="0"/>
              </a:spcBef>
              <a:buBlip>
                <a:blip r:embed="rId3"/>
              </a:buBlip>
            </a:pPr>
            <a:r>
              <a:rPr lang="en-US" sz="2800" dirty="0">
                <a:latin typeface="Arial" panose="020B0604020202020204" pitchFamily="34" charset="0"/>
              </a:rPr>
              <a:t>Motor Boating, </a:t>
            </a:r>
          </a:p>
          <a:p>
            <a:pPr marL="571500" indent="-457200" eaLnBrk="1" hangingPunct="1">
              <a:spcBef>
                <a:spcPct val="0"/>
              </a:spcBef>
              <a:buBlip>
                <a:blip r:embed="rId3"/>
              </a:buBlip>
            </a:pPr>
            <a:r>
              <a:rPr lang="en-US" sz="2800" dirty="0">
                <a:latin typeface="Arial" panose="020B0604020202020204" pitchFamily="34" charset="0"/>
              </a:rPr>
              <a:t>Rifle Shooting, </a:t>
            </a:r>
            <a:endParaRPr lang="en-US" sz="2800" dirty="0" smtClean="0">
              <a:latin typeface="Arial" panose="020B0604020202020204" pitchFamily="34" charset="0"/>
            </a:endParaRPr>
          </a:p>
          <a:p>
            <a:pPr marL="571500" indent="-457200" eaLnBrk="1" hangingPunct="1">
              <a:spcBef>
                <a:spcPct val="0"/>
              </a:spcBef>
              <a:buBlip>
                <a:blip r:embed="rId3"/>
              </a:buBlip>
            </a:pPr>
            <a:r>
              <a:rPr lang="en-US" sz="2800" dirty="0" smtClean="0">
                <a:latin typeface="Arial" panose="020B0604020202020204" pitchFamily="34" charset="0"/>
              </a:rPr>
              <a:t>Rowing,</a:t>
            </a:r>
            <a:endParaRPr lang="en-US" sz="2800" dirty="0">
              <a:latin typeface="Arial" panose="020B0604020202020204" pitchFamily="34" charset="0"/>
            </a:endParaRPr>
          </a:p>
          <a:p>
            <a:pPr algn="ctr">
              <a:buNone/>
            </a:pPr>
            <a:r>
              <a:rPr lang="en-US" sz="2800" b="1" dirty="0" smtClean="0"/>
              <a:t>NOTE</a:t>
            </a:r>
            <a:r>
              <a:rPr lang="en-US" sz="2800" b="1" dirty="0"/>
              <a:t>:</a:t>
            </a:r>
            <a:r>
              <a:rPr lang="en-US" sz="2800" dirty="0"/>
              <a:t> None of the specialty </a:t>
            </a:r>
            <a:r>
              <a:rPr lang="en-US" sz="2800" dirty="0" smtClean="0"/>
              <a:t>Merit Badges </a:t>
            </a:r>
            <a:r>
              <a:rPr lang="en-US" sz="2800" dirty="0"/>
              <a:t>are recommended for Merit Badge Days.</a:t>
            </a:r>
          </a:p>
        </p:txBody>
      </p:sp>
      <p:sp>
        <p:nvSpPr>
          <p:cNvPr id="22" name="Text Box 5"/>
          <p:cNvSpPr txBox="1">
            <a:spLocks noChangeArrowheads="1"/>
          </p:cNvSpPr>
          <p:nvPr/>
        </p:nvSpPr>
        <p:spPr bwMode="auto">
          <a:xfrm>
            <a:off x="3691698" y="1354881"/>
            <a:ext cx="4363242"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571500" indent="-457200" eaLnBrk="1" hangingPunct="1">
              <a:spcBef>
                <a:spcPct val="0"/>
              </a:spcBef>
              <a:buBlip>
                <a:blip r:embed="rId3"/>
              </a:buBlip>
            </a:pPr>
            <a:r>
              <a:rPr lang="en-US" sz="2800" dirty="0">
                <a:latin typeface="Arial" panose="020B0604020202020204" pitchFamily="34" charset="0"/>
              </a:rPr>
              <a:t>Scuba Diving, </a:t>
            </a:r>
          </a:p>
          <a:p>
            <a:pPr marL="571500" indent="-457200" eaLnBrk="1" hangingPunct="1">
              <a:spcBef>
                <a:spcPct val="0"/>
              </a:spcBef>
              <a:buBlip>
                <a:blip r:embed="rId3"/>
              </a:buBlip>
            </a:pPr>
            <a:r>
              <a:rPr lang="en-US" sz="2800" dirty="0">
                <a:latin typeface="Arial" panose="020B0604020202020204" pitchFamily="34" charset="0"/>
              </a:rPr>
              <a:t>Shotgun Shooting, </a:t>
            </a:r>
          </a:p>
          <a:p>
            <a:pPr marL="571500" indent="-457200" eaLnBrk="1" hangingPunct="1">
              <a:spcBef>
                <a:spcPct val="0"/>
              </a:spcBef>
              <a:buBlip>
                <a:blip r:embed="rId3"/>
              </a:buBlip>
            </a:pPr>
            <a:r>
              <a:rPr lang="en-US" sz="2800" dirty="0">
                <a:latin typeface="Arial" panose="020B0604020202020204" pitchFamily="34" charset="0"/>
              </a:rPr>
              <a:t>Small Boat Sailing, </a:t>
            </a:r>
          </a:p>
          <a:p>
            <a:pPr marL="571500" indent="-457200" eaLnBrk="1" hangingPunct="1">
              <a:spcBef>
                <a:spcPct val="0"/>
              </a:spcBef>
              <a:buBlip>
                <a:blip r:embed="rId3"/>
              </a:buBlip>
            </a:pPr>
            <a:r>
              <a:rPr lang="en-US" sz="2800" dirty="0">
                <a:latin typeface="Arial" panose="020B0604020202020204" pitchFamily="34" charset="0"/>
              </a:rPr>
              <a:t>Snow Sports, </a:t>
            </a:r>
          </a:p>
          <a:p>
            <a:pPr marL="571500" indent="-457200" eaLnBrk="1" hangingPunct="1">
              <a:spcBef>
                <a:spcPct val="0"/>
              </a:spcBef>
              <a:buBlip>
                <a:blip r:embed="rId3"/>
              </a:buBlip>
            </a:pPr>
            <a:r>
              <a:rPr lang="en-US" sz="2800" dirty="0">
                <a:latin typeface="Arial" panose="020B0604020202020204" pitchFamily="34" charset="0"/>
              </a:rPr>
              <a:t>Swimming, </a:t>
            </a:r>
          </a:p>
          <a:p>
            <a:pPr marL="571500" indent="-457200" eaLnBrk="1" hangingPunct="1">
              <a:spcBef>
                <a:spcPct val="0"/>
              </a:spcBef>
              <a:buBlip>
                <a:blip r:embed="rId3"/>
              </a:buBlip>
            </a:pPr>
            <a:r>
              <a:rPr lang="en-US" sz="2800" dirty="0">
                <a:latin typeface="Arial" panose="020B0604020202020204" pitchFamily="34" charset="0"/>
              </a:rPr>
              <a:t>Water Sports, </a:t>
            </a:r>
          </a:p>
          <a:p>
            <a:pPr marL="571500" indent="-457200" eaLnBrk="1" hangingPunct="1">
              <a:spcBef>
                <a:spcPct val="0"/>
              </a:spcBef>
              <a:buBlip>
                <a:blip r:embed="rId3"/>
              </a:buBlip>
            </a:pPr>
            <a:r>
              <a:rPr lang="en-US" sz="2800" dirty="0">
                <a:latin typeface="Arial" panose="020B0604020202020204" pitchFamily="34" charset="0"/>
              </a:rPr>
              <a:t>Whitewater</a:t>
            </a:r>
            <a:endParaRPr lang="en-US" dirty="0"/>
          </a:p>
        </p:txBody>
      </p:sp>
      <p:sp>
        <p:nvSpPr>
          <p:cNvPr id="23" name="Rectangle 22"/>
          <p:cNvSpPr/>
          <p:nvPr/>
        </p:nvSpPr>
        <p:spPr>
          <a:xfrm>
            <a:off x="5475227" y="5839765"/>
            <a:ext cx="3036665" cy="369332"/>
          </a:xfrm>
          <a:prstGeom prst="rect">
            <a:avLst/>
          </a:prstGeom>
        </p:spPr>
        <p:txBody>
          <a:bodyPr wrap="none">
            <a:spAutoFit/>
          </a:bodyPr>
          <a:lstStyle/>
          <a:p>
            <a:pPr marL="0" lvl="1">
              <a:spcBef>
                <a:spcPts val="0"/>
              </a:spcBef>
              <a:tabLst>
                <a:tab pos="7942263" algn="r"/>
              </a:tabLst>
            </a:pPr>
            <a:r>
              <a:rPr lang="en-US" sz="1800" i="1" dirty="0">
                <a:latin typeface="Calibri"/>
                <a:ea typeface="Calibri"/>
                <a:cs typeface="Times New Roman"/>
              </a:rPr>
              <a:t>Guide to Advancement 7.0.1.1</a:t>
            </a:r>
          </a:p>
        </p:txBody>
      </p:sp>
    </p:spTree>
    <p:extLst>
      <p:ext uri="{BB962C8B-B14F-4D97-AF65-F5344CB8AC3E}">
        <p14:creationId xmlns:p14="http://schemas.microsoft.com/office/powerpoint/2010/main" val="267879686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5"/>
          <p:cNvSpPr txBox="1">
            <a:spLocks noChangeArrowheads="1"/>
          </p:cNvSpPr>
          <p:nvPr/>
        </p:nvSpPr>
        <p:spPr bwMode="auto">
          <a:xfrm>
            <a:off x="66675" y="742235"/>
            <a:ext cx="8991600" cy="6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95000"/>
              </a:lnSpc>
              <a:spcBef>
                <a:spcPct val="0"/>
              </a:spcBef>
              <a:buFontTx/>
              <a:buNone/>
            </a:pPr>
            <a:r>
              <a:rPr lang="en-US" sz="4000" b="1" dirty="0"/>
              <a:t>Merit Badge Counselor Lists</a:t>
            </a:r>
            <a:endParaRPr lang="en-US" altLang="en-US" sz="4000" b="1" dirty="0">
              <a:latin typeface="Byington" pitchFamily="2" charset="0"/>
            </a:endParaRPr>
          </a:p>
        </p:txBody>
      </p:sp>
      <p:sp>
        <p:nvSpPr>
          <p:cNvPr id="10" name="Text Box 5"/>
          <p:cNvSpPr txBox="1">
            <a:spLocks noChangeArrowheads="1"/>
          </p:cNvSpPr>
          <p:nvPr/>
        </p:nvSpPr>
        <p:spPr bwMode="auto">
          <a:xfrm>
            <a:off x="533400" y="1522413"/>
            <a:ext cx="8410184"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971550" indent="-457200">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Blip>
                <a:blip r:embed="rId3"/>
              </a:buBlip>
            </a:pPr>
            <a:r>
              <a:rPr lang="en-US" altLang="en-US" sz="2800" dirty="0">
                <a:latin typeface="Arial" panose="020B0604020202020204" pitchFamily="34" charset="0"/>
              </a:rPr>
              <a:t>Each District maintains their own </a:t>
            </a:r>
            <a:r>
              <a:rPr lang="en-US" altLang="en-US" sz="2800" dirty="0" smtClean="0">
                <a:latin typeface="Arial" panose="020B0604020202020204" pitchFamily="34" charset="0"/>
              </a:rPr>
              <a:t>Merit Badge Counselor </a:t>
            </a:r>
            <a:r>
              <a:rPr lang="en-US" altLang="en-US" sz="2800" dirty="0">
                <a:latin typeface="Arial" panose="020B0604020202020204" pitchFamily="34" charset="0"/>
              </a:rPr>
              <a:t>lists.</a:t>
            </a:r>
          </a:p>
          <a:p>
            <a:pPr eaLnBrk="1" hangingPunct="1">
              <a:spcBef>
                <a:spcPts val="600"/>
              </a:spcBef>
              <a:spcAft>
                <a:spcPts val="600"/>
              </a:spcAft>
              <a:buFontTx/>
              <a:buBlip>
                <a:blip r:embed="rId3"/>
              </a:buBlip>
            </a:pPr>
            <a:r>
              <a:rPr lang="en-US" altLang="en-US" sz="2800" dirty="0">
                <a:latin typeface="Arial" panose="020B0604020202020204" pitchFamily="34" charset="0"/>
              </a:rPr>
              <a:t>MB Counselor lists are available only to Unit Leaders, Committee Chairs and Advancement Chairs. </a:t>
            </a:r>
          </a:p>
          <a:p>
            <a:pPr lvl="1" eaLnBrk="1" hangingPunct="1">
              <a:spcBef>
                <a:spcPct val="0"/>
              </a:spcBef>
              <a:buBlip>
                <a:blip r:embed="rId3"/>
              </a:buBlip>
            </a:pPr>
            <a:r>
              <a:rPr lang="en-US" altLang="en-US" sz="2400" dirty="0">
                <a:latin typeface="Arial" panose="020B0604020202020204" pitchFamily="34" charset="0"/>
              </a:rPr>
              <a:t>The confidentiality of Merit Badge Counselor personal contact information is important</a:t>
            </a:r>
            <a:endParaRPr lang="en-US" altLang="en-US" sz="2000" dirty="0">
              <a:latin typeface="Arial" panose="020B0604020202020204" pitchFamily="34" charset="0"/>
            </a:endParaRPr>
          </a:p>
          <a:p>
            <a:pPr lvl="1" eaLnBrk="1" hangingPunct="1">
              <a:spcBef>
                <a:spcPct val="0"/>
              </a:spcBef>
              <a:buFontTx/>
              <a:buBlip>
                <a:blip r:embed="rId3"/>
              </a:buBlip>
            </a:pPr>
            <a:r>
              <a:rPr lang="en-US" altLang="en-US" sz="2400" dirty="0">
                <a:latin typeface="Arial" panose="020B0604020202020204" pitchFamily="34" charset="0"/>
              </a:rPr>
              <a:t>Counselor lists are not given to </a:t>
            </a:r>
            <a:br>
              <a:rPr lang="en-US" altLang="en-US" sz="2400" dirty="0">
                <a:latin typeface="Arial" panose="020B0604020202020204" pitchFamily="34" charset="0"/>
              </a:rPr>
            </a:br>
            <a:r>
              <a:rPr lang="en-US" altLang="en-US" sz="2400" dirty="0">
                <a:latin typeface="Arial" panose="020B0604020202020204" pitchFamily="34" charset="0"/>
              </a:rPr>
              <a:t>Scouts or their parents/guardians. </a:t>
            </a:r>
          </a:p>
        </p:txBody>
      </p:sp>
      <p:pic>
        <p:nvPicPr>
          <p:cNvPr id="2051" name="Picture 3" descr="C:\Users\smker\AppData\Local\Microsoft\Windows\INetCache\IE\Z3J8S6T1\1024px-Dialog-stop-hand.svg[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40438" y="4435522"/>
            <a:ext cx="1849272" cy="184927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2416792" y="5410285"/>
            <a:ext cx="26947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400" i="1" dirty="0">
                <a:solidFill>
                  <a:srgbClr val="000000"/>
                </a:solidFill>
                <a:latin typeface="Arial" panose="020B0604020202020204" pitchFamily="34" charset="0"/>
              </a:rPr>
              <a:t>Guide to Advancement </a:t>
            </a:r>
            <a:r>
              <a:rPr lang="en-US" altLang="en-US" sz="1400" dirty="0">
                <a:solidFill>
                  <a:srgbClr val="000000"/>
                </a:solidFill>
                <a:latin typeface="Arial" panose="020B0604020202020204" pitchFamily="34" charset="0"/>
              </a:rPr>
              <a:t>7.0.2.0</a:t>
            </a:r>
          </a:p>
        </p:txBody>
      </p:sp>
    </p:spTree>
    <p:extLst>
      <p:ext uri="{BB962C8B-B14F-4D97-AF65-F5344CB8AC3E}">
        <p14:creationId xmlns:p14="http://schemas.microsoft.com/office/powerpoint/2010/main" val="291187383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0"/>
          <p:cNvSpPr txBox="1">
            <a:spLocks noChangeArrowheads="1"/>
          </p:cNvSpPr>
          <p:nvPr/>
        </p:nvSpPr>
        <p:spPr bwMode="auto">
          <a:xfrm>
            <a:off x="152400" y="1731963"/>
            <a:ext cx="8915400" cy="416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lnSpc>
                <a:spcPct val="95000"/>
              </a:lnSpc>
              <a:spcBef>
                <a:spcPct val="0"/>
              </a:spcBef>
              <a:spcAft>
                <a:spcPts val="1000"/>
              </a:spcAft>
              <a:buFontTx/>
              <a:buNone/>
            </a:pPr>
            <a:r>
              <a:rPr lang="en-US" altLang="en-US" sz="2800" b="1" dirty="0">
                <a:latin typeface="Arial" panose="020B0604020202020204" pitchFamily="34" charset="0"/>
              </a:rPr>
              <a:t>The </a:t>
            </a:r>
            <a:r>
              <a:rPr lang="en-US" altLang="en-US" sz="2800" b="1" dirty="0" smtClean="0">
                <a:latin typeface="Arial" panose="020B0604020202020204" pitchFamily="34" charset="0"/>
              </a:rPr>
              <a:t>Unit </a:t>
            </a:r>
            <a:r>
              <a:rPr lang="en-US" altLang="en-US" sz="2800" b="1" dirty="0">
                <a:latin typeface="Arial" panose="020B0604020202020204" pitchFamily="34" charset="0"/>
              </a:rPr>
              <a:t>leader </a:t>
            </a:r>
            <a:br>
              <a:rPr lang="en-US" altLang="en-US" sz="2800" b="1" dirty="0">
                <a:latin typeface="Arial" panose="020B0604020202020204" pitchFamily="34" charset="0"/>
              </a:rPr>
            </a:br>
            <a:r>
              <a:rPr lang="en-US" altLang="en-US" sz="2800" b="1" dirty="0">
                <a:latin typeface="Arial" panose="020B0604020202020204" pitchFamily="34" charset="0"/>
              </a:rPr>
              <a:t>signature:</a:t>
            </a:r>
          </a:p>
          <a:p>
            <a:pPr>
              <a:lnSpc>
                <a:spcPct val="95000"/>
              </a:lnSpc>
              <a:spcBef>
                <a:spcPts val="400"/>
              </a:spcBef>
              <a:buFont typeface="Arial" panose="020B0604020202020204" pitchFamily="34" charset="0"/>
              <a:buBlip>
                <a:blip r:embed="rId3"/>
              </a:buBlip>
            </a:pPr>
            <a:r>
              <a:rPr lang="en-US" altLang="en-US" sz="2600" dirty="0">
                <a:latin typeface="Arial" panose="020B0604020202020204" pitchFamily="34" charset="0"/>
              </a:rPr>
              <a:t> </a:t>
            </a:r>
            <a:r>
              <a:rPr lang="en-US" altLang="en-US" sz="2800" dirty="0">
                <a:latin typeface="+mn-lt"/>
                <a:cs typeface="MS PGothic" pitchFamily="34" charset="-128"/>
              </a:rPr>
              <a:t>Required for Scouts to</a:t>
            </a:r>
            <a:br>
              <a:rPr lang="en-US" altLang="en-US" sz="2800" dirty="0">
                <a:latin typeface="+mn-lt"/>
                <a:cs typeface="MS PGothic" pitchFamily="34" charset="-128"/>
              </a:rPr>
            </a:br>
            <a:r>
              <a:rPr lang="en-US" altLang="en-US" sz="2800" dirty="0">
                <a:latin typeface="+mn-lt"/>
                <a:cs typeface="MS PGothic" pitchFamily="34" charset="-128"/>
              </a:rPr>
              <a:t>    work with </a:t>
            </a:r>
            <a:r>
              <a:rPr lang="en-US" altLang="en-US" sz="2800" dirty="0" smtClean="0">
                <a:latin typeface="+mn-lt"/>
                <a:cs typeface="MS PGothic" pitchFamily="34" charset="-128"/>
              </a:rPr>
              <a:t>Counselors</a:t>
            </a:r>
            <a:r>
              <a:rPr lang="en-US" altLang="en-US" sz="2800" dirty="0">
                <a:latin typeface="+mn-lt"/>
                <a:cs typeface="MS PGothic" pitchFamily="34" charset="-128"/>
              </a:rPr>
              <a:t>.</a:t>
            </a:r>
          </a:p>
          <a:p>
            <a:pPr>
              <a:lnSpc>
                <a:spcPct val="95000"/>
              </a:lnSpc>
              <a:spcBef>
                <a:spcPts val="400"/>
              </a:spcBef>
              <a:buFont typeface="Arial" panose="020B0604020202020204" pitchFamily="34" charset="0"/>
              <a:buBlip>
                <a:blip r:embed="rId3"/>
              </a:buBlip>
            </a:pPr>
            <a:r>
              <a:rPr lang="en-US" altLang="en-US" sz="2800" dirty="0">
                <a:latin typeface="+mn-lt"/>
                <a:cs typeface="MS PGothic" pitchFamily="34" charset="-128"/>
              </a:rPr>
              <a:t> Does not indicate </a:t>
            </a:r>
            <a:r>
              <a:rPr lang="en-US" altLang="en-US" sz="2800" dirty="0" smtClean="0">
                <a:latin typeface="+mn-lt"/>
                <a:cs typeface="MS PGothic" pitchFamily="34" charset="-128"/>
              </a:rPr>
              <a:t>Unit</a:t>
            </a:r>
            <a:r>
              <a:rPr lang="en-US" altLang="en-US" sz="2800" dirty="0">
                <a:latin typeface="+mn-lt"/>
                <a:cs typeface="MS PGothic" pitchFamily="34" charset="-128"/>
              </a:rPr>
              <a:t/>
            </a:r>
            <a:br>
              <a:rPr lang="en-US" altLang="en-US" sz="2800" dirty="0">
                <a:latin typeface="+mn-lt"/>
                <a:cs typeface="MS PGothic" pitchFamily="34" charset="-128"/>
              </a:rPr>
            </a:br>
            <a:r>
              <a:rPr lang="en-US" altLang="en-US" sz="2800" dirty="0">
                <a:latin typeface="+mn-lt"/>
                <a:cs typeface="MS PGothic" pitchFamily="34" charset="-128"/>
              </a:rPr>
              <a:t>    leader </a:t>
            </a:r>
            <a:r>
              <a:rPr lang="ja-JP" altLang="en-US" sz="2800" dirty="0">
                <a:latin typeface="+mn-lt"/>
                <a:cs typeface="MS PGothic" pitchFamily="34" charset="-128"/>
              </a:rPr>
              <a:t>“</a:t>
            </a:r>
            <a:r>
              <a:rPr lang="en-US" altLang="ja-JP" sz="2800" dirty="0">
                <a:latin typeface="+mn-lt"/>
                <a:cs typeface="MS PGothic" pitchFamily="34" charset="-128"/>
              </a:rPr>
              <a:t>approval</a:t>
            </a:r>
            <a:r>
              <a:rPr lang="ja-JP" altLang="en-US" sz="2800" dirty="0">
                <a:latin typeface="+mn-lt"/>
                <a:cs typeface="MS PGothic" pitchFamily="34" charset="-128"/>
              </a:rPr>
              <a:t>”</a:t>
            </a:r>
            <a:r>
              <a:rPr lang="en-US" altLang="ja-JP" sz="2800" dirty="0">
                <a:latin typeface="+mn-lt"/>
                <a:cs typeface="MS PGothic" pitchFamily="34" charset="-128"/>
              </a:rPr>
              <a:t>.</a:t>
            </a:r>
          </a:p>
          <a:p>
            <a:pPr>
              <a:lnSpc>
                <a:spcPct val="95000"/>
              </a:lnSpc>
              <a:spcBef>
                <a:spcPts val="400"/>
              </a:spcBef>
              <a:buFont typeface="Arial" panose="020B0604020202020204" pitchFamily="34" charset="0"/>
              <a:buBlip>
                <a:blip r:embed="rId3"/>
              </a:buBlip>
            </a:pPr>
            <a:r>
              <a:rPr lang="en-US" altLang="en-US" sz="2800" dirty="0">
                <a:latin typeface="+mn-lt"/>
                <a:cs typeface="MS PGothic" pitchFamily="34" charset="-128"/>
              </a:rPr>
              <a:t> Evidence of discussion between </a:t>
            </a:r>
            <a:r>
              <a:rPr lang="en-US" altLang="en-US" sz="2800" dirty="0" smtClean="0">
                <a:latin typeface="+mn-lt"/>
                <a:cs typeface="MS PGothic" pitchFamily="34" charset="-128"/>
              </a:rPr>
              <a:t>Unit </a:t>
            </a:r>
            <a:r>
              <a:rPr lang="en-US" altLang="en-US" sz="2800" dirty="0">
                <a:latin typeface="+mn-lt"/>
                <a:cs typeface="MS PGothic" pitchFamily="34" charset="-128"/>
              </a:rPr>
              <a:t>leader and Scout.</a:t>
            </a:r>
          </a:p>
          <a:p>
            <a:pPr>
              <a:lnSpc>
                <a:spcPct val="95000"/>
              </a:lnSpc>
              <a:spcBef>
                <a:spcPts val="400"/>
              </a:spcBef>
              <a:buFont typeface="Arial" panose="020B0604020202020204" pitchFamily="34" charset="0"/>
              <a:buBlip>
                <a:blip r:embed="rId3"/>
              </a:buBlip>
            </a:pPr>
            <a:r>
              <a:rPr lang="en-US" altLang="en-US" sz="2800" dirty="0">
                <a:latin typeface="+mn-lt"/>
                <a:cs typeface="MS PGothic" pitchFamily="34" charset="-128"/>
              </a:rPr>
              <a:t> Indicates registered </a:t>
            </a:r>
            <a:r>
              <a:rPr lang="en-US" altLang="en-US" sz="2800" dirty="0" smtClean="0">
                <a:latin typeface="+mn-lt"/>
                <a:cs typeface="MS PGothic" pitchFamily="34" charset="-128"/>
              </a:rPr>
              <a:t>Counselor </a:t>
            </a:r>
            <a:r>
              <a:rPr lang="en-US" altLang="en-US" sz="2800" dirty="0">
                <a:latin typeface="+mn-lt"/>
                <a:cs typeface="MS PGothic" pitchFamily="34" charset="-128"/>
              </a:rPr>
              <a:t>has been recommended.</a:t>
            </a:r>
          </a:p>
          <a:p>
            <a:pPr>
              <a:lnSpc>
                <a:spcPct val="95000"/>
              </a:lnSpc>
              <a:spcBef>
                <a:spcPts val="400"/>
              </a:spcBef>
              <a:buFont typeface="Arial" panose="020B0604020202020204" pitchFamily="34" charset="0"/>
              <a:buBlip>
                <a:blip r:embed="rId3"/>
              </a:buBlip>
            </a:pPr>
            <a:r>
              <a:rPr lang="en-US" altLang="en-US" sz="2800" dirty="0">
                <a:latin typeface="+mn-lt"/>
                <a:cs typeface="MS PGothic" pitchFamily="34" charset="-128"/>
              </a:rPr>
              <a:t> Not required for Scout to get started on requirements.</a:t>
            </a:r>
          </a:p>
        </p:txBody>
      </p:sp>
      <p:pic>
        <p:nvPicPr>
          <p:cNvPr id="4403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43400" y="1816100"/>
            <a:ext cx="44577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3"/>
          <p:cNvSpPr>
            <a:spLocks noChangeArrowheads="1"/>
          </p:cNvSpPr>
          <p:nvPr/>
        </p:nvSpPr>
        <p:spPr bwMode="auto">
          <a:xfrm>
            <a:off x="127000" y="5956300"/>
            <a:ext cx="25953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400" i="1" dirty="0">
                <a:solidFill>
                  <a:srgbClr val="000000"/>
                </a:solidFill>
                <a:latin typeface="Arial" panose="020B0604020202020204" pitchFamily="34" charset="0"/>
              </a:rPr>
              <a:t>Guide to Advancement </a:t>
            </a:r>
            <a:r>
              <a:rPr lang="en-US" altLang="en-US" sz="1400" dirty="0">
                <a:solidFill>
                  <a:srgbClr val="000000"/>
                </a:solidFill>
                <a:latin typeface="Arial" panose="020B0604020202020204" pitchFamily="34" charset="0"/>
              </a:rPr>
              <a:t>7.0.0.2</a:t>
            </a:r>
          </a:p>
        </p:txBody>
      </p:sp>
      <p:sp>
        <p:nvSpPr>
          <p:cNvPr id="8" name="Rounded Rectangle 7"/>
          <p:cNvSpPr/>
          <p:nvPr/>
        </p:nvSpPr>
        <p:spPr>
          <a:xfrm>
            <a:off x="7243763" y="3230563"/>
            <a:ext cx="1501775" cy="612775"/>
          </a:xfrm>
          <a:prstGeom prst="roundRect">
            <a:avLst>
              <a:gd name="adj" fmla="val 21076"/>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4038" name="Text Box 10"/>
          <p:cNvSpPr txBox="1">
            <a:spLocks noChangeArrowheads="1"/>
          </p:cNvSpPr>
          <p:nvPr/>
        </p:nvSpPr>
        <p:spPr bwMode="auto">
          <a:xfrm>
            <a:off x="0" y="4318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3800" b="1" dirty="0">
                <a:latin typeface="Arial" panose="020B0604020202020204" pitchFamily="34" charset="0"/>
              </a:rPr>
              <a:t>Application for Merit Badge</a:t>
            </a:r>
          </a:p>
          <a:p>
            <a:pPr algn="ctr" eaLnBrk="1" hangingPunct="1">
              <a:spcBef>
                <a:spcPct val="0"/>
              </a:spcBef>
              <a:buFontTx/>
              <a:buNone/>
            </a:pPr>
            <a:r>
              <a:rPr lang="en-US" altLang="en-US" b="1" i="1" dirty="0">
                <a:latin typeface="Arial" panose="020B0604020202020204" pitchFamily="34" charset="0"/>
              </a:rPr>
              <a:t>The Blue Card</a:t>
            </a:r>
          </a:p>
        </p:txBody>
      </p:sp>
      <p:cxnSp>
        <p:nvCxnSpPr>
          <p:cNvPr id="10" name="Straight Arrow Connector 9"/>
          <p:cNvCxnSpPr/>
          <p:nvPr/>
        </p:nvCxnSpPr>
        <p:spPr>
          <a:xfrm rot="5400000" flipH="1" flipV="1">
            <a:off x="7149307" y="3172618"/>
            <a:ext cx="0" cy="449263"/>
          </a:xfrm>
          <a:prstGeom prst="straightConnector1">
            <a:avLst/>
          </a:prstGeom>
          <a:ln w="4445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a:spLocks noChangeArrowheads="1"/>
          </p:cNvSpPr>
          <p:nvPr/>
        </p:nvSpPr>
        <p:spPr bwMode="auto">
          <a:xfrm>
            <a:off x="4191000" y="1778000"/>
            <a:ext cx="2833688" cy="2589213"/>
          </a:xfrm>
          <a:prstGeom prst="rect">
            <a:avLst/>
          </a:prstGeom>
          <a:solidFill>
            <a:srgbClr val="9EF1F0"/>
          </a:solidFill>
          <a:ln w="28575">
            <a:solidFill>
              <a:schemeClr val="tx1"/>
            </a:solidFill>
            <a:miter lim="800000"/>
            <a:headEnd/>
            <a:tailEnd/>
          </a:ln>
          <a:effectLst>
            <a:outerShdw blurRad="40000" dist="23000" dir="5400000" rotWithShape="0">
              <a:srgbClr val="808080">
                <a:alpha val="34998"/>
              </a:srgbClr>
            </a:outerShdw>
          </a:effectLst>
        </p:spPr>
        <p:txBody>
          <a:bodyPr anchor="ctr"/>
          <a:lstStyle>
            <a:lvl1pPr eaLnBrk="0" hangingPunct="0">
              <a:defRPr sz="1000">
                <a:solidFill>
                  <a:schemeClr val="tx1"/>
                </a:solidFill>
                <a:latin typeface="Arial" panose="020B0604020202020204" pitchFamily="34" charset="0"/>
                <a:ea typeface="MS PGothic" panose="020B0600070205080204" pitchFamily="34" charset="-128"/>
              </a:defRPr>
            </a:lvl1pPr>
            <a:lvl2pPr marL="37931725" indent="-37474525" eaLnBrk="0" hangingPunct="0">
              <a:defRPr sz="1000">
                <a:solidFill>
                  <a:schemeClr val="tx1"/>
                </a:solidFill>
                <a:latin typeface="Arial" panose="020B0604020202020204" pitchFamily="34" charset="0"/>
                <a:ea typeface="MS PGothic" panose="020B0600070205080204" pitchFamily="34" charset="-128"/>
              </a:defRPr>
            </a:lvl2pPr>
            <a:lvl3pPr eaLnBrk="0" hangingPunct="0">
              <a:defRPr sz="1000">
                <a:solidFill>
                  <a:schemeClr val="tx1"/>
                </a:solidFill>
                <a:latin typeface="Arial" panose="020B0604020202020204" pitchFamily="34" charset="0"/>
                <a:ea typeface="MS PGothic" panose="020B0600070205080204" pitchFamily="34" charset="-128"/>
              </a:defRPr>
            </a:lvl3pPr>
            <a:lvl4pPr eaLnBrk="0" hangingPunct="0">
              <a:defRPr sz="1000">
                <a:solidFill>
                  <a:schemeClr val="tx1"/>
                </a:solidFill>
                <a:latin typeface="Arial" panose="020B0604020202020204" pitchFamily="34" charset="0"/>
                <a:ea typeface="MS PGothic" panose="020B0600070205080204" pitchFamily="34" charset="-128"/>
              </a:defRPr>
            </a:lvl4pPr>
            <a:lvl5pPr eaLnBrk="0" hangingPunct="0">
              <a:defRPr sz="10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2400" dirty="0">
                <a:cs typeface="Arial" panose="020B0604020202020204" pitchFamily="34" charset="0"/>
              </a:rPr>
              <a:t>“I have discussed this </a:t>
            </a:r>
            <a:r>
              <a:rPr lang="en-US" altLang="en-US" sz="2400" dirty="0" smtClean="0">
                <a:cs typeface="Arial" panose="020B0604020202020204" pitchFamily="34" charset="0"/>
              </a:rPr>
              <a:t>Merit Badge </a:t>
            </a:r>
            <a:r>
              <a:rPr lang="en-US" altLang="en-US" sz="2400" dirty="0">
                <a:cs typeface="Arial" panose="020B0604020202020204" pitchFamily="34" charset="0"/>
              </a:rPr>
              <a:t>with this Scout </a:t>
            </a:r>
            <a:br>
              <a:rPr lang="en-US" altLang="en-US" sz="2400" dirty="0">
                <a:cs typeface="Arial" panose="020B0604020202020204" pitchFamily="34" charset="0"/>
              </a:rPr>
            </a:br>
            <a:r>
              <a:rPr lang="en-US" altLang="en-US" sz="2400" dirty="0">
                <a:cs typeface="Arial" panose="020B0604020202020204" pitchFamily="34" charset="0"/>
              </a:rPr>
              <a:t>and recommended at least one </a:t>
            </a:r>
            <a:r>
              <a:rPr lang="en-US" altLang="en-US" sz="2400" dirty="0" smtClean="0">
                <a:cs typeface="Arial" panose="020B0604020202020204" pitchFamily="34" charset="0"/>
              </a:rPr>
              <a:t>Merit Badge Counselor</a:t>
            </a:r>
            <a:r>
              <a:rPr lang="en-US" altLang="en-US" sz="2400" dirty="0">
                <a:cs typeface="Arial" panose="020B0604020202020204" pitchFamily="34" charset="0"/>
              </a:rPr>
              <a:t>.”</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46200" y="2089150"/>
            <a:ext cx="5453063" cy="283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10"/>
          <p:cNvSpPr txBox="1">
            <a:spLocks noChangeArrowheads="1"/>
          </p:cNvSpPr>
          <p:nvPr/>
        </p:nvSpPr>
        <p:spPr bwMode="auto">
          <a:xfrm>
            <a:off x="0" y="4318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3800" b="1" dirty="0">
                <a:latin typeface="Arial" panose="020B0604020202020204" pitchFamily="34" charset="0"/>
              </a:rPr>
              <a:t>Application for Merit Badge</a:t>
            </a:r>
          </a:p>
          <a:p>
            <a:pPr algn="ctr" eaLnBrk="1" hangingPunct="1">
              <a:spcBef>
                <a:spcPct val="0"/>
              </a:spcBef>
              <a:buFontTx/>
              <a:buNone/>
            </a:pPr>
            <a:r>
              <a:rPr lang="en-US" altLang="en-US" b="1" i="1" dirty="0">
                <a:latin typeface="Arial" panose="020B0604020202020204" pitchFamily="34" charset="0"/>
              </a:rPr>
              <a:t>The Blue Card</a:t>
            </a:r>
          </a:p>
        </p:txBody>
      </p:sp>
      <p:sp>
        <p:nvSpPr>
          <p:cNvPr id="46084" name="Text Box 7"/>
          <p:cNvSpPr txBox="1">
            <a:spLocks noChangeArrowheads="1"/>
          </p:cNvSpPr>
          <p:nvPr/>
        </p:nvSpPr>
        <p:spPr bwMode="auto">
          <a:xfrm>
            <a:off x="1543050" y="5238750"/>
            <a:ext cx="6067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Record of completed requirements</a:t>
            </a:r>
          </a:p>
        </p:txBody>
      </p:sp>
      <p:sp>
        <p:nvSpPr>
          <p:cNvPr id="46085" name="Rectangle 7"/>
          <p:cNvSpPr>
            <a:spLocks noChangeArrowheads="1"/>
          </p:cNvSpPr>
          <p:nvPr/>
        </p:nvSpPr>
        <p:spPr bwMode="auto">
          <a:xfrm>
            <a:off x="6770688" y="2867025"/>
            <a:ext cx="21510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dirty="0">
                <a:latin typeface="Arial" panose="020B0604020202020204" pitchFamily="34" charset="0"/>
              </a:rPr>
              <a:t>Scout’</a:t>
            </a:r>
            <a:r>
              <a:rPr lang="en-US" altLang="ja-JP" sz="2400" dirty="0">
                <a:latin typeface="Arial" panose="020B0604020202020204" pitchFamily="34" charset="0"/>
              </a:rPr>
              <a:t>s information</a:t>
            </a:r>
            <a:endParaRPr lang="en-US" altLang="en-US" sz="2400" dirty="0">
              <a:latin typeface="Arial" panose="020B0604020202020204" pitchFamily="34" charset="0"/>
            </a:endParaRPr>
          </a:p>
        </p:txBody>
      </p:sp>
      <p:cxnSp>
        <p:nvCxnSpPr>
          <p:cNvPr id="21" name="Straight Arrow Connector 20"/>
          <p:cNvCxnSpPr/>
          <p:nvPr/>
        </p:nvCxnSpPr>
        <p:spPr>
          <a:xfrm flipV="1">
            <a:off x="4056063" y="4884738"/>
            <a:ext cx="0" cy="449262"/>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4892675" y="2482850"/>
            <a:ext cx="1800225" cy="1257300"/>
          </a:xfrm>
          <a:prstGeom prst="roundRect">
            <a:avLst>
              <a:gd name="adj" fmla="val 7198"/>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0" name="Rounded Rectangle 9"/>
          <p:cNvSpPr/>
          <p:nvPr/>
        </p:nvSpPr>
        <p:spPr>
          <a:xfrm>
            <a:off x="3117850" y="2143125"/>
            <a:ext cx="1695450" cy="2668588"/>
          </a:xfrm>
          <a:prstGeom prst="roundRect">
            <a:avLst>
              <a:gd name="adj" fmla="val 7198"/>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cxnSp>
        <p:nvCxnSpPr>
          <p:cNvPr id="14" name="Straight Arrow Connector 13"/>
          <p:cNvCxnSpPr/>
          <p:nvPr/>
        </p:nvCxnSpPr>
        <p:spPr>
          <a:xfrm rot="16200000" flipV="1">
            <a:off x="6982619" y="2897982"/>
            <a:ext cx="0" cy="449262"/>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464286" y="5894943"/>
            <a:ext cx="3036665" cy="369332"/>
          </a:xfrm>
          <a:prstGeom prst="rect">
            <a:avLst/>
          </a:prstGeom>
        </p:spPr>
        <p:txBody>
          <a:bodyPr wrap="none">
            <a:spAutoFit/>
          </a:bodyPr>
          <a:lstStyle/>
          <a:p>
            <a:pPr marL="0" lvl="1">
              <a:spcBef>
                <a:spcPts val="0"/>
              </a:spcBef>
              <a:tabLst>
                <a:tab pos="7942263" algn="r"/>
              </a:tabLst>
            </a:pPr>
            <a:r>
              <a:rPr lang="en-US" sz="1800" i="1" dirty="0">
                <a:latin typeface="Calibri"/>
                <a:ea typeface="Calibri"/>
                <a:cs typeface="Times New Roman"/>
              </a:rPr>
              <a:t>Guide to Advancement 7.0.0.2</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oup 2"/>
          <p:cNvGrpSpPr>
            <a:grpSpLocks/>
          </p:cNvGrpSpPr>
          <p:nvPr/>
        </p:nvGrpSpPr>
        <p:grpSpPr bwMode="auto">
          <a:xfrm>
            <a:off x="2484438" y="1746250"/>
            <a:ext cx="4840287" cy="2797175"/>
            <a:chOff x="2424113" y="1746250"/>
            <a:chExt cx="4840287" cy="2797175"/>
          </a:xfrm>
        </p:grpSpPr>
        <p:pic>
          <p:nvPicPr>
            <p:cNvPr id="48150"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24113" y="1746250"/>
              <a:ext cx="1590675" cy="2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05263" y="1749425"/>
              <a:ext cx="1622425"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2"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16575" y="1747838"/>
              <a:ext cx="1647825" cy="279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131" name="Rectangle 5"/>
          <p:cNvSpPr>
            <a:spLocks noChangeArrowheads="1"/>
          </p:cNvSpPr>
          <p:nvPr/>
        </p:nvSpPr>
        <p:spPr bwMode="auto">
          <a:xfrm>
            <a:off x="430213" y="1776413"/>
            <a:ext cx="1905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dirty="0">
                <a:latin typeface="Arial" panose="020B0604020202020204" pitchFamily="34" charset="0"/>
              </a:rPr>
              <a:t>Counselor’</a:t>
            </a:r>
            <a:r>
              <a:rPr lang="en-US" altLang="ja-JP" sz="2000" dirty="0">
                <a:latin typeface="Arial" panose="020B0604020202020204" pitchFamily="34" charset="0"/>
              </a:rPr>
              <a:t>s information</a:t>
            </a:r>
            <a:endParaRPr lang="en-US" altLang="en-US" sz="2000" dirty="0">
              <a:latin typeface="Arial" panose="020B0604020202020204" pitchFamily="34" charset="0"/>
            </a:endParaRPr>
          </a:p>
        </p:txBody>
      </p:sp>
      <p:sp>
        <p:nvSpPr>
          <p:cNvPr id="48132" name="Text Box 6"/>
          <p:cNvSpPr txBox="1">
            <a:spLocks noChangeArrowheads="1"/>
          </p:cNvSpPr>
          <p:nvPr/>
        </p:nvSpPr>
        <p:spPr bwMode="auto">
          <a:xfrm>
            <a:off x="3733800" y="4810125"/>
            <a:ext cx="2286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dirty="0">
                <a:latin typeface="Arial" panose="020B0604020202020204" pitchFamily="34" charset="0"/>
              </a:rPr>
              <a:t>1/3 goes to Scout for </a:t>
            </a:r>
            <a:r>
              <a:rPr lang="en-US" altLang="en-US" sz="2000" dirty="0" smtClean="0">
                <a:latin typeface="Arial" panose="020B0604020202020204" pitchFamily="34" charset="0"/>
              </a:rPr>
              <a:t>his or her  </a:t>
            </a:r>
            <a:r>
              <a:rPr lang="en-US" altLang="en-US" sz="2000" dirty="0">
                <a:latin typeface="Arial" panose="020B0604020202020204" pitchFamily="34" charset="0"/>
              </a:rPr>
              <a:t>records</a:t>
            </a:r>
            <a:endParaRPr lang="en-US" altLang="en-US" sz="2200" dirty="0">
              <a:latin typeface="Arial" panose="020B0604020202020204" pitchFamily="34" charset="0"/>
            </a:endParaRPr>
          </a:p>
        </p:txBody>
      </p:sp>
      <p:sp>
        <p:nvSpPr>
          <p:cNvPr id="48133" name="Text Box 10"/>
          <p:cNvSpPr txBox="1">
            <a:spLocks noChangeArrowheads="1"/>
          </p:cNvSpPr>
          <p:nvPr/>
        </p:nvSpPr>
        <p:spPr bwMode="auto">
          <a:xfrm>
            <a:off x="7242175" y="2967038"/>
            <a:ext cx="13287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2000" dirty="0">
                <a:latin typeface="Arial" panose="020B0604020202020204" pitchFamily="34" charset="0"/>
              </a:rPr>
              <a:t>Unit </a:t>
            </a:r>
            <a:br>
              <a:rPr lang="en-US" altLang="en-US" sz="2000" dirty="0">
                <a:latin typeface="Arial" panose="020B0604020202020204" pitchFamily="34" charset="0"/>
              </a:rPr>
            </a:br>
            <a:r>
              <a:rPr lang="en-US" altLang="en-US" sz="2000" dirty="0">
                <a:latin typeface="Arial" panose="020B0604020202020204" pitchFamily="34" charset="0"/>
              </a:rPr>
              <a:t>leader’</a:t>
            </a:r>
            <a:r>
              <a:rPr lang="en-US" altLang="ja-JP" sz="2000" dirty="0">
                <a:latin typeface="Arial" panose="020B0604020202020204" pitchFamily="34" charset="0"/>
              </a:rPr>
              <a:t>s </a:t>
            </a:r>
            <a:br>
              <a:rPr lang="en-US" altLang="ja-JP" sz="2000" dirty="0">
                <a:latin typeface="Arial" panose="020B0604020202020204" pitchFamily="34" charset="0"/>
              </a:rPr>
            </a:br>
            <a:r>
              <a:rPr lang="en-US" altLang="ja-JP" sz="2000" dirty="0">
                <a:latin typeface="Arial" panose="020B0604020202020204" pitchFamily="34" charset="0"/>
              </a:rPr>
              <a:t>second</a:t>
            </a:r>
            <a:br>
              <a:rPr lang="en-US" altLang="ja-JP" sz="2000" dirty="0">
                <a:latin typeface="Arial" panose="020B0604020202020204" pitchFamily="34" charset="0"/>
              </a:rPr>
            </a:br>
            <a:r>
              <a:rPr lang="en-US" altLang="ja-JP" sz="2000" dirty="0">
                <a:latin typeface="Arial" panose="020B0604020202020204" pitchFamily="34" charset="0"/>
              </a:rPr>
              <a:t>signature</a:t>
            </a:r>
            <a:endParaRPr lang="en-US" altLang="en-US" sz="2000" dirty="0">
              <a:latin typeface="Arial" panose="020B0604020202020204" pitchFamily="34" charset="0"/>
            </a:endParaRPr>
          </a:p>
        </p:txBody>
      </p:sp>
      <p:sp>
        <p:nvSpPr>
          <p:cNvPr id="48134" name="Rectangle 13"/>
          <p:cNvSpPr>
            <a:spLocks noChangeArrowheads="1"/>
          </p:cNvSpPr>
          <p:nvPr/>
        </p:nvSpPr>
        <p:spPr bwMode="auto">
          <a:xfrm>
            <a:off x="427038" y="2624138"/>
            <a:ext cx="20574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dirty="0">
                <a:latin typeface="Arial" panose="020B0604020202020204" pitchFamily="34" charset="0"/>
              </a:rPr>
              <a:t>Counselor signs in </a:t>
            </a:r>
            <a:r>
              <a:rPr lang="en-US" altLang="en-US" sz="2000" i="1" dirty="0">
                <a:latin typeface="Arial" panose="020B0604020202020204" pitchFamily="34" charset="0"/>
              </a:rPr>
              <a:t>two</a:t>
            </a:r>
            <a:r>
              <a:rPr lang="en-US" altLang="en-US" sz="2000" dirty="0">
                <a:latin typeface="Arial" panose="020B0604020202020204" pitchFamily="34" charset="0"/>
              </a:rPr>
              <a:t> places once all requirements are complete</a:t>
            </a:r>
          </a:p>
        </p:txBody>
      </p:sp>
      <p:cxnSp>
        <p:nvCxnSpPr>
          <p:cNvPr id="26" name="Straight Arrow Connector 25"/>
          <p:cNvCxnSpPr/>
          <p:nvPr/>
        </p:nvCxnSpPr>
        <p:spPr>
          <a:xfrm flipV="1">
            <a:off x="3255963" y="4160838"/>
            <a:ext cx="0" cy="658812"/>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137" name="Text Box 10"/>
          <p:cNvSpPr txBox="1">
            <a:spLocks noChangeArrowheads="1"/>
          </p:cNvSpPr>
          <p:nvPr/>
        </p:nvSpPr>
        <p:spPr bwMode="auto">
          <a:xfrm>
            <a:off x="0" y="4318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3800" b="1" dirty="0">
                <a:latin typeface="Arial" panose="020B0604020202020204" pitchFamily="34" charset="0"/>
              </a:rPr>
              <a:t>Application for Merit Badge</a:t>
            </a:r>
          </a:p>
          <a:p>
            <a:pPr algn="ctr" eaLnBrk="1" hangingPunct="1">
              <a:spcBef>
                <a:spcPct val="0"/>
              </a:spcBef>
              <a:buFontTx/>
              <a:buNone/>
            </a:pPr>
            <a:r>
              <a:rPr lang="en-US" altLang="en-US" b="1" i="1" dirty="0">
                <a:latin typeface="Arial" panose="020B0604020202020204" pitchFamily="34" charset="0"/>
              </a:rPr>
              <a:t>The Blue Card – Reverse Side</a:t>
            </a:r>
          </a:p>
        </p:txBody>
      </p:sp>
      <p:sp>
        <p:nvSpPr>
          <p:cNvPr id="20" name="Rounded Rectangle 19"/>
          <p:cNvSpPr/>
          <p:nvPr/>
        </p:nvSpPr>
        <p:spPr>
          <a:xfrm>
            <a:off x="2505075" y="1765300"/>
            <a:ext cx="1560513" cy="1239838"/>
          </a:xfrm>
          <a:prstGeom prst="roundRect">
            <a:avLst>
              <a:gd name="adj" fmla="val 7198"/>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3" name="Rounded Rectangle 22"/>
          <p:cNvSpPr/>
          <p:nvPr/>
        </p:nvSpPr>
        <p:spPr>
          <a:xfrm>
            <a:off x="2536825" y="3005138"/>
            <a:ext cx="1497013" cy="231775"/>
          </a:xfrm>
          <a:prstGeom prst="roundRect">
            <a:avLst>
              <a:gd name="adj" fmla="val 30603"/>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4" name="Rounded Rectangle 23"/>
          <p:cNvSpPr/>
          <p:nvPr/>
        </p:nvSpPr>
        <p:spPr>
          <a:xfrm>
            <a:off x="4117975" y="3005138"/>
            <a:ext cx="1500188" cy="288925"/>
          </a:xfrm>
          <a:prstGeom prst="roundRect">
            <a:avLst>
              <a:gd name="adj" fmla="val 30603"/>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5" name="Rounded Rectangle 24"/>
          <p:cNvSpPr/>
          <p:nvPr/>
        </p:nvSpPr>
        <p:spPr>
          <a:xfrm>
            <a:off x="4117975" y="3341688"/>
            <a:ext cx="1500188" cy="263525"/>
          </a:xfrm>
          <a:prstGeom prst="roundRect">
            <a:avLst>
              <a:gd name="adj" fmla="val 30603"/>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cxnSp>
        <p:nvCxnSpPr>
          <p:cNvPr id="27" name="Straight Arrow Connector 26"/>
          <p:cNvCxnSpPr/>
          <p:nvPr/>
        </p:nvCxnSpPr>
        <p:spPr>
          <a:xfrm flipV="1">
            <a:off x="4897438" y="4160838"/>
            <a:ext cx="0" cy="658812"/>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6540500" y="4160838"/>
            <a:ext cx="0" cy="658812"/>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847850" y="2301875"/>
            <a:ext cx="601663" cy="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5659438" y="3487738"/>
            <a:ext cx="1778000" cy="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8146" name="Picture 10" descr="Mouse Icon White 20x28.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85000" y="6494463"/>
            <a:ext cx="182563"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 name="Straight Arrow Connector 28"/>
          <p:cNvCxnSpPr/>
          <p:nvPr/>
        </p:nvCxnSpPr>
        <p:spPr>
          <a:xfrm>
            <a:off x="2052638" y="3151188"/>
            <a:ext cx="396875" cy="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148" name="Text Box 5"/>
          <p:cNvSpPr txBox="1">
            <a:spLocks noChangeArrowheads="1"/>
          </p:cNvSpPr>
          <p:nvPr/>
        </p:nvSpPr>
        <p:spPr bwMode="auto">
          <a:xfrm>
            <a:off x="6019800" y="4800600"/>
            <a:ext cx="2438400" cy="1015663"/>
          </a:xfrm>
          <a:prstGeom prst="rect">
            <a:avLst/>
          </a:prstGeom>
          <a:solidFill>
            <a:srgbClr val="636F4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dirty="0">
                <a:solidFill>
                  <a:schemeClr val="bg1"/>
                </a:solidFill>
                <a:latin typeface="Arial" panose="020B0604020202020204" pitchFamily="34" charset="0"/>
              </a:rPr>
              <a:t>1/3 goes to the </a:t>
            </a:r>
            <a:r>
              <a:rPr lang="en-US" altLang="en-US" sz="2000" dirty="0" smtClean="0">
                <a:solidFill>
                  <a:schemeClr val="bg1"/>
                </a:solidFill>
                <a:latin typeface="Arial" panose="020B0604020202020204" pitchFamily="34" charset="0"/>
              </a:rPr>
              <a:t>Counselor’</a:t>
            </a:r>
            <a:r>
              <a:rPr lang="en-US" altLang="ja-JP" sz="2000" dirty="0" smtClean="0">
                <a:solidFill>
                  <a:schemeClr val="bg1"/>
                </a:solidFill>
                <a:latin typeface="Arial" panose="020B0604020202020204" pitchFamily="34" charset="0"/>
              </a:rPr>
              <a:t>s </a:t>
            </a:r>
            <a:r>
              <a:rPr lang="en-US" altLang="ja-JP" sz="2000" dirty="0">
                <a:solidFill>
                  <a:schemeClr val="bg1"/>
                </a:solidFill>
                <a:latin typeface="Arial" panose="020B0604020202020204" pitchFamily="34" charset="0"/>
              </a:rPr>
              <a:t/>
            </a:r>
            <a:br>
              <a:rPr lang="en-US" altLang="ja-JP" sz="2000" dirty="0">
                <a:solidFill>
                  <a:schemeClr val="bg1"/>
                </a:solidFill>
                <a:latin typeface="Arial" panose="020B0604020202020204" pitchFamily="34" charset="0"/>
              </a:rPr>
            </a:br>
            <a:r>
              <a:rPr lang="en-US" altLang="ja-JP" sz="2000" dirty="0">
                <a:solidFill>
                  <a:schemeClr val="bg1"/>
                </a:solidFill>
                <a:latin typeface="Arial" panose="020B0604020202020204" pitchFamily="34" charset="0"/>
              </a:rPr>
              <a:t>records</a:t>
            </a:r>
            <a:endParaRPr lang="en-US" altLang="en-US" sz="2000" dirty="0">
              <a:solidFill>
                <a:schemeClr val="bg1"/>
              </a:solidFill>
              <a:latin typeface="Arial" panose="020B0604020202020204" pitchFamily="34" charset="0"/>
            </a:endParaRPr>
          </a:p>
        </p:txBody>
      </p:sp>
      <p:sp>
        <p:nvSpPr>
          <p:cNvPr id="48149" name="Text Box 6"/>
          <p:cNvSpPr txBox="1">
            <a:spLocks noChangeArrowheads="1"/>
          </p:cNvSpPr>
          <p:nvPr/>
        </p:nvSpPr>
        <p:spPr bwMode="auto">
          <a:xfrm>
            <a:off x="1143000" y="4800600"/>
            <a:ext cx="2590800" cy="1015663"/>
          </a:xfrm>
          <a:prstGeom prst="rect">
            <a:avLst/>
          </a:prstGeom>
          <a:solidFill>
            <a:srgbClr val="636F4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dirty="0">
                <a:solidFill>
                  <a:schemeClr val="bg1"/>
                </a:solidFill>
                <a:latin typeface="Arial" panose="020B0604020202020204" pitchFamily="34" charset="0"/>
              </a:rPr>
              <a:t>1/3 goes to the </a:t>
            </a:r>
            <a:r>
              <a:rPr lang="en-US" altLang="en-US" sz="2000" dirty="0" smtClean="0">
                <a:solidFill>
                  <a:schemeClr val="bg1"/>
                </a:solidFill>
                <a:latin typeface="Arial" panose="020B0604020202020204" pitchFamily="34" charset="0"/>
              </a:rPr>
              <a:t>Unit </a:t>
            </a:r>
            <a:r>
              <a:rPr lang="en-US" altLang="en-US" sz="2000" dirty="0">
                <a:solidFill>
                  <a:schemeClr val="bg1"/>
                </a:solidFill>
                <a:latin typeface="Arial" panose="020B0604020202020204" pitchFamily="34" charset="0"/>
              </a:rPr>
              <a:t>as application for</a:t>
            </a:r>
            <a:br>
              <a:rPr lang="en-US" altLang="en-US" sz="2000" dirty="0">
                <a:solidFill>
                  <a:schemeClr val="bg1"/>
                </a:solidFill>
                <a:latin typeface="Arial" panose="020B0604020202020204" pitchFamily="34" charset="0"/>
              </a:rPr>
            </a:br>
            <a:r>
              <a:rPr lang="en-US" altLang="en-US" sz="2000" dirty="0">
                <a:solidFill>
                  <a:schemeClr val="bg1"/>
                </a:solidFill>
                <a:latin typeface="Arial" panose="020B0604020202020204" pitchFamily="34" charset="0"/>
              </a:rPr>
              <a:t>the badge</a:t>
            </a:r>
          </a:p>
        </p:txBody>
      </p:sp>
      <p:sp>
        <p:nvSpPr>
          <p:cNvPr id="30" name="Rectangle 29"/>
          <p:cNvSpPr/>
          <p:nvPr/>
        </p:nvSpPr>
        <p:spPr>
          <a:xfrm>
            <a:off x="5464286" y="5915491"/>
            <a:ext cx="3036665" cy="369332"/>
          </a:xfrm>
          <a:prstGeom prst="rect">
            <a:avLst/>
          </a:prstGeom>
        </p:spPr>
        <p:txBody>
          <a:bodyPr wrap="none">
            <a:spAutoFit/>
          </a:bodyPr>
          <a:lstStyle/>
          <a:p>
            <a:pPr marL="0" lvl="1">
              <a:spcBef>
                <a:spcPts val="0"/>
              </a:spcBef>
              <a:tabLst>
                <a:tab pos="7942263" algn="r"/>
              </a:tabLst>
            </a:pPr>
            <a:r>
              <a:rPr lang="en-US" sz="1800" i="1" dirty="0">
                <a:latin typeface="Calibri"/>
                <a:ea typeface="Calibri"/>
                <a:cs typeface="Times New Roman"/>
              </a:rPr>
              <a:t>Guide to Advancement 7.0.0.2</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0" y="359228"/>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buNone/>
            </a:pPr>
            <a:r>
              <a:rPr lang="en-US" sz="4000" b="1" dirty="0"/>
              <a:t>Recruiting Merit Badge Counselors</a:t>
            </a:r>
            <a:endParaRPr lang="en-US" sz="4000" b="1" dirty="0">
              <a:effectLst/>
            </a:endParaRPr>
          </a:p>
        </p:txBody>
      </p:sp>
      <p:sp>
        <p:nvSpPr>
          <p:cNvPr id="50179" name="Text Box 3"/>
          <p:cNvSpPr txBox="1">
            <a:spLocks noChangeArrowheads="1"/>
          </p:cNvSpPr>
          <p:nvPr/>
        </p:nvSpPr>
        <p:spPr bwMode="auto">
          <a:xfrm>
            <a:off x="380998" y="1440766"/>
            <a:ext cx="8441453" cy="342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914400" indent="-457200">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569913" indent="-569913">
              <a:lnSpc>
                <a:spcPct val="90000"/>
              </a:lnSpc>
              <a:spcBef>
                <a:spcPts val="600"/>
              </a:spcBef>
              <a:buFont typeface="Arial" panose="020B0604020202020204" pitchFamily="34" charset="0"/>
              <a:buBlip>
                <a:blip r:embed="rId3"/>
              </a:buBlip>
            </a:pPr>
            <a:r>
              <a:rPr lang="en-US" sz="2800" dirty="0">
                <a:latin typeface="+mn-lt"/>
                <a:cs typeface="MS PGothic" pitchFamily="34" charset="-128"/>
              </a:rPr>
              <a:t>Interface with your District Advancement Chair, or          District Merit Badge Coordinator for help.</a:t>
            </a:r>
          </a:p>
          <a:p>
            <a:pPr marL="569913" indent="-569913">
              <a:lnSpc>
                <a:spcPct val="90000"/>
              </a:lnSpc>
              <a:spcBef>
                <a:spcPts val="600"/>
              </a:spcBef>
              <a:buFont typeface="Arial" panose="020B0604020202020204" pitchFamily="34" charset="0"/>
              <a:buBlip>
                <a:blip r:embed="rId3"/>
              </a:buBlip>
            </a:pPr>
            <a:r>
              <a:rPr lang="en-US" sz="2800" dirty="0">
                <a:latin typeface="+mn-lt"/>
                <a:cs typeface="MS PGothic" pitchFamily="34" charset="-128"/>
              </a:rPr>
              <a:t>Ensure the Merit Badge Counselor is Qualified.</a:t>
            </a:r>
          </a:p>
          <a:p>
            <a:pPr marL="569913" indent="-569913">
              <a:lnSpc>
                <a:spcPct val="90000"/>
              </a:lnSpc>
              <a:spcBef>
                <a:spcPts val="600"/>
              </a:spcBef>
              <a:buBlip>
                <a:blip r:embed="rId3"/>
              </a:buBlip>
            </a:pPr>
            <a:r>
              <a:rPr lang="en-US" sz="2800" dirty="0">
                <a:cs typeface="MS PGothic" pitchFamily="34" charset="-128"/>
              </a:rPr>
              <a:t>Ensure </a:t>
            </a:r>
            <a:r>
              <a:rPr lang="en-US" sz="2800" dirty="0">
                <a:latin typeface="+mn-lt"/>
                <a:cs typeface="MS PGothic" pitchFamily="34" charset="-128"/>
              </a:rPr>
              <a:t>the Merit Badge Counselor recruited understands what he or she should expect at your Merit Badge Day.</a:t>
            </a:r>
          </a:p>
          <a:p>
            <a:pPr marL="569913" indent="-569913">
              <a:lnSpc>
                <a:spcPct val="90000"/>
              </a:lnSpc>
              <a:spcBef>
                <a:spcPts val="600"/>
              </a:spcBef>
              <a:buFont typeface="Arial" panose="020B0604020202020204" pitchFamily="34" charset="0"/>
              <a:buBlip>
                <a:blip r:embed="rId3"/>
              </a:buBlip>
            </a:pPr>
            <a:r>
              <a:rPr lang="en-US" sz="2800" dirty="0">
                <a:latin typeface="+mn-lt"/>
                <a:cs typeface="MS PGothic" pitchFamily="34" charset="-128"/>
              </a:rPr>
              <a:t>Recruit assistants to help the </a:t>
            </a:r>
            <a:r>
              <a:rPr lang="en-US" sz="2800" dirty="0" smtClean="0">
                <a:latin typeface="+mn-lt"/>
                <a:cs typeface="MS PGothic" pitchFamily="34" charset="-128"/>
              </a:rPr>
              <a:t>Merit </a:t>
            </a:r>
            <a:r>
              <a:rPr lang="en-US" sz="2800" dirty="0">
                <a:latin typeface="+mn-lt"/>
                <a:cs typeface="MS PGothic" pitchFamily="34" charset="-128"/>
              </a:rPr>
              <a:t>Badge Counselors with their classes.</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0" y="359228"/>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buNone/>
            </a:pPr>
            <a:r>
              <a:rPr lang="en-US" sz="4000" b="1" dirty="0"/>
              <a:t>Preparing for a Merit Badge Day</a:t>
            </a:r>
            <a:endParaRPr lang="en-US" sz="4000" b="1" dirty="0">
              <a:effectLst/>
            </a:endParaRPr>
          </a:p>
        </p:txBody>
      </p:sp>
      <p:sp>
        <p:nvSpPr>
          <p:cNvPr id="50179" name="Text Box 3"/>
          <p:cNvSpPr txBox="1">
            <a:spLocks noChangeArrowheads="1"/>
          </p:cNvSpPr>
          <p:nvPr/>
        </p:nvSpPr>
        <p:spPr bwMode="auto">
          <a:xfrm>
            <a:off x="380998" y="1267792"/>
            <a:ext cx="8441453" cy="471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914400" indent="-457200">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569913" indent="-569913">
              <a:lnSpc>
                <a:spcPct val="90000"/>
              </a:lnSpc>
              <a:spcBef>
                <a:spcPts val="400"/>
              </a:spcBef>
              <a:buFont typeface="Arial" panose="020B0604020202020204" pitchFamily="34" charset="0"/>
              <a:buBlip>
                <a:blip r:embed="rId3"/>
              </a:buBlip>
            </a:pPr>
            <a:r>
              <a:rPr lang="en-US" sz="2800" dirty="0">
                <a:latin typeface="+mn-lt"/>
                <a:cs typeface="MS PGothic" pitchFamily="34" charset="-128"/>
              </a:rPr>
              <a:t>Application and Instructions</a:t>
            </a:r>
          </a:p>
          <a:p>
            <a:pPr marL="1092200" lvl="1" indent="-519113">
              <a:lnSpc>
                <a:spcPct val="90000"/>
              </a:lnSpc>
              <a:spcBef>
                <a:spcPts val="400"/>
              </a:spcBef>
              <a:buBlip>
                <a:blip r:embed="rId3"/>
              </a:buBlip>
            </a:pPr>
            <a:r>
              <a:rPr lang="en-US" sz="2400" dirty="0">
                <a:latin typeface="+mn-lt"/>
                <a:cs typeface="MS PGothic" pitchFamily="34" charset="-128"/>
              </a:rPr>
              <a:t>Submit to District Advancement Chair at least </a:t>
            </a:r>
            <a:r>
              <a:rPr lang="en-US" sz="2400" b="1" u="sng" dirty="0">
                <a:solidFill>
                  <a:srgbClr val="FF0000"/>
                </a:solidFill>
                <a:latin typeface="+mn-lt"/>
                <a:cs typeface="MS PGothic" pitchFamily="34" charset="-128"/>
              </a:rPr>
              <a:t>90 Days in advance</a:t>
            </a:r>
            <a:r>
              <a:rPr lang="en-US" sz="2400" dirty="0">
                <a:cs typeface="MS PGothic" pitchFamily="34" charset="-128"/>
              </a:rPr>
              <a:t>.</a:t>
            </a:r>
          </a:p>
          <a:p>
            <a:pPr marL="569913" indent="-569913">
              <a:lnSpc>
                <a:spcPct val="90000"/>
              </a:lnSpc>
              <a:spcBef>
                <a:spcPts val="400"/>
              </a:spcBef>
              <a:buFont typeface="Arial" panose="020B0604020202020204" pitchFamily="34" charset="0"/>
              <a:buBlip>
                <a:blip r:embed="rId3"/>
              </a:buBlip>
            </a:pPr>
            <a:r>
              <a:rPr lang="en-US" sz="2800" dirty="0">
                <a:latin typeface="+mn-lt"/>
                <a:cs typeface="MS PGothic" pitchFamily="34" charset="-128"/>
              </a:rPr>
              <a:t>Prerequisites</a:t>
            </a:r>
          </a:p>
          <a:p>
            <a:pPr marL="1092200" lvl="1" indent="-519113">
              <a:lnSpc>
                <a:spcPct val="90000"/>
              </a:lnSpc>
              <a:spcBef>
                <a:spcPts val="400"/>
              </a:spcBef>
              <a:buBlip>
                <a:blip r:embed="rId3"/>
              </a:buBlip>
            </a:pPr>
            <a:r>
              <a:rPr lang="en-US" sz="2400" dirty="0">
                <a:latin typeface="+mn-lt"/>
                <a:cs typeface="MS PGothic" pitchFamily="34" charset="-128"/>
              </a:rPr>
              <a:t>Not just a minimum.  Adding more may preclude the ability to conduct the badge at a group session.</a:t>
            </a:r>
          </a:p>
          <a:p>
            <a:pPr marL="1092200" lvl="1" indent="-519113">
              <a:lnSpc>
                <a:spcPct val="90000"/>
              </a:lnSpc>
              <a:spcBef>
                <a:spcPts val="400"/>
              </a:spcBef>
              <a:buBlip>
                <a:blip r:embed="rId3"/>
              </a:buBlip>
            </a:pPr>
            <a:r>
              <a:rPr lang="en-US" sz="2400" dirty="0">
                <a:latin typeface="+mn-lt"/>
                <a:cs typeface="MS PGothic" pitchFamily="34" charset="-128"/>
              </a:rPr>
              <a:t>Certain MB’s must be conducted as full day (both sessions).</a:t>
            </a:r>
          </a:p>
          <a:p>
            <a:pPr marL="569913" indent="-569913">
              <a:lnSpc>
                <a:spcPct val="90000"/>
              </a:lnSpc>
              <a:spcBef>
                <a:spcPts val="400"/>
              </a:spcBef>
              <a:buBlip>
                <a:blip r:embed="rId3"/>
              </a:buBlip>
            </a:pPr>
            <a:r>
              <a:rPr lang="en-US" sz="2800" dirty="0">
                <a:cs typeface="MS PGothic" pitchFamily="34" charset="-128"/>
              </a:rPr>
              <a:t>Merit Badge Day Flyers</a:t>
            </a:r>
          </a:p>
          <a:p>
            <a:pPr marL="1092200" lvl="1" indent="-519113">
              <a:lnSpc>
                <a:spcPct val="90000"/>
              </a:lnSpc>
              <a:spcBef>
                <a:spcPts val="400"/>
              </a:spcBef>
              <a:buBlip>
                <a:blip r:embed="rId3"/>
              </a:buBlip>
            </a:pPr>
            <a:r>
              <a:rPr lang="en-US" sz="2400" dirty="0">
                <a:latin typeface="+mn-lt"/>
                <a:cs typeface="MS PGothic" pitchFamily="34" charset="-128"/>
              </a:rPr>
              <a:t>Specific items must be included.</a:t>
            </a:r>
          </a:p>
          <a:p>
            <a:pPr marL="569913" indent="-569913">
              <a:lnSpc>
                <a:spcPct val="90000"/>
              </a:lnSpc>
              <a:spcBef>
                <a:spcPts val="400"/>
              </a:spcBef>
              <a:buFont typeface="Arial" panose="020B0604020202020204" pitchFamily="34" charset="0"/>
              <a:buBlip>
                <a:blip r:embed="rId3"/>
              </a:buBlip>
            </a:pPr>
            <a:r>
              <a:rPr lang="en-US" sz="2800" dirty="0">
                <a:latin typeface="+mn-lt"/>
                <a:cs typeface="MS PGothic" pitchFamily="34" charset="-128"/>
              </a:rPr>
              <a:t>Promotion</a:t>
            </a:r>
          </a:p>
          <a:p>
            <a:pPr marL="1092200" lvl="1" indent="-519113">
              <a:lnSpc>
                <a:spcPct val="90000"/>
              </a:lnSpc>
              <a:spcBef>
                <a:spcPts val="400"/>
              </a:spcBef>
              <a:buBlip>
                <a:blip r:embed="rId3"/>
              </a:buBlip>
            </a:pPr>
            <a:r>
              <a:rPr lang="en-US" sz="2400" dirty="0">
                <a:latin typeface="+mn-lt"/>
                <a:cs typeface="MS PGothic" pitchFamily="34" charset="-128"/>
              </a:rPr>
              <a:t>Council will post to OCBSA Website once approved.</a:t>
            </a:r>
          </a:p>
        </p:txBody>
      </p:sp>
      <p:sp>
        <p:nvSpPr>
          <p:cNvPr id="5" name="Rectangle 4"/>
          <p:cNvSpPr/>
          <p:nvPr/>
        </p:nvSpPr>
        <p:spPr>
          <a:xfrm>
            <a:off x="5875919" y="1067114"/>
            <a:ext cx="3148554" cy="369332"/>
          </a:xfrm>
          <a:prstGeom prst="rect">
            <a:avLst/>
          </a:prstGeom>
        </p:spPr>
        <p:txBody>
          <a:bodyPr wrap="none">
            <a:spAutoFit/>
          </a:bodyPr>
          <a:lstStyle/>
          <a:p>
            <a:pPr marL="0" lvl="1">
              <a:spcBef>
                <a:spcPts val="0"/>
              </a:spcBef>
              <a:tabLst>
                <a:tab pos="7942263" algn="r"/>
              </a:tabLst>
            </a:pPr>
            <a:r>
              <a:rPr lang="en-US" sz="1800" i="1" dirty="0">
                <a:latin typeface="Calibri"/>
                <a:ea typeface="Calibri"/>
                <a:cs typeface="Times New Roman"/>
              </a:rPr>
              <a:t>All available on Council Website</a:t>
            </a:r>
          </a:p>
        </p:txBody>
      </p:sp>
    </p:spTree>
    <p:extLst>
      <p:ext uri="{BB962C8B-B14F-4D97-AF65-F5344CB8AC3E}">
        <p14:creationId xmlns:p14="http://schemas.microsoft.com/office/powerpoint/2010/main" val="160009112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0" y="228600"/>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50000"/>
              </a:lnSpc>
              <a:spcBef>
                <a:spcPct val="0"/>
              </a:spcBef>
              <a:buFontTx/>
              <a:buNone/>
            </a:pPr>
            <a:r>
              <a:rPr lang="en-US" sz="4000" b="1" dirty="0"/>
              <a:t>Merit Badge Day Policy Specifics</a:t>
            </a:r>
            <a:endParaRPr lang="en-US" altLang="en-US" sz="4000" b="1" dirty="0">
              <a:latin typeface="Arial" panose="020B0604020202020204" pitchFamily="34" charset="0"/>
            </a:endParaRPr>
          </a:p>
        </p:txBody>
      </p:sp>
      <p:sp>
        <p:nvSpPr>
          <p:cNvPr id="52227" name="Text Box 3"/>
          <p:cNvSpPr txBox="1">
            <a:spLocks noChangeArrowheads="1"/>
          </p:cNvSpPr>
          <p:nvPr/>
        </p:nvSpPr>
        <p:spPr bwMode="auto">
          <a:xfrm>
            <a:off x="140676" y="1476471"/>
            <a:ext cx="8500905" cy="430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5125" indent="-3651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457200" indent="-457200">
              <a:lnSpc>
                <a:spcPct val="95000"/>
              </a:lnSpc>
              <a:spcBef>
                <a:spcPts val="400"/>
              </a:spcBef>
              <a:buBlip>
                <a:blip r:embed="rId3"/>
              </a:buBlip>
            </a:pPr>
            <a:r>
              <a:rPr lang="en-US" sz="2800" dirty="0">
                <a:latin typeface="+mn-lt"/>
                <a:cs typeface="MS PGothic" pitchFamily="34" charset="-128"/>
              </a:rPr>
              <a:t>Merit Badges recommended for Merit Badge Day are listed on the OCC website with their listed  prerequisites. </a:t>
            </a:r>
            <a:endParaRPr lang="en-US" sz="2800" dirty="0">
              <a:cs typeface="MS PGothic" pitchFamily="34" charset="-128"/>
            </a:endParaRPr>
          </a:p>
          <a:p>
            <a:pPr marL="914400" indent="-452438">
              <a:lnSpc>
                <a:spcPct val="95000"/>
              </a:lnSpc>
              <a:spcBef>
                <a:spcPts val="400"/>
              </a:spcBef>
              <a:buBlip>
                <a:blip r:embed="rId3"/>
              </a:buBlip>
            </a:pPr>
            <a:r>
              <a:rPr lang="en-US" sz="2400" dirty="0">
                <a:cs typeface="MS PGothic" pitchFamily="34" charset="-128"/>
              </a:rPr>
              <a:t>Recommended For Merit Badge Days, </a:t>
            </a:r>
          </a:p>
          <a:p>
            <a:pPr marL="914400" indent="-452438">
              <a:lnSpc>
                <a:spcPct val="95000"/>
              </a:lnSpc>
              <a:spcBef>
                <a:spcPts val="400"/>
              </a:spcBef>
              <a:buBlip>
                <a:blip r:embed="rId3"/>
              </a:buBlip>
            </a:pPr>
            <a:r>
              <a:rPr lang="en-US" sz="2400" dirty="0">
                <a:cs typeface="MS PGothic" pitchFamily="34" charset="-128"/>
              </a:rPr>
              <a:t>Not Recommended for Merit Badge Days, </a:t>
            </a:r>
          </a:p>
          <a:p>
            <a:pPr marL="914400" indent="-452438">
              <a:lnSpc>
                <a:spcPct val="95000"/>
              </a:lnSpc>
              <a:spcBef>
                <a:spcPts val="400"/>
              </a:spcBef>
              <a:buBlip>
                <a:blip r:embed="rId3"/>
              </a:buBlip>
            </a:pPr>
            <a:r>
              <a:rPr lang="en-US" sz="2400" dirty="0">
                <a:cs typeface="MS PGothic" pitchFamily="34" charset="-128"/>
              </a:rPr>
              <a:t>Recommended for Summer Camp</a:t>
            </a:r>
            <a:endParaRPr lang="en-US" sz="2400" dirty="0">
              <a:latin typeface="+mn-lt"/>
              <a:cs typeface="MS PGothic" pitchFamily="34" charset="-128"/>
            </a:endParaRPr>
          </a:p>
          <a:p>
            <a:pPr marL="457200" indent="-457200">
              <a:spcBef>
                <a:spcPts val="400"/>
              </a:spcBef>
              <a:buFont typeface="Arial" panose="020B0604020202020204" pitchFamily="34" charset="0"/>
              <a:buBlip>
                <a:blip r:embed="rId3"/>
              </a:buBlip>
            </a:pPr>
            <a:r>
              <a:rPr lang="en-US" sz="2800" dirty="0">
                <a:latin typeface="+mn-lt"/>
                <a:cs typeface="MS PGothic" pitchFamily="34" charset="-128"/>
              </a:rPr>
              <a:t>Any Merit Badges that are not on the recommended list that wish to be done for a Merit Badge Day must be approved by the Council Advancement Committee prior to being offered at a Merit Badge Day.</a:t>
            </a:r>
          </a:p>
        </p:txBody>
      </p:sp>
      <p:sp>
        <p:nvSpPr>
          <p:cNvPr id="5" name="Rectangle 4"/>
          <p:cNvSpPr/>
          <p:nvPr/>
        </p:nvSpPr>
        <p:spPr>
          <a:xfrm>
            <a:off x="5464286" y="5894943"/>
            <a:ext cx="3124445" cy="369332"/>
          </a:xfrm>
          <a:prstGeom prst="rect">
            <a:avLst/>
          </a:prstGeom>
        </p:spPr>
        <p:txBody>
          <a:bodyPr wrap="none">
            <a:spAutoFit/>
          </a:bodyPr>
          <a:lstStyle/>
          <a:p>
            <a:pPr marL="0" lvl="1">
              <a:spcBef>
                <a:spcPts val="0"/>
              </a:spcBef>
              <a:tabLst>
                <a:tab pos="7942263" algn="r"/>
              </a:tabLst>
            </a:pPr>
            <a:r>
              <a:rPr lang="en-US" sz="1800" i="1" dirty="0">
                <a:latin typeface="Calibri"/>
                <a:ea typeface="Calibri"/>
                <a:cs typeface="Times New Roman"/>
              </a:rPr>
              <a:t>Guide to Advancement 7.0.4.11</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304800"/>
            <a:ext cx="9144000" cy="993775"/>
          </a:xfrm>
        </p:spPr>
        <p:txBody>
          <a:bodyPr/>
          <a:lstStyle/>
          <a:p>
            <a:r>
              <a:rPr lang="en-US" sz="3600" dirty="0"/>
              <a:t>What’s the History Behind this Training?</a:t>
            </a:r>
            <a:endParaRPr lang="en-US" altLang="en-US" sz="3600" dirty="0">
              <a:latin typeface="Arial" panose="020B0604020202020204" pitchFamily="34" charset="0"/>
            </a:endParaRPr>
          </a:p>
        </p:txBody>
      </p:sp>
      <p:sp>
        <p:nvSpPr>
          <p:cNvPr id="9219" name="Rectangle 3"/>
          <p:cNvSpPr>
            <a:spLocks noGrp="1" noChangeArrowheads="1"/>
          </p:cNvSpPr>
          <p:nvPr>
            <p:ph type="body" idx="4294967295"/>
          </p:nvPr>
        </p:nvSpPr>
        <p:spPr>
          <a:xfrm>
            <a:off x="585626" y="1184952"/>
            <a:ext cx="7576371" cy="4495800"/>
          </a:xfrm>
        </p:spPr>
        <p:txBody>
          <a:bodyPr/>
          <a:lstStyle/>
          <a:p>
            <a:pPr marL="571500" indent="-571500">
              <a:spcBef>
                <a:spcPts val="400"/>
              </a:spcBef>
              <a:buBlip>
                <a:blip r:embed="rId3"/>
              </a:buBlip>
            </a:pPr>
            <a:r>
              <a:rPr lang="en-US" dirty="0"/>
              <a:t>Started around 2015</a:t>
            </a:r>
          </a:p>
          <a:p>
            <a:pPr marL="571500" indent="-571500">
              <a:spcBef>
                <a:spcPts val="400"/>
              </a:spcBef>
              <a:buBlip>
                <a:blip r:embed="rId3"/>
              </a:buBlip>
            </a:pPr>
            <a:r>
              <a:rPr lang="en-US" dirty="0"/>
              <a:t>Merit Badge Days run amuck!</a:t>
            </a:r>
          </a:p>
          <a:p>
            <a:pPr marL="971550" lvl="1" indent="-571500">
              <a:spcBef>
                <a:spcPts val="400"/>
              </a:spcBef>
              <a:buBlip>
                <a:blip r:embed="rId3"/>
              </a:buBlip>
            </a:pPr>
            <a:r>
              <a:rPr lang="en-US" sz="2400" dirty="0"/>
              <a:t>Units holding 3, 4 sometimes 5 MB Days/year!</a:t>
            </a:r>
          </a:p>
          <a:p>
            <a:pPr marL="571500" indent="-571500">
              <a:spcBef>
                <a:spcPts val="400"/>
              </a:spcBef>
              <a:buBlip>
                <a:blip r:embed="rId3"/>
              </a:buBlip>
            </a:pPr>
            <a:r>
              <a:rPr lang="en-US" dirty="0"/>
              <a:t>Guide to Advancement – </a:t>
            </a:r>
            <a:r>
              <a:rPr lang="en-US" dirty="0" smtClean="0"/>
              <a:t>2021</a:t>
            </a:r>
            <a:endParaRPr lang="en-US" dirty="0"/>
          </a:p>
          <a:p>
            <a:pPr marL="971550" lvl="1" indent="-571500">
              <a:spcBef>
                <a:spcPts val="400"/>
              </a:spcBef>
              <a:buBlip>
                <a:blip r:embed="rId3"/>
              </a:buBlip>
            </a:pPr>
            <a:r>
              <a:rPr lang="en-US" dirty="0"/>
              <a:t>Specific rules about group MB Days</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450377" y="1010182"/>
            <a:ext cx="8309754" cy="547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5125" indent="-3651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457200" indent="-457200">
              <a:lnSpc>
                <a:spcPct val="95000"/>
              </a:lnSpc>
              <a:spcBef>
                <a:spcPts val="400"/>
              </a:spcBef>
              <a:buBlip>
                <a:blip r:embed="rId3"/>
              </a:buBlip>
            </a:pPr>
            <a:r>
              <a:rPr lang="en-US" sz="2800" dirty="0">
                <a:latin typeface="+mn-lt"/>
                <a:cs typeface="MS PGothic" pitchFamily="34" charset="-128"/>
              </a:rPr>
              <a:t>All Merit Badge Days will have the same schedule, </a:t>
            </a:r>
          </a:p>
          <a:p>
            <a:pPr marL="914400" indent="-452438">
              <a:lnSpc>
                <a:spcPct val="95000"/>
              </a:lnSpc>
              <a:spcBef>
                <a:spcPts val="400"/>
              </a:spcBef>
              <a:buBlip>
                <a:blip r:embed="rId3"/>
              </a:buBlip>
            </a:pPr>
            <a:r>
              <a:rPr lang="en-US" sz="2400" dirty="0">
                <a:latin typeface="+mn-lt"/>
                <a:cs typeface="MS PGothic" pitchFamily="34" charset="-128"/>
              </a:rPr>
              <a:t>3 Hour morning classes, </a:t>
            </a:r>
          </a:p>
          <a:p>
            <a:pPr marL="914400" indent="-452438">
              <a:lnSpc>
                <a:spcPct val="95000"/>
              </a:lnSpc>
              <a:spcBef>
                <a:spcPts val="400"/>
              </a:spcBef>
              <a:buFont typeface="Arial" panose="020B0604020202020204" pitchFamily="34" charset="0"/>
              <a:buBlip>
                <a:blip r:embed="rId3"/>
              </a:buBlip>
            </a:pPr>
            <a:r>
              <a:rPr lang="en-US" sz="2400" dirty="0">
                <a:latin typeface="+mn-lt"/>
                <a:cs typeface="MS PGothic" pitchFamily="34" charset="-128"/>
              </a:rPr>
              <a:t>1 hour lunch and, </a:t>
            </a:r>
          </a:p>
          <a:p>
            <a:pPr marL="914400" indent="-452438">
              <a:lnSpc>
                <a:spcPct val="95000"/>
              </a:lnSpc>
              <a:spcBef>
                <a:spcPts val="400"/>
              </a:spcBef>
              <a:buBlip>
                <a:blip r:embed="rId3"/>
              </a:buBlip>
            </a:pPr>
            <a:r>
              <a:rPr lang="en-US" sz="2400" dirty="0">
                <a:cs typeface="MS PGothic" pitchFamily="34" charset="-128"/>
              </a:rPr>
              <a:t>3 Hour afternoon classes. </a:t>
            </a:r>
          </a:p>
          <a:p>
            <a:pPr marL="457200" indent="-457200">
              <a:lnSpc>
                <a:spcPct val="95000"/>
              </a:lnSpc>
              <a:spcBef>
                <a:spcPts val="400"/>
              </a:spcBef>
              <a:buBlip>
                <a:blip r:embed="rId3"/>
              </a:buBlip>
            </a:pPr>
            <a:r>
              <a:rPr lang="en-US" sz="2800" dirty="0">
                <a:latin typeface="+mn-lt"/>
                <a:cs typeface="MS PGothic" pitchFamily="34" charset="-128"/>
              </a:rPr>
              <a:t>Minimum Counselor to Scout ratio</a:t>
            </a:r>
          </a:p>
          <a:p>
            <a:pPr marL="914400" indent="-452438">
              <a:lnSpc>
                <a:spcPct val="95000"/>
              </a:lnSpc>
              <a:spcBef>
                <a:spcPts val="400"/>
              </a:spcBef>
              <a:buBlip>
                <a:blip r:embed="rId3"/>
              </a:buBlip>
            </a:pPr>
            <a:r>
              <a:rPr lang="en-US" sz="2400" dirty="0">
                <a:latin typeface="+mn-lt"/>
                <a:cs typeface="MS PGothic" pitchFamily="34" charset="-128"/>
              </a:rPr>
              <a:t>One registered Merit Badge Counselor per 8 </a:t>
            </a:r>
            <a:r>
              <a:rPr lang="en-US" sz="2400" dirty="0" smtClean="0">
                <a:latin typeface="+mn-lt"/>
                <a:cs typeface="MS PGothic" pitchFamily="34" charset="-128"/>
              </a:rPr>
              <a:t>Scouts</a:t>
            </a:r>
            <a:r>
              <a:rPr lang="en-US" sz="2400" dirty="0">
                <a:latin typeface="+mn-lt"/>
                <a:cs typeface="MS PGothic" pitchFamily="34" charset="-128"/>
              </a:rPr>
              <a:t>. </a:t>
            </a:r>
          </a:p>
          <a:p>
            <a:pPr marL="914400" indent="-452438">
              <a:lnSpc>
                <a:spcPct val="95000"/>
              </a:lnSpc>
              <a:spcBef>
                <a:spcPts val="400"/>
              </a:spcBef>
              <a:buBlip>
                <a:blip r:embed="rId3"/>
              </a:buBlip>
            </a:pPr>
            <a:r>
              <a:rPr lang="en-US" sz="2400" dirty="0">
                <a:latin typeface="+mn-lt"/>
                <a:cs typeface="MS PGothic" pitchFamily="34" charset="-128"/>
              </a:rPr>
              <a:t>Helpers in a </a:t>
            </a:r>
            <a:r>
              <a:rPr lang="en-US" sz="2400" dirty="0" smtClean="0">
                <a:latin typeface="+mn-lt"/>
                <a:cs typeface="MS PGothic" pitchFamily="34" charset="-128"/>
              </a:rPr>
              <a:t>Merit Badge </a:t>
            </a:r>
            <a:r>
              <a:rPr lang="en-US" sz="2400" dirty="0">
                <a:latin typeface="+mn-lt"/>
                <a:cs typeface="MS PGothic" pitchFamily="34" charset="-128"/>
              </a:rPr>
              <a:t>class does not dilute the 8 to 1 ratio of Counselor to students.</a:t>
            </a:r>
          </a:p>
          <a:p>
            <a:pPr marL="457200" indent="-457200">
              <a:lnSpc>
                <a:spcPct val="95000"/>
              </a:lnSpc>
              <a:spcBef>
                <a:spcPts val="400"/>
              </a:spcBef>
              <a:buBlip>
                <a:blip r:embed="rId3"/>
              </a:buBlip>
            </a:pPr>
            <a:r>
              <a:rPr lang="en-US" sz="2800" dirty="0">
                <a:latin typeface="+mn-lt"/>
                <a:cs typeface="MS PGothic" pitchFamily="34" charset="-128"/>
              </a:rPr>
              <a:t>YPT procedures will be used in Merit Badge Classes (never alone with Scouts, Two Deep Leadership, etc.)</a:t>
            </a:r>
          </a:p>
          <a:p>
            <a:pPr marL="457200" indent="-457200">
              <a:lnSpc>
                <a:spcPct val="95000"/>
              </a:lnSpc>
              <a:spcBef>
                <a:spcPts val="400"/>
              </a:spcBef>
              <a:buBlip>
                <a:blip r:embed="rId3"/>
              </a:buBlip>
            </a:pPr>
            <a:r>
              <a:rPr lang="en-US" sz="2800" dirty="0">
                <a:latin typeface="+mn-lt"/>
                <a:cs typeface="MS PGothic" pitchFamily="34" charset="-128"/>
              </a:rPr>
              <a:t>Maximum Merit Badges for a Scout to earn during a Merit Badge Day is 2 Merit Badges. 1 Eagle Required Merit Badge.</a:t>
            </a:r>
          </a:p>
        </p:txBody>
      </p:sp>
      <p:sp>
        <p:nvSpPr>
          <p:cNvPr id="6" name="Text Box 2"/>
          <p:cNvSpPr txBox="1">
            <a:spLocks noChangeArrowheads="1"/>
          </p:cNvSpPr>
          <p:nvPr/>
        </p:nvSpPr>
        <p:spPr bwMode="auto">
          <a:xfrm>
            <a:off x="0" y="228600"/>
            <a:ext cx="914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50000"/>
              </a:lnSpc>
              <a:spcBef>
                <a:spcPct val="0"/>
              </a:spcBef>
              <a:buFontTx/>
              <a:buNone/>
            </a:pPr>
            <a:r>
              <a:rPr lang="en-US" sz="3600" b="1" dirty="0"/>
              <a:t>Merit Badge Day Policy Specifics (continued)</a:t>
            </a:r>
            <a:endParaRPr lang="en-US" altLang="en-US" sz="3600" b="1" dirty="0">
              <a:latin typeface="Arial" panose="020B0604020202020204" pitchFamily="34" charset="0"/>
            </a:endParaRPr>
          </a:p>
        </p:txBody>
      </p:sp>
      <p:pic>
        <p:nvPicPr>
          <p:cNvPr id="1026" name="Picture 2" descr="C:\Users\smker\AppData\Local\Microsoft\Windows\INetCache\IE\5IIKGODI\16760-illustration-of-a-clock-pv[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25203" y="1532465"/>
            <a:ext cx="1474747" cy="14747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729465" y="1242198"/>
            <a:ext cx="8030665" cy="468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5125" indent="-3651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457200" indent="-457200">
              <a:lnSpc>
                <a:spcPct val="95000"/>
              </a:lnSpc>
              <a:spcBef>
                <a:spcPts val="400"/>
              </a:spcBef>
              <a:buBlip>
                <a:blip r:embed="rId3"/>
              </a:buBlip>
            </a:pPr>
            <a:r>
              <a:rPr lang="en-US" sz="2800" dirty="0">
                <a:latin typeface="+mn-lt"/>
                <a:cs typeface="MS PGothic" pitchFamily="34" charset="-128"/>
              </a:rPr>
              <a:t>Merit Badge Worksheets</a:t>
            </a:r>
          </a:p>
          <a:p>
            <a:pPr marL="914400" indent="-452438">
              <a:lnSpc>
                <a:spcPct val="95000"/>
              </a:lnSpc>
              <a:spcBef>
                <a:spcPts val="400"/>
              </a:spcBef>
              <a:buBlip>
                <a:blip r:embed="rId3"/>
              </a:buBlip>
            </a:pPr>
            <a:r>
              <a:rPr lang="en-US" sz="2400" dirty="0">
                <a:cs typeface="MS PGothic" pitchFamily="34" charset="-128"/>
              </a:rPr>
              <a:t>May not be a requirement.</a:t>
            </a:r>
          </a:p>
          <a:p>
            <a:pPr marL="914400" indent="-452438">
              <a:lnSpc>
                <a:spcPct val="95000"/>
              </a:lnSpc>
              <a:spcBef>
                <a:spcPts val="400"/>
              </a:spcBef>
              <a:buBlip>
                <a:blip r:embed="rId3"/>
              </a:buBlip>
            </a:pPr>
            <a:r>
              <a:rPr lang="en-US" sz="2400" dirty="0">
                <a:cs typeface="MS PGothic" pitchFamily="34" charset="-128"/>
              </a:rPr>
              <a:t>May be used as an aide in helping  a Merit Badge Counselor but cannot replace proof of completing a requirement or of  requirements that have the Scout “show”, “demonstrate”, or “discuss”. </a:t>
            </a:r>
            <a:br>
              <a:rPr lang="en-US" sz="2400" dirty="0">
                <a:cs typeface="MS PGothic" pitchFamily="34" charset="-128"/>
              </a:rPr>
            </a:br>
            <a:r>
              <a:rPr lang="en-US" sz="1400" dirty="0">
                <a:cs typeface="MS PGothic" pitchFamily="34" charset="-128"/>
              </a:rPr>
              <a:t/>
            </a:r>
            <a:br>
              <a:rPr lang="en-US" sz="1400" dirty="0">
                <a:cs typeface="MS PGothic" pitchFamily="34" charset="-128"/>
              </a:rPr>
            </a:br>
            <a:endParaRPr lang="en-US" sz="1400" dirty="0">
              <a:cs typeface="MS PGothic" pitchFamily="34" charset="-128"/>
            </a:endParaRPr>
          </a:p>
          <a:p>
            <a:pPr marL="457200" indent="-457200">
              <a:lnSpc>
                <a:spcPct val="95000"/>
              </a:lnSpc>
              <a:spcBef>
                <a:spcPts val="400"/>
              </a:spcBef>
              <a:buFont typeface="Arial" panose="020B0604020202020204" pitchFamily="34" charset="0"/>
              <a:buBlip>
                <a:blip r:embed="rId3"/>
              </a:buBlip>
            </a:pPr>
            <a:r>
              <a:rPr lang="en-US" sz="2800" dirty="0">
                <a:latin typeface="+mn-lt"/>
                <a:cs typeface="MS PGothic" pitchFamily="34" charset="-128"/>
              </a:rPr>
              <a:t>No expectation of completion</a:t>
            </a:r>
          </a:p>
          <a:p>
            <a:pPr marL="914400" indent="-452438">
              <a:lnSpc>
                <a:spcPct val="95000"/>
              </a:lnSpc>
              <a:spcBef>
                <a:spcPts val="400"/>
              </a:spcBef>
              <a:buBlip>
                <a:blip r:embed="rId3"/>
              </a:buBlip>
            </a:pPr>
            <a:r>
              <a:rPr lang="en-US" sz="2400" dirty="0">
                <a:cs typeface="MS PGothic" pitchFamily="34" charset="-128"/>
              </a:rPr>
              <a:t>Partial completions are a reasonable expectation for  attending a Merit Badge Day. There should be no expectations given that if the Scout registers for a Merit Badge completion is assured. </a:t>
            </a:r>
            <a:endParaRPr lang="en-US" sz="1400" dirty="0">
              <a:cs typeface="MS PGothic" pitchFamily="34" charset="-128"/>
            </a:endParaRPr>
          </a:p>
        </p:txBody>
      </p:sp>
      <p:sp>
        <p:nvSpPr>
          <p:cNvPr id="6" name="Text Box 2"/>
          <p:cNvSpPr txBox="1">
            <a:spLocks noChangeArrowheads="1"/>
          </p:cNvSpPr>
          <p:nvPr/>
        </p:nvSpPr>
        <p:spPr bwMode="auto">
          <a:xfrm>
            <a:off x="0" y="228600"/>
            <a:ext cx="914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50000"/>
              </a:lnSpc>
              <a:spcBef>
                <a:spcPct val="0"/>
              </a:spcBef>
              <a:buFontTx/>
              <a:buNone/>
            </a:pPr>
            <a:r>
              <a:rPr lang="en-US" sz="3600" b="1" dirty="0"/>
              <a:t>Merit Badge Day Policy Specifics (continued)</a:t>
            </a:r>
            <a:endParaRPr lang="en-US" altLang="en-US" sz="3600" b="1" dirty="0">
              <a:latin typeface="Arial" panose="020B0604020202020204" pitchFamily="34" charset="0"/>
            </a:endParaRPr>
          </a:p>
        </p:txBody>
      </p:sp>
      <p:sp>
        <p:nvSpPr>
          <p:cNvPr id="7" name="Rectangle 6"/>
          <p:cNvSpPr/>
          <p:nvPr/>
        </p:nvSpPr>
        <p:spPr>
          <a:xfrm>
            <a:off x="5635685" y="5586222"/>
            <a:ext cx="3124445" cy="369332"/>
          </a:xfrm>
          <a:prstGeom prst="rect">
            <a:avLst/>
          </a:prstGeom>
        </p:spPr>
        <p:txBody>
          <a:bodyPr wrap="none">
            <a:spAutoFit/>
          </a:bodyPr>
          <a:lstStyle/>
          <a:p>
            <a:pPr marL="0" lvl="1">
              <a:spcBef>
                <a:spcPts val="0"/>
              </a:spcBef>
              <a:tabLst>
                <a:tab pos="7942263" algn="r"/>
              </a:tabLst>
            </a:pPr>
            <a:r>
              <a:rPr lang="en-US" sz="1800" i="1" dirty="0">
                <a:latin typeface="Calibri"/>
                <a:ea typeface="Calibri"/>
                <a:cs typeface="Times New Roman"/>
              </a:rPr>
              <a:t>Guide to Advancement 7.0.3.3</a:t>
            </a:r>
          </a:p>
        </p:txBody>
      </p:sp>
      <p:sp>
        <p:nvSpPr>
          <p:cNvPr id="8" name="Rectangle 7"/>
          <p:cNvSpPr/>
          <p:nvPr/>
        </p:nvSpPr>
        <p:spPr>
          <a:xfrm>
            <a:off x="5581305" y="3501028"/>
            <a:ext cx="3007426" cy="369332"/>
          </a:xfrm>
          <a:prstGeom prst="rect">
            <a:avLst/>
          </a:prstGeom>
        </p:spPr>
        <p:txBody>
          <a:bodyPr wrap="none">
            <a:spAutoFit/>
          </a:bodyPr>
          <a:lstStyle/>
          <a:p>
            <a:pPr marL="0" lvl="1">
              <a:spcBef>
                <a:spcPts val="0"/>
              </a:spcBef>
              <a:tabLst>
                <a:tab pos="7942263" algn="r"/>
              </a:tabLst>
            </a:pPr>
            <a:r>
              <a:rPr lang="en-US" sz="1800" i="1" dirty="0">
                <a:latin typeface="Calibri"/>
                <a:ea typeface="Calibri"/>
                <a:cs typeface="Times New Roman"/>
              </a:rPr>
              <a:t>Guide to Advancement 7.0.4.8</a:t>
            </a:r>
          </a:p>
        </p:txBody>
      </p:sp>
    </p:spTree>
    <p:extLst>
      <p:ext uri="{BB962C8B-B14F-4D97-AF65-F5344CB8AC3E}">
        <p14:creationId xmlns:p14="http://schemas.microsoft.com/office/powerpoint/2010/main" val="253116507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423081" y="1242198"/>
            <a:ext cx="8598089" cy="422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5125" indent="-3651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457200" indent="-457200">
              <a:spcBef>
                <a:spcPts val="400"/>
              </a:spcBef>
              <a:buBlip>
                <a:blip r:embed="rId3"/>
              </a:buBlip>
            </a:pPr>
            <a:r>
              <a:rPr lang="en-US" sz="2800" dirty="0">
                <a:cs typeface="MS PGothic" pitchFamily="34" charset="-128"/>
              </a:rPr>
              <a:t>Merit Badge day fees will not exceed $20.00 per </a:t>
            </a:r>
            <a:r>
              <a:rPr lang="en-US" sz="2800" dirty="0" smtClean="0">
                <a:cs typeface="MS PGothic" pitchFamily="34" charset="-128"/>
              </a:rPr>
              <a:t>Scout </a:t>
            </a:r>
            <a:r>
              <a:rPr lang="en-US" sz="2800" dirty="0">
                <a:cs typeface="MS PGothic" pitchFamily="34" charset="-128"/>
              </a:rPr>
              <a:t>per Merit Badge Day, and $5.00 for Lunch.  </a:t>
            </a:r>
          </a:p>
          <a:p>
            <a:pPr marL="971550" lvl="1" indent="-457200" eaLnBrk="1" hangingPunct="1">
              <a:spcBef>
                <a:spcPts val="400"/>
              </a:spcBef>
              <a:buBlip>
                <a:blip r:embed="rId4"/>
              </a:buBlip>
            </a:pPr>
            <a:r>
              <a:rPr lang="en-US" sz="2400" dirty="0">
                <a:latin typeface="Arial" panose="020B0604020202020204" pitchFamily="34" charset="0"/>
              </a:rPr>
              <a:t>Any reasonable materials fee for a specific Merit Badge class may be charged in addition to the $20.00 fee </a:t>
            </a:r>
            <a:r>
              <a:rPr lang="en-US" sz="2400" b="1" dirty="0">
                <a:latin typeface="Arial" panose="020B0604020202020204" pitchFamily="34" charset="0"/>
              </a:rPr>
              <a:t>IF THE EXTRA FEES ARE NECESSARY.</a:t>
            </a:r>
            <a:br>
              <a:rPr lang="en-US" sz="2400" b="1" dirty="0">
                <a:latin typeface="Arial" panose="020B0604020202020204" pitchFamily="34" charset="0"/>
              </a:rPr>
            </a:br>
            <a:endParaRPr lang="en-US" sz="2400" dirty="0">
              <a:cs typeface="MS PGothic" pitchFamily="34" charset="-128"/>
            </a:endParaRPr>
          </a:p>
          <a:p>
            <a:pPr marL="461963" indent="-461963">
              <a:lnSpc>
                <a:spcPct val="95000"/>
              </a:lnSpc>
              <a:spcBef>
                <a:spcPts val="400"/>
              </a:spcBef>
              <a:buBlip>
                <a:blip r:embed="rId3"/>
              </a:buBlip>
            </a:pPr>
            <a:r>
              <a:rPr lang="en-US" sz="2800" dirty="0">
                <a:cs typeface="MS PGothic" pitchFamily="34" charset="-128"/>
              </a:rPr>
              <a:t>Only one Merit Badge Day per Unit per Year will be approved.</a:t>
            </a:r>
          </a:p>
          <a:p>
            <a:pPr marL="461963" indent="-461963">
              <a:lnSpc>
                <a:spcPct val="95000"/>
              </a:lnSpc>
              <a:spcBef>
                <a:spcPts val="400"/>
              </a:spcBef>
              <a:buBlip>
                <a:blip r:embed="rId3"/>
              </a:buBlip>
            </a:pPr>
            <a:r>
              <a:rPr lang="en-US" sz="2800" dirty="0">
                <a:cs typeface="MS PGothic" pitchFamily="34" charset="-128"/>
              </a:rPr>
              <a:t>Merit Badge Days may not be conducted on Council property.</a:t>
            </a:r>
          </a:p>
        </p:txBody>
      </p:sp>
      <p:sp>
        <p:nvSpPr>
          <p:cNvPr id="6" name="Text Box 2"/>
          <p:cNvSpPr txBox="1">
            <a:spLocks noChangeArrowheads="1"/>
          </p:cNvSpPr>
          <p:nvPr/>
        </p:nvSpPr>
        <p:spPr bwMode="auto">
          <a:xfrm>
            <a:off x="0" y="228600"/>
            <a:ext cx="914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50000"/>
              </a:lnSpc>
              <a:spcBef>
                <a:spcPct val="0"/>
              </a:spcBef>
              <a:buFontTx/>
              <a:buNone/>
            </a:pPr>
            <a:r>
              <a:rPr lang="en-US" sz="3600" b="1" dirty="0"/>
              <a:t>Merit Badge Day Policy Specifics (continued)</a:t>
            </a:r>
            <a:endParaRPr lang="en-US" altLang="en-US" sz="3600" b="1" dirty="0">
              <a:latin typeface="Arial" panose="020B0604020202020204" pitchFamily="34" charset="0"/>
            </a:endParaRPr>
          </a:p>
        </p:txBody>
      </p:sp>
      <p:sp>
        <p:nvSpPr>
          <p:cNvPr id="4" name="Rectangle 3"/>
          <p:cNvSpPr/>
          <p:nvPr/>
        </p:nvSpPr>
        <p:spPr>
          <a:xfrm>
            <a:off x="5643227" y="3264415"/>
            <a:ext cx="3241465" cy="369332"/>
          </a:xfrm>
          <a:prstGeom prst="rect">
            <a:avLst/>
          </a:prstGeom>
        </p:spPr>
        <p:txBody>
          <a:bodyPr wrap="none">
            <a:spAutoFit/>
          </a:bodyPr>
          <a:lstStyle/>
          <a:p>
            <a:pPr marL="0" lvl="1">
              <a:spcBef>
                <a:spcPts val="0"/>
              </a:spcBef>
              <a:tabLst>
                <a:tab pos="7942263" algn="r"/>
              </a:tabLst>
            </a:pPr>
            <a:r>
              <a:rPr lang="en-US" sz="1800" i="1" dirty="0">
                <a:latin typeface="Calibri"/>
                <a:ea typeface="Calibri"/>
                <a:cs typeface="Times New Roman"/>
              </a:rPr>
              <a:t>Guide to Advancement 7.0.4.10</a:t>
            </a:r>
          </a:p>
        </p:txBody>
      </p:sp>
    </p:spTree>
    <p:extLst>
      <p:ext uri="{BB962C8B-B14F-4D97-AF65-F5344CB8AC3E}">
        <p14:creationId xmlns:p14="http://schemas.microsoft.com/office/powerpoint/2010/main" val="11215888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423081" y="1242198"/>
            <a:ext cx="8598089" cy="254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5125" indent="-3651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461963" indent="-461963">
              <a:lnSpc>
                <a:spcPct val="95000"/>
              </a:lnSpc>
              <a:spcBef>
                <a:spcPts val="400"/>
              </a:spcBef>
              <a:buBlip>
                <a:blip r:embed="rId3"/>
              </a:buBlip>
            </a:pPr>
            <a:r>
              <a:rPr lang="en-US" sz="2800" dirty="0">
                <a:cs typeface="MS PGothic" pitchFamily="34" charset="-128"/>
              </a:rPr>
              <a:t>Certificates of Insurance (if needed) need to be requested of Council two weeks in advance of a Merit Badge Day</a:t>
            </a:r>
            <a:r>
              <a:rPr lang="en-US" sz="2400" dirty="0">
                <a:cs typeface="MS PGothic" pitchFamily="34" charset="-128"/>
              </a:rPr>
              <a:t>.     </a:t>
            </a:r>
            <a:br>
              <a:rPr lang="en-US" sz="2400" dirty="0">
                <a:cs typeface="MS PGothic" pitchFamily="34" charset="-128"/>
              </a:rPr>
            </a:br>
            <a:r>
              <a:rPr lang="en-US" sz="2400" dirty="0">
                <a:cs typeface="MS PGothic" pitchFamily="34" charset="-128"/>
              </a:rPr>
              <a:t>                        Email address:  </a:t>
            </a:r>
            <a:r>
              <a:rPr lang="en-US" sz="2400" dirty="0">
                <a:cs typeface="MS PGothic" pitchFamily="34" charset="-128"/>
                <a:hlinkClick r:id="rId4"/>
              </a:rPr>
              <a:t>COI@ocbsa.org</a:t>
            </a:r>
            <a:endParaRPr lang="en-US" sz="2400" dirty="0">
              <a:cs typeface="MS PGothic" pitchFamily="34" charset="-128"/>
            </a:endParaRPr>
          </a:p>
          <a:p>
            <a:pPr marL="461963" indent="-461963">
              <a:lnSpc>
                <a:spcPct val="95000"/>
              </a:lnSpc>
              <a:spcBef>
                <a:spcPts val="400"/>
              </a:spcBef>
              <a:buBlip>
                <a:blip r:embed="rId3"/>
              </a:buBlip>
            </a:pPr>
            <a:r>
              <a:rPr lang="en-US" sz="2800" dirty="0">
                <a:cs typeface="MS PGothic" pitchFamily="34" charset="-128"/>
              </a:rPr>
              <a:t>Scholarships for Scouts in need will be the responsibility of the Merit Badge Day host </a:t>
            </a:r>
            <a:r>
              <a:rPr lang="en-US" sz="2800" dirty="0" smtClean="0">
                <a:cs typeface="MS PGothic" pitchFamily="34" charset="-128"/>
              </a:rPr>
              <a:t>Unit</a:t>
            </a:r>
            <a:r>
              <a:rPr lang="en-US" sz="2800" dirty="0">
                <a:cs typeface="MS PGothic" pitchFamily="34" charset="-128"/>
              </a:rPr>
              <a:t>.</a:t>
            </a:r>
          </a:p>
        </p:txBody>
      </p:sp>
      <p:sp>
        <p:nvSpPr>
          <p:cNvPr id="6" name="Text Box 2"/>
          <p:cNvSpPr txBox="1">
            <a:spLocks noChangeArrowheads="1"/>
          </p:cNvSpPr>
          <p:nvPr/>
        </p:nvSpPr>
        <p:spPr bwMode="auto">
          <a:xfrm>
            <a:off x="0" y="228600"/>
            <a:ext cx="914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50000"/>
              </a:lnSpc>
              <a:spcBef>
                <a:spcPct val="0"/>
              </a:spcBef>
              <a:buFontTx/>
              <a:buNone/>
            </a:pPr>
            <a:r>
              <a:rPr lang="en-US" sz="3600" b="1" dirty="0"/>
              <a:t>Merit Badge Day Policy Specifics (continued)</a:t>
            </a:r>
            <a:endParaRPr lang="en-US" altLang="en-US" sz="3600" b="1" dirty="0">
              <a:latin typeface="Arial" panose="020B0604020202020204" pitchFamily="34" charset="0"/>
            </a:endParaRPr>
          </a:p>
        </p:txBody>
      </p:sp>
    </p:spTree>
    <p:extLst>
      <p:ext uri="{BB962C8B-B14F-4D97-AF65-F5344CB8AC3E}">
        <p14:creationId xmlns:p14="http://schemas.microsoft.com/office/powerpoint/2010/main" val="359426625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729465" y="1242198"/>
            <a:ext cx="8030665" cy="298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5125" indent="-3651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457200" lvl="0" indent="-457200">
              <a:lnSpc>
                <a:spcPct val="95000"/>
              </a:lnSpc>
              <a:spcBef>
                <a:spcPts val="400"/>
              </a:spcBef>
              <a:buBlip>
                <a:blip r:embed="rId3"/>
              </a:buBlip>
            </a:pPr>
            <a:r>
              <a:rPr lang="en-US" sz="2800" dirty="0">
                <a:cs typeface="MS PGothic" pitchFamily="34" charset="-128"/>
              </a:rPr>
              <a:t>All Merit Badge Day Registrations will be done </a:t>
            </a:r>
            <a:r>
              <a:rPr lang="en-US" sz="2800" dirty="0" smtClean="0">
                <a:cs typeface="MS PGothic" pitchFamily="34" charset="-128"/>
              </a:rPr>
              <a:t>by the Host Unit.</a:t>
            </a:r>
            <a:endParaRPr lang="en-US" sz="2800" dirty="0">
              <a:cs typeface="MS PGothic" pitchFamily="34" charset="-128"/>
            </a:endParaRPr>
          </a:p>
          <a:p>
            <a:pPr marL="914400" indent="-452438">
              <a:lnSpc>
                <a:spcPct val="95000"/>
              </a:lnSpc>
              <a:spcBef>
                <a:spcPts val="400"/>
              </a:spcBef>
              <a:buBlip>
                <a:blip r:embed="rId3"/>
              </a:buBlip>
            </a:pPr>
            <a:r>
              <a:rPr lang="en-US" sz="2400" dirty="0">
                <a:cs typeface="MS PGothic" pitchFamily="34" charset="-128"/>
              </a:rPr>
              <a:t>Walkups not allowed.</a:t>
            </a:r>
          </a:p>
          <a:p>
            <a:pPr marL="914400" indent="-452438">
              <a:lnSpc>
                <a:spcPct val="95000"/>
              </a:lnSpc>
              <a:spcBef>
                <a:spcPts val="400"/>
              </a:spcBef>
              <a:buBlip>
                <a:blip r:embed="rId3"/>
              </a:buBlip>
            </a:pPr>
            <a:r>
              <a:rPr lang="en-US" sz="2400" dirty="0">
                <a:cs typeface="MS PGothic" pitchFamily="34" charset="-128"/>
              </a:rPr>
              <a:t>Switching Scouts </a:t>
            </a:r>
            <a:r>
              <a:rPr lang="en-US" sz="2400" b="1" dirty="0">
                <a:cs typeface="MS PGothic" pitchFamily="34" charset="-128"/>
              </a:rPr>
              <a:t>IS</a:t>
            </a:r>
            <a:r>
              <a:rPr lang="en-US" sz="2400" dirty="0">
                <a:cs typeface="MS PGothic" pitchFamily="34" charset="-128"/>
              </a:rPr>
              <a:t> allowed.</a:t>
            </a:r>
          </a:p>
          <a:p>
            <a:pPr marL="457200" indent="-457200">
              <a:lnSpc>
                <a:spcPct val="95000"/>
              </a:lnSpc>
              <a:spcBef>
                <a:spcPts val="400"/>
              </a:spcBef>
              <a:buBlip>
                <a:blip r:embed="rId3"/>
              </a:buBlip>
            </a:pPr>
            <a:r>
              <a:rPr lang="en-US" sz="2800" dirty="0">
                <a:cs typeface="MS PGothic" pitchFamily="34" charset="-128"/>
              </a:rPr>
              <a:t>All monies for Merit Badge Days will be collected </a:t>
            </a:r>
            <a:r>
              <a:rPr lang="en-US" sz="2800" dirty="0" smtClean="0">
                <a:cs typeface="MS PGothic" pitchFamily="34" charset="-128"/>
              </a:rPr>
              <a:t>by the Host Unit.</a:t>
            </a:r>
            <a:endParaRPr lang="en-US" sz="2400" dirty="0">
              <a:cs typeface="MS PGothic" pitchFamily="34" charset="-128"/>
            </a:endParaRPr>
          </a:p>
          <a:p>
            <a:pPr marL="914400" indent="-452438">
              <a:lnSpc>
                <a:spcPct val="95000"/>
              </a:lnSpc>
              <a:spcBef>
                <a:spcPts val="400"/>
              </a:spcBef>
              <a:buBlip>
                <a:blip r:embed="rId3"/>
              </a:buBlip>
            </a:pPr>
            <a:r>
              <a:rPr lang="en-US" sz="2400" b="1" dirty="0">
                <a:cs typeface="MS PGothic" pitchFamily="34" charset="-128"/>
              </a:rPr>
              <a:t>NO REFUNDS</a:t>
            </a:r>
            <a:r>
              <a:rPr lang="en-US" sz="2400" dirty="0">
                <a:cs typeface="MS PGothic" pitchFamily="34" charset="-128"/>
              </a:rPr>
              <a:t>.</a:t>
            </a:r>
          </a:p>
        </p:txBody>
      </p:sp>
      <p:sp>
        <p:nvSpPr>
          <p:cNvPr id="6" name="Text Box 2"/>
          <p:cNvSpPr txBox="1">
            <a:spLocks noChangeArrowheads="1"/>
          </p:cNvSpPr>
          <p:nvPr/>
        </p:nvSpPr>
        <p:spPr bwMode="auto">
          <a:xfrm>
            <a:off x="0" y="228600"/>
            <a:ext cx="914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50000"/>
              </a:lnSpc>
              <a:spcBef>
                <a:spcPct val="0"/>
              </a:spcBef>
              <a:buFontTx/>
              <a:buNone/>
            </a:pPr>
            <a:r>
              <a:rPr lang="en-US" sz="3600" b="1" dirty="0"/>
              <a:t>Merit Badge Day Policy Specifics (continued)</a:t>
            </a:r>
            <a:endParaRPr lang="en-US" altLang="en-US" sz="3600" b="1" dirty="0">
              <a:latin typeface="Arial" panose="020B0604020202020204" pitchFamily="34" charset="0"/>
            </a:endParaRPr>
          </a:p>
        </p:txBody>
      </p:sp>
      <p:pic>
        <p:nvPicPr>
          <p:cNvPr id="4" name="Picture 4" descr="http://troop862.com/boy_scouts%20website/images/Boy_Scouting_ranks_(Boy_Scouts_of_America).png">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83423" y="4734008"/>
            <a:ext cx="7777153" cy="1814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55499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0" y="228600"/>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50000"/>
              </a:lnSpc>
              <a:spcBef>
                <a:spcPct val="0"/>
              </a:spcBef>
              <a:buFontTx/>
              <a:buNone/>
            </a:pPr>
            <a:r>
              <a:rPr lang="en-US" sz="4000" b="1" dirty="0"/>
              <a:t>Merit Badge Day Feedback</a:t>
            </a:r>
            <a:endParaRPr lang="en-US" altLang="en-US" sz="4000" b="1" dirty="0">
              <a:latin typeface="Arial" panose="020B0604020202020204" pitchFamily="34" charset="0"/>
            </a:endParaRPr>
          </a:p>
        </p:txBody>
      </p:sp>
      <p:sp>
        <p:nvSpPr>
          <p:cNvPr id="7" name="Text Box 3"/>
          <p:cNvSpPr txBox="1">
            <a:spLocks noChangeArrowheads="1"/>
          </p:cNvSpPr>
          <p:nvPr/>
        </p:nvSpPr>
        <p:spPr bwMode="auto">
          <a:xfrm>
            <a:off x="140674" y="1506617"/>
            <a:ext cx="8711924"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5125" indent="-3651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682625" indent="-450850">
              <a:lnSpc>
                <a:spcPct val="95000"/>
              </a:lnSpc>
              <a:spcBef>
                <a:spcPts val="400"/>
              </a:spcBef>
              <a:buFont typeface="Arial" panose="020B0604020202020204" pitchFamily="34" charset="0"/>
              <a:buBlip>
                <a:blip r:embed="rId3"/>
              </a:buBlip>
            </a:pPr>
            <a:r>
              <a:rPr lang="en-US" sz="2800" dirty="0">
                <a:latin typeface="+mn-lt"/>
                <a:cs typeface="MS PGothic" pitchFamily="34" charset="-128"/>
              </a:rPr>
              <a:t>Each Unit Merit Badge Day will have a member of the Council or District Advancement team as an observer.</a:t>
            </a:r>
          </a:p>
          <a:p>
            <a:pPr marL="682625" indent="-450850">
              <a:lnSpc>
                <a:spcPct val="95000"/>
              </a:lnSpc>
              <a:spcBef>
                <a:spcPts val="400"/>
              </a:spcBef>
              <a:buBlip>
                <a:blip r:embed="rId3"/>
              </a:buBlip>
            </a:pPr>
            <a:r>
              <a:rPr lang="en-US" sz="2800" dirty="0">
                <a:latin typeface="+mn-lt"/>
                <a:cs typeface="MS PGothic" pitchFamily="34" charset="-128"/>
              </a:rPr>
              <a:t>Each Scout participant and parent will have a survey to complete to give feedback on the Merit Badge Day the Scout has attended.</a:t>
            </a:r>
          </a:p>
          <a:p>
            <a:pPr marL="682625" indent="-450850">
              <a:lnSpc>
                <a:spcPct val="95000"/>
              </a:lnSpc>
              <a:spcBef>
                <a:spcPts val="400"/>
              </a:spcBef>
              <a:buBlip>
                <a:blip r:embed="rId3"/>
              </a:buBlip>
            </a:pPr>
            <a:r>
              <a:rPr lang="en-US" sz="2800" dirty="0">
                <a:latin typeface="+mn-lt"/>
                <a:cs typeface="MS PGothic" pitchFamily="34" charset="-128"/>
              </a:rPr>
              <a:t>Each Council or District observer will also provide feedback</a:t>
            </a:r>
          </a:p>
          <a:p>
            <a:pPr marL="682625" indent="-450850">
              <a:lnSpc>
                <a:spcPct val="95000"/>
              </a:lnSpc>
              <a:spcBef>
                <a:spcPts val="400"/>
              </a:spcBef>
              <a:buBlip>
                <a:blip r:embed="rId3"/>
              </a:buBlip>
            </a:pPr>
            <a:r>
              <a:rPr lang="en-US" sz="2800" dirty="0">
                <a:latin typeface="+mn-lt"/>
                <a:cs typeface="MS PGothic" pitchFamily="34" charset="-128"/>
              </a:rPr>
              <a:t>Feedback will be shared with the host Unit and the Council Advancement Committee to help make a better Merit Badge experience for participants.</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Text Box 2"/>
          <p:cNvSpPr txBox="1">
            <a:spLocks noChangeArrowheads="1"/>
          </p:cNvSpPr>
          <p:nvPr/>
        </p:nvSpPr>
        <p:spPr bwMode="auto">
          <a:xfrm>
            <a:off x="0" y="393106"/>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sz="4000" b="1" dirty="0"/>
              <a:t>Wrap Up</a:t>
            </a:r>
            <a:endParaRPr lang="en-US" altLang="en-US" sz="4000" b="1" dirty="0">
              <a:latin typeface="Arial" panose="020B0604020202020204" pitchFamily="34" charset="0"/>
            </a:endParaRPr>
          </a:p>
        </p:txBody>
      </p:sp>
      <p:sp>
        <p:nvSpPr>
          <p:cNvPr id="5" name="Text Box 3"/>
          <p:cNvSpPr txBox="1">
            <a:spLocks noChangeArrowheads="1"/>
          </p:cNvSpPr>
          <p:nvPr/>
        </p:nvSpPr>
        <p:spPr bwMode="auto">
          <a:xfrm>
            <a:off x="140674" y="1171863"/>
            <a:ext cx="8711924" cy="3879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5125" indent="-3651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739775" indent="-452438">
              <a:lnSpc>
                <a:spcPct val="95000"/>
              </a:lnSpc>
              <a:spcBef>
                <a:spcPts val="400"/>
              </a:spcBef>
              <a:buFont typeface="Arial" panose="020B0604020202020204" pitchFamily="34" charset="0"/>
              <a:buBlip>
                <a:blip r:embed="rId3"/>
              </a:buBlip>
            </a:pPr>
            <a:r>
              <a:rPr lang="en-US" sz="2800" dirty="0">
                <a:latin typeface="+mn-lt"/>
                <a:cs typeface="MS PGothic" pitchFamily="34" charset="-128"/>
              </a:rPr>
              <a:t>We want all Scouts to have a quality experience when attending a Unit Merit Badge Day. We know through the work of many volunteers this can be a great experience for the Scout.</a:t>
            </a:r>
          </a:p>
          <a:p>
            <a:pPr marL="739775" indent="-452438">
              <a:lnSpc>
                <a:spcPct val="95000"/>
              </a:lnSpc>
              <a:spcBef>
                <a:spcPts val="400"/>
              </a:spcBef>
              <a:buBlip>
                <a:blip r:embed="rId3"/>
              </a:buBlip>
            </a:pPr>
            <a:r>
              <a:rPr lang="en-US" sz="2800" dirty="0">
                <a:latin typeface="+mn-lt"/>
                <a:cs typeface="MS PGothic" pitchFamily="34" charset="-128"/>
              </a:rPr>
              <a:t>We will share all Feedback with host </a:t>
            </a:r>
            <a:r>
              <a:rPr lang="en-US" sz="2800" dirty="0" smtClean="0">
                <a:latin typeface="+mn-lt"/>
                <a:cs typeface="MS PGothic" pitchFamily="34" charset="-128"/>
              </a:rPr>
              <a:t>Units </a:t>
            </a:r>
            <a:r>
              <a:rPr lang="en-US" sz="2800" dirty="0">
                <a:latin typeface="+mn-lt"/>
                <a:cs typeface="MS PGothic" pitchFamily="34" charset="-128"/>
              </a:rPr>
              <a:t>and use the information on the Council Advancement Committee to make improvements.</a:t>
            </a:r>
          </a:p>
          <a:p>
            <a:pPr marL="739775" indent="-452438">
              <a:lnSpc>
                <a:spcPct val="95000"/>
              </a:lnSpc>
              <a:spcBef>
                <a:spcPts val="400"/>
              </a:spcBef>
              <a:buBlip>
                <a:blip r:embed="rId3"/>
              </a:buBlip>
            </a:pPr>
            <a:r>
              <a:rPr lang="en-US" sz="2800" dirty="0">
                <a:latin typeface="+mn-lt"/>
                <a:cs typeface="MS PGothic" pitchFamily="34" charset="-128"/>
              </a:rPr>
              <a:t>We ask your cooperation to make this a great program for Scouts.</a:t>
            </a:r>
          </a:p>
        </p:txBody>
      </p:sp>
      <p:pic>
        <p:nvPicPr>
          <p:cNvPr id="6146" name="Picture 2" descr="http://ih.constantcontact.com/fs159/1107467178519/img/35.jpg?a=1113059024418">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31604" y="4936900"/>
            <a:ext cx="6378384" cy="14077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type="body" idx="4294967295"/>
          </p:nvPr>
        </p:nvSpPr>
        <p:spPr>
          <a:xfrm>
            <a:off x="238571" y="2445375"/>
            <a:ext cx="6781800" cy="3544887"/>
          </a:xfrm>
        </p:spPr>
        <p:txBody>
          <a:bodyPr/>
          <a:lstStyle/>
          <a:p>
            <a:pPr marL="1479550" indent="-1479550" eaLnBrk="1" hangingPunct="1">
              <a:lnSpc>
                <a:spcPct val="90000"/>
              </a:lnSpc>
              <a:buFont typeface="Arial" panose="020B0604020202020204" pitchFamily="34" charset="0"/>
              <a:buNone/>
              <a:defRPr/>
            </a:pPr>
            <a:r>
              <a:rPr lang="en-US" altLang="en-US" sz="2400" b="1" dirty="0">
                <a:latin typeface="Arial" panose="020B0604020202020204" pitchFamily="34" charset="0"/>
              </a:rPr>
              <a:t>Resources</a:t>
            </a:r>
          </a:p>
          <a:p>
            <a:pPr marL="909638" indent="-447675">
              <a:lnSpc>
                <a:spcPct val="95000"/>
              </a:lnSpc>
              <a:spcBef>
                <a:spcPts val="400"/>
              </a:spcBef>
              <a:buBlip>
                <a:blip r:embed="rId3"/>
              </a:buBlip>
              <a:defRPr/>
            </a:pPr>
            <a:r>
              <a:rPr lang="en-US" altLang="en-US" sz="2000" kern="1200" dirty="0"/>
              <a:t>Guide to Advancement, No. 33088</a:t>
            </a:r>
          </a:p>
          <a:p>
            <a:pPr marL="909638" indent="-447675">
              <a:lnSpc>
                <a:spcPct val="95000"/>
              </a:lnSpc>
              <a:spcBef>
                <a:spcPts val="400"/>
              </a:spcBef>
              <a:buBlip>
                <a:blip r:embed="rId3"/>
              </a:buBlip>
              <a:defRPr/>
            </a:pPr>
            <a:r>
              <a:rPr lang="en-US" altLang="en-US" sz="2000" kern="1200" dirty="0"/>
              <a:t>BSA’s Guide to Safe Scouting, No. 34416</a:t>
            </a:r>
          </a:p>
          <a:p>
            <a:pPr marL="909638" indent="-447675">
              <a:lnSpc>
                <a:spcPct val="95000"/>
              </a:lnSpc>
              <a:spcBef>
                <a:spcPts val="400"/>
              </a:spcBef>
              <a:buBlip>
                <a:blip r:embed="rId3"/>
              </a:buBlip>
              <a:defRPr/>
            </a:pPr>
            <a:r>
              <a:rPr lang="en-US" altLang="en-US" sz="2000" kern="1200" dirty="0"/>
              <a:t>Merit </a:t>
            </a:r>
            <a:r>
              <a:rPr lang="en-US" altLang="en-US" sz="2000" kern="1200" dirty="0" smtClean="0"/>
              <a:t>Badge </a:t>
            </a:r>
            <a:r>
              <a:rPr lang="en-US" altLang="en-US" sz="2000" kern="1200" dirty="0"/>
              <a:t>pamphlets</a:t>
            </a:r>
          </a:p>
          <a:p>
            <a:pPr marL="909638" indent="-447675">
              <a:lnSpc>
                <a:spcPct val="95000"/>
              </a:lnSpc>
              <a:spcBef>
                <a:spcPts val="400"/>
              </a:spcBef>
              <a:buBlip>
                <a:blip r:embed="rId3"/>
              </a:buBlip>
              <a:defRPr/>
            </a:pPr>
            <a:r>
              <a:rPr lang="en-US" altLang="en-US" sz="2000" kern="1200" dirty="0"/>
              <a:t>Boy Scout Requirements, No. 616334</a:t>
            </a:r>
          </a:p>
          <a:p>
            <a:pPr marL="909638" indent="-447675">
              <a:lnSpc>
                <a:spcPct val="95000"/>
              </a:lnSpc>
              <a:spcBef>
                <a:spcPts val="400"/>
              </a:spcBef>
              <a:buBlip>
                <a:blip r:embed="rId3"/>
              </a:buBlip>
              <a:defRPr/>
            </a:pPr>
            <a:r>
              <a:rPr lang="en-US" altLang="en-US" sz="2000" kern="1200" dirty="0"/>
              <a:t>Application for Merit Badge, No. 34124</a:t>
            </a:r>
          </a:p>
          <a:p>
            <a:pPr marL="909638" indent="-447675">
              <a:lnSpc>
                <a:spcPct val="95000"/>
              </a:lnSpc>
              <a:spcBef>
                <a:spcPts val="400"/>
              </a:spcBef>
              <a:buBlip>
                <a:blip r:embed="rId3"/>
              </a:buBlip>
              <a:defRPr/>
            </a:pPr>
            <a:r>
              <a:rPr lang="en-US" altLang="en-US" sz="2000" kern="1200" dirty="0"/>
              <a:t>A Guide for Merit Badge Counseling, No. 34532</a:t>
            </a:r>
          </a:p>
          <a:p>
            <a:pPr marL="909638" indent="-447675">
              <a:lnSpc>
                <a:spcPct val="95000"/>
              </a:lnSpc>
              <a:spcBef>
                <a:spcPts val="400"/>
              </a:spcBef>
              <a:buBlip>
                <a:blip r:embed="rId3"/>
              </a:buBlip>
              <a:defRPr/>
            </a:pPr>
            <a:r>
              <a:rPr lang="en-US" altLang="en-US" sz="2000" kern="1200" dirty="0"/>
              <a:t>Boy Scout Handbook, No. 34554</a:t>
            </a:r>
          </a:p>
          <a:p>
            <a:pPr marL="909638" indent="-447675">
              <a:lnSpc>
                <a:spcPct val="95000"/>
              </a:lnSpc>
              <a:spcBef>
                <a:spcPts val="400"/>
              </a:spcBef>
              <a:buBlip>
                <a:blip r:embed="rId3"/>
              </a:buBlip>
              <a:defRPr/>
            </a:pPr>
            <a:r>
              <a:rPr lang="en-US" altLang="en-US" sz="2000" kern="1200" dirty="0"/>
              <a:t>Merit Badge Counselor Information, No. 34405</a:t>
            </a:r>
          </a:p>
          <a:p>
            <a:pPr marL="909638" indent="-447675">
              <a:lnSpc>
                <a:spcPct val="95000"/>
              </a:lnSpc>
              <a:spcBef>
                <a:spcPts val="400"/>
              </a:spcBef>
              <a:buBlip>
                <a:blip r:embed="rId3"/>
              </a:buBlip>
              <a:defRPr/>
            </a:pPr>
            <a:r>
              <a:rPr lang="en-US" altLang="en-US" sz="2000" kern="1200" dirty="0"/>
              <a:t>BSA Adult Application, No. 524-501</a:t>
            </a:r>
          </a:p>
          <a:p>
            <a:pPr marL="909638" indent="-447675">
              <a:lnSpc>
                <a:spcPct val="95000"/>
              </a:lnSpc>
              <a:spcBef>
                <a:spcPts val="400"/>
              </a:spcBef>
              <a:buBlip>
                <a:blip r:embed="rId3"/>
              </a:buBlip>
              <a:defRPr/>
            </a:pPr>
            <a:r>
              <a:rPr lang="en-US" altLang="en-US" sz="2000" kern="1200" dirty="0"/>
              <a:t>Merit Badge Group Instruction Guide No. 512-066</a:t>
            </a:r>
          </a:p>
        </p:txBody>
      </p:sp>
      <p:sp>
        <p:nvSpPr>
          <p:cNvPr id="17" name="Title 1"/>
          <p:cNvSpPr>
            <a:spLocks/>
          </p:cNvSpPr>
          <p:nvPr/>
        </p:nvSpPr>
        <p:spPr bwMode="auto">
          <a:xfrm>
            <a:off x="63500" y="493713"/>
            <a:ext cx="5808663" cy="639762"/>
          </a:xfrm>
          <a:prstGeom prst="rect">
            <a:avLst/>
          </a:prstGeom>
          <a:noFill/>
          <a:ln>
            <a:noFill/>
          </a:ln>
          <a:effectLst/>
        </p:spPr>
        <p:txBody>
          <a:bodyPr anchor="ctr"/>
          <a:lstStyle/>
          <a:p>
            <a:pPr algn="ctr" eaLnBrk="1" fontAlgn="auto" hangingPunct="1">
              <a:spcBef>
                <a:spcPts val="0"/>
              </a:spcBef>
              <a:spcAft>
                <a:spcPts val="0"/>
              </a:spcAft>
              <a:defRPr/>
            </a:pPr>
            <a:r>
              <a:rPr lang="en-US" sz="3600" b="1" kern="0" dirty="0">
                <a:solidFill>
                  <a:srgbClr val="000000"/>
                </a:solidFill>
                <a:ea typeface="MS PGothic" panose="020B0600070205080204" pitchFamily="34" charset="-128"/>
                <a:cs typeface="Arial" pitchFamily="34" charset="0"/>
              </a:rPr>
              <a:t>For More Information</a:t>
            </a:r>
          </a:p>
        </p:txBody>
      </p:sp>
      <p:sp>
        <p:nvSpPr>
          <p:cNvPr id="107524" name="Rectangle 1"/>
          <p:cNvSpPr>
            <a:spLocks noChangeArrowheads="1"/>
          </p:cNvSpPr>
          <p:nvPr/>
        </p:nvSpPr>
        <p:spPr bwMode="auto">
          <a:xfrm>
            <a:off x="341312" y="1219200"/>
            <a:ext cx="5432763"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dirty="0">
                <a:solidFill>
                  <a:srgbClr val="000000"/>
                </a:solidFill>
                <a:latin typeface="Arial" panose="020B0604020202020204" pitchFamily="34" charset="0"/>
              </a:rPr>
              <a:t>Other advancement presentations available at:</a:t>
            </a:r>
          </a:p>
          <a:p>
            <a:pPr eaLnBrk="1" hangingPunct="1">
              <a:spcBef>
                <a:spcPct val="0"/>
              </a:spcBef>
              <a:buFontTx/>
              <a:buNone/>
            </a:pPr>
            <a:r>
              <a:rPr lang="en-US" altLang="en-US" sz="2000" dirty="0">
                <a:solidFill>
                  <a:srgbClr val="0070C0"/>
                </a:solidFill>
                <a:latin typeface="Arial" panose="020B0604020202020204" pitchFamily="34" charset="0"/>
              </a:rPr>
              <a:t>www.scouting.org/advancement</a:t>
            </a:r>
          </a:p>
        </p:txBody>
      </p:sp>
      <p:pic>
        <p:nvPicPr>
          <p:cNvPr id="107525"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22963" y="862013"/>
            <a:ext cx="274320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0" y="339132"/>
            <a:ext cx="9144000" cy="91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50000"/>
              </a:lnSpc>
              <a:spcBef>
                <a:spcPct val="0"/>
              </a:spcBef>
              <a:buFontTx/>
              <a:buNone/>
            </a:pPr>
            <a:r>
              <a:rPr lang="en-US" sz="4000" b="1" dirty="0"/>
              <a:t>Questions…</a:t>
            </a:r>
            <a:endParaRPr lang="en-US" altLang="en-US" sz="4000" b="1" dirty="0">
              <a:latin typeface="Arial" panose="020B0604020202020204" pitchFamily="34" charset="0"/>
            </a:endParaRPr>
          </a:p>
        </p:txBody>
      </p:sp>
      <p:pic>
        <p:nvPicPr>
          <p:cNvPr id="2052" name="Picture 4" descr="http://stlbsa.org/wp-content/uploads/2014/07/merit-badge-image-486x207.jpg">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2379" y="1852010"/>
            <a:ext cx="8759242" cy="373079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www.clipartbest.com/cliparts/yco/7Bk/yco7BkdcE.png">
            <a:hlinkClick r:id="rId5"/>
          </p:cNvPr>
          <p:cNvPicPr>
            <a:picLocks noChangeAspect="1" noChangeArrowheads="1"/>
          </p:cNvPicPr>
          <p:nvPr/>
        </p:nvPicPr>
        <p:blipFill>
          <a:blip r:embed="rId6" cstate="email">
            <a:extLst>
              <a:ext uri="{BEBA8EAE-BF5A-486C-A8C5-ECC9F3942E4B}">
                <a14:imgProps xmlns:a14="http://schemas.microsoft.com/office/drawing/2010/main">
                  <a14:imgLayer r:embed="rId7">
                    <a14:imgEffect>
                      <a14:sharpenSoften amount="50000"/>
                    </a14:imgEffect>
                    <a14:imgEffect>
                      <a14:colorTemperature colorTemp="11200"/>
                    </a14:imgEffect>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2676350" y="2639249"/>
            <a:ext cx="2172772" cy="21563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304800"/>
            <a:ext cx="9144000" cy="993775"/>
          </a:xfrm>
        </p:spPr>
        <p:txBody>
          <a:bodyPr/>
          <a:lstStyle/>
          <a:p>
            <a:r>
              <a:rPr lang="en-US" sz="3600" dirty="0"/>
              <a:t>What’s the History Behind this Training?</a:t>
            </a:r>
            <a:endParaRPr lang="en-US" altLang="en-US" sz="3600" dirty="0">
              <a:latin typeface="Arial" panose="020B0604020202020204" pitchFamily="34" charset="0"/>
            </a:endParaRPr>
          </a:p>
        </p:txBody>
      </p:sp>
      <p:sp>
        <p:nvSpPr>
          <p:cNvPr id="9219" name="Rectangle 3"/>
          <p:cNvSpPr>
            <a:spLocks noGrp="1" noChangeArrowheads="1"/>
          </p:cNvSpPr>
          <p:nvPr>
            <p:ph type="body" idx="4294967295"/>
          </p:nvPr>
        </p:nvSpPr>
        <p:spPr>
          <a:xfrm>
            <a:off x="523982" y="1246598"/>
            <a:ext cx="5959012" cy="4495800"/>
          </a:xfrm>
        </p:spPr>
        <p:txBody>
          <a:bodyPr/>
          <a:lstStyle/>
          <a:p>
            <a:pPr marL="571500" indent="-571500">
              <a:spcBef>
                <a:spcPts val="400"/>
              </a:spcBef>
              <a:buBlip>
                <a:blip r:embed="rId3"/>
              </a:buBlip>
            </a:pPr>
            <a:r>
              <a:rPr lang="en-US" dirty="0"/>
              <a:t>Council providing guidance:</a:t>
            </a:r>
          </a:p>
          <a:p>
            <a:pPr marL="971550" lvl="1" indent="-571500">
              <a:spcBef>
                <a:spcPts val="400"/>
              </a:spcBef>
              <a:buBlip>
                <a:blip r:embed="rId3"/>
              </a:buBlip>
            </a:pPr>
            <a:r>
              <a:rPr lang="en-US" dirty="0"/>
              <a:t>Quality.</a:t>
            </a:r>
          </a:p>
          <a:p>
            <a:pPr marL="971550" lvl="1" indent="-571500">
              <a:spcBef>
                <a:spcPts val="400"/>
              </a:spcBef>
              <a:buBlip>
                <a:blip r:embed="rId3"/>
              </a:buBlip>
            </a:pPr>
            <a:r>
              <a:rPr lang="en-US" dirty="0"/>
              <a:t>Standardization.</a:t>
            </a:r>
          </a:p>
          <a:p>
            <a:pPr marL="971550" lvl="1" indent="-571500">
              <a:spcBef>
                <a:spcPts val="400"/>
              </a:spcBef>
              <a:buBlip>
                <a:blip r:embed="rId3"/>
              </a:buBlip>
            </a:pPr>
            <a:r>
              <a:rPr lang="en-US" dirty="0"/>
              <a:t>Merit Badge Days are Advancement </a:t>
            </a:r>
            <a:br>
              <a:rPr lang="en-US" dirty="0"/>
            </a:br>
            <a:r>
              <a:rPr lang="en-US" dirty="0"/>
              <a:t>Activities not fund raisers.</a:t>
            </a:r>
          </a:p>
          <a:p>
            <a:pPr marL="971550" lvl="1" indent="-571500">
              <a:spcBef>
                <a:spcPts val="400"/>
              </a:spcBef>
              <a:buBlip>
                <a:blip r:embed="rId3"/>
              </a:buBlip>
            </a:pPr>
            <a:r>
              <a:rPr lang="en-US" dirty="0"/>
              <a:t>Align Merit Badge Day Policy with Group Merit Badge Instruction practices in the Guide to Advancement.</a:t>
            </a: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274600">
            <a:off x="5505301" y="1751321"/>
            <a:ext cx="3612552" cy="26751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9781830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379413" y="667717"/>
            <a:ext cx="8335883" cy="4552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ＭＳ Ｐゴシック" panose="020B0600070205080204" pitchFamily="34" charset="-128"/>
                <a:cs typeface="MS PGothic" pitchFamily="34" charset="-128"/>
              </a:defRPr>
            </a:lvl1pPr>
            <a:lvl2pPr marL="742950" indent="-285750" algn="l" rtl="0" eaLnBrk="0" fontAlgn="base" hangingPunct="0">
              <a:spcBef>
                <a:spcPct val="20000"/>
              </a:spcBef>
              <a:spcAft>
                <a:spcPct val="0"/>
              </a:spcAft>
              <a:buFont typeface="Courier New" panose="02070309020205020404" pitchFamily="49" charset="0"/>
              <a:buChar char="o"/>
              <a:defRPr sz="2800">
                <a:solidFill>
                  <a:schemeClr val="tx1"/>
                </a:solidFill>
                <a:latin typeface="+mn-lt"/>
                <a:ea typeface="ＭＳ Ｐゴシック" panose="020B0600070205080204" pitchFamily="34" charset="-128"/>
                <a:cs typeface="MS PGothic" pitchFamily="34" charset="-128"/>
              </a:defRPr>
            </a:lvl2pPr>
            <a:lvl3pPr marL="11430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ea typeface="ＭＳ Ｐゴシック" panose="020B0600070205080204" pitchFamily="34" charset="-128"/>
                <a:cs typeface="MS PGothic" pitchFamily="34" charset="-128"/>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ＭＳ Ｐゴシック" panose="020B0600070205080204" pitchFamily="34" charset="-128"/>
                <a:cs typeface="MS PGothic" pitchFamily="34" charset="-128"/>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ＭＳ Ｐゴシック" panose="020B0600070205080204" pitchFamily="34" charset="-128"/>
                <a:cs typeface="MS PGothic" pitchFamily="34" charset="-128"/>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a:lstStyle>
          <a:p>
            <a:pPr marL="0" indent="0" algn="ctr">
              <a:spcBef>
                <a:spcPts val="0"/>
              </a:spcBef>
              <a:spcAft>
                <a:spcPts val="800"/>
              </a:spcAft>
              <a:buNone/>
            </a:pPr>
            <a:r>
              <a:rPr lang="en-US" sz="3600" b="1" dirty="0">
                <a:latin typeface="+mj-lt"/>
              </a:rPr>
              <a:t>In the end, the Scout must be reviewed individually by the </a:t>
            </a:r>
            <a:r>
              <a:rPr lang="en-US" sz="3600" b="1" dirty="0" smtClean="0">
                <a:latin typeface="+mj-lt"/>
              </a:rPr>
              <a:t>Counselor </a:t>
            </a:r>
            <a:r>
              <a:rPr lang="en-US" sz="3600" b="1" dirty="0">
                <a:latin typeface="+mj-lt"/>
              </a:rPr>
              <a:t>to ensure completion of the </a:t>
            </a:r>
            <a:r>
              <a:rPr lang="en-US" sz="3600" b="1" dirty="0" smtClean="0">
                <a:latin typeface="+mj-lt"/>
              </a:rPr>
              <a:t>Badge’s </a:t>
            </a:r>
            <a:r>
              <a:rPr lang="en-US" sz="3600" b="1" dirty="0">
                <a:latin typeface="+mj-lt"/>
              </a:rPr>
              <a:t>requirements.</a:t>
            </a:r>
          </a:p>
        </p:txBody>
      </p:sp>
      <p:pic>
        <p:nvPicPr>
          <p:cNvPr id="5122" name="Picture 2" descr="http://stlbsa.org/wp-content/uploads/2014/07/merit-badge-image-486x207.jpg">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39237" y="2715732"/>
            <a:ext cx="7616234" cy="324395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c001af38d1d46a976912-b99970780ce78ebdd694d83e551ef810.r48.cf1.rackcdn.com/orgsrichtextimages/2323/meritbadgemaingraphic.jpg">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39237" y="2580115"/>
            <a:ext cx="7616234" cy="35151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352169">
            <a:off x="5620927" y="718198"/>
            <a:ext cx="3206828" cy="2289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18" name="Rectangle 2"/>
          <p:cNvSpPr>
            <a:spLocks noGrp="1" noChangeArrowheads="1"/>
          </p:cNvSpPr>
          <p:nvPr>
            <p:ph type="title" idx="4294967295"/>
          </p:nvPr>
        </p:nvSpPr>
        <p:spPr>
          <a:xfrm>
            <a:off x="0" y="304800"/>
            <a:ext cx="9144000" cy="993775"/>
          </a:xfrm>
        </p:spPr>
        <p:txBody>
          <a:bodyPr/>
          <a:lstStyle/>
          <a:p>
            <a:r>
              <a:rPr lang="en-US" sz="3600" dirty="0"/>
              <a:t>Expectation</a:t>
            </a:r>
            <a:endParaRPr lang="en-US" altLang="en-US" sz="3600" dirty="0">
              <a:latin typeface="Arial" panose="020B0604020202020204" pitchFamily="34" charset="0"/>
            </a:endParaRPr>
          </a:p>
        </p:txBody>
      </p:sp>
      <p:sp>
        <p:nvSpPr>
          <p:cNvPr id="9219" name="Rectangle 3"/>
          <p:cNvSpPr>
            <a:spLocks noGrp="1" noChangeArrowheads="1"/>
          </p:cNvSpPr>
          <p:nvPr>
            <p:ph type="body" idx="4294967295"/>
          </p:nvPr>
        </p:nvSpPr>
        <p:spPr>
          <a:xfrm>
            <a:off x="246579" y="1318517"/>
            <a:ext cx="7576371" cy="4495800"/>
          </a:xfrm>
        </p:spPr>
        <p:txBody>
          <a:bodyPr/>
          <a:lstStyle/>
          <a:p>
            <a:pPr marL="400050" indent="-400050">
              <a:spcBef>
                <a:spcPts val="400"/>
              </a:spcBef>
              <a:buBlip>
                <a:blip r:embed="rId4"/>
              </a:buBlip>
            </a:pPr>
            <a:r>
              <a:rPr lang="en-US" sz="2800" dirty="0"/>
              <a:t>Synchronization between many</a:t>
            </a:r>
            <a:br>
              <a:rPr lang="en-US" sz="2800" dirty="0"/>
            </a:br>
            <a:r>
              <a:rPr lang="en-US" sz="2800" dirty="0"/>
              <a:t>policies/processes:</a:t>
            </a:r>
          </a:p>
          <a:p>
            <a:pPr marL="971550" lvl="1" indent="-571500">
              <a:spcBef>
                <a:spcPts val="400"/>
              </a:spcBef>
              <a:buBlip>
                <a:blip r:embed="rId4"/>
              </a:buBlip>
            </a:pPr>
            <a:r>
              <a:rPr lang="en-US" sz="2400" dirty="0"/>
              <a:t>OCBSA Policy  &amp; Board statement </a:t>
            </a:r>
          </a:p>
          <a:p>
            <a:pPr marL="971550" lvl="1" indent="-571500">
              <a:spcBef>
                <a:spcPts val="400"/>
              </a:spcBef>
              <a:buBlip>
                <a:blip r:embed="rId4"/>
              </a:buBlip>
            </a:pPr>
            <a:r>
              <a:rPr lang="en-US" sz="2400" dirty="0"/>
              <a:t>Guide to Advancement</a:t>
            </a:r>
          </a:p>
          <a:p>
            <a:pPr marL="971550" lvl="1" indent="-571500">
              <a:spcBef>
                <a:spcPts val="400"/>
              </a:spcBef>
              <a:buBlip>
                <a:blip r:embed="rId4"/>
              </a:buBlip>
            </a:pPr>
            <a:r>
              <a:rPr lang="en-US" sz="2400" dirty="0"/>
              <a:t>National Merit Badge </a:t>
            </a:r>
            <a:br>
              <a:rPr lang="en-US" sz="2400" dirty="0"/>
            </a:br>
            <a:r>
              <a:rPr lang="en-US" sz="2400" dirty="0"/>
              <a:t>Group Instruction </a:t>
            </a:r>
            <a:br>
              <a:rPr lang="en-US" sz="2400" dirty="0"/>
            </a:br>
            <a:r>
              <a:rPr lang="en-US" sz="2400" dirty="0"/>
              <a:t>Guide</a:t>
            </a:r>
          </a:p>
          <a:p>
            <a:pPr marL="971550" lvl="1" indent="-571500">
              <a:spcBef>
                <a:spcPts val="400"/>
              </a:spcBef>
              <a:buBlip>
                <a:blip r:embed="rId4"/>
              </a:buBlip>
            </a:pPr>
            <a:endParaRPr lang="en-US" sz="2400" dirty="0"/>
          </a:p>
        </p:txBody>
      </p:sp>
      <p:pic>
        <p:nvPicPr>
          <p:cNvPr id="205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0189790">
            <a:off x="5141630" y="2391978"/>
            <a:ext cx="2416732" cy="2612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1036771">
            <a:off x="4682050" y="3926499"/>
            <a:ext cx="2922389" cy="1863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20847106">
            <a:off x="856247" y="4103638"/>
            <a:ext cx="3928724" cy="1781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808261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304800"/>
            <a:ext cx="9144000" cy="993775"/>
          </a:xfrm>
        </p:spPr>
        <p:txBody>
          <a:bodyPr/>
          <a:lstStyle/>
          <a:p>
            <a:r>
              <a:rPr lang="en-US" sz="3600" dirty="0"/>
              <a:t>Bottom Line</a:t>
            </a:r>
            <a:endParaRPr lang="en-US" altLang="en-US" sz="3600" dirty="0">
              <a:latin typeface="Arial" panose="020B0604020202020204" pitchFamily="34" charset="0"/>
            </a:endParaRPr>
          </a:p>
        </p:txBody>
      </p:sp>
      <p:sp>
        <p:nvSpPr>
          <p:cNvPr id="9219" name="Rectangle 3"/>
          <p:cNvSpPr>
            <a:spLocks noGrp="1" noChangeArrowheads="1"/>
          </p:cNvSpPr>
          <p:nvPr>
            <p:ph type="body" idx="4294967295"/>
          </p:nvPr>
        </p:nvSpPr>
        <p:spPr>
          <a:xfrm>
            <a:off x="657546" y="1236324"/>
            <a:ext cx="7576371" cy="4495800"/>
          </a:xfrm>
        </p:spPr>
        <p:txBody>
          <a:bodyPr/>
          <a:lstStyle/>
          <a:p>
            <a:pPr marL="400050" lvl="0" indent="-400050">
              <a:spcBef>
                <a:spcPts val="400"/>
              </a:spcBef>
              <a:buBlip>
                <a:blip r:embed="rId3"/>
              </a:buBlip>
            </a:pPr>
            <a:r>
              <a:rPr lang="en-US" sz="2800" dirty="0"/>
              <a:t>Each Merit Badge Day host will have at least two registered, youth protection </a:t>
            </a:r>
            <a:r>
              <a:rPr lang="en-US" sz="2800" dirty="0" smtClean="0"/>
              <a:t>and AB506 trained </a:t>
            </a:r>
            <a:r>
              <a:rPr lang="en-US" sz="2800" dirty="0"/>
              <a:t>adults that are certified through Council training as Merit Badge Day Coordinators.</a:t>
            </a:r>
          </a:p>
          <a:p>
            <a:pPr marL="400050" lvl="0" indent="-400050">
              <a:spcBef>
                <a:spcPts val="400"/>
              </a:spcBef>
              <a:buBlip>
                <a:blip r:embed="rId3"/>
              </a:buBlip>
            </a:pPr>
            <a:r>
              <a:rPr lang="en-US" sz="2800" dirty="0"/>
              <a:t>Standardized rules ensuring quality and consistency across all Orange County Council Merit Badge Days</a:t>
            </a:r>
          </a:p>
        </p:txBody>
      </p:sp>
    </p:spTree>
    <p:extLst>
      <p:ext uri="{BB962C8B-B14F-4D97-AF65-F5344CB8AC3E}">
        <p14:creationId xmlns:p14="http://schemas.microsoft.com/office/powerpoint/2010/main" val="203118572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5"/>
          <p:cNvSpPr txBox="1">
            <a:spLocks noChangeArrowheads="1"/>
          </p:cNvSpPr>
          <p:nvPr/>
        </p:nvSpPr>
        <p:spPr bwMode="auto">
          <a:xfrm>
            <a:off x="66675" y="742235"/>
            <a:ext cx="8991600" cy="6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95000"/>
              </a:lnSpc>
              <a:spcBef>
                <a:spcPct val="0"/>
              </a:spcBef>
              <a:buFontTx/>
              <a:buNone/>
            </a:pPr>
            <a:r>
              <a:rPr lang="en-US" sz="4000" b="1" dirty="0"/>
              <a:t>Merit Badge Program</a:t>
            </a:r>
            <a:endParaRPr lang="en-US" altLang="en-US" sz="4000" b="1" dirty="0">
              <a:latin typeface="Byington" pitchFamily="2" charset="0"/>
            </a:endParaRPr>
          </a:p>
        </p:txBody>
      </p:sp>
      <p:sp>
        <p:nvSpPr>
          <p:cNvPr id="10" name="Text Box 5"/>
          <p:cNvSpPr txBox="1">
            <a:spLocks noChangeArrowheads="1"/>
          </p:cNvSpPr>
          <p:nvPr/>
        </p:nvSpPr>
        <p:spPr bwMode="auto">
          <a:xfrm>
            <a:off x="533399" y="1522413"/>
            <a:ext cx="8524875" cy="438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971550" indent="-457200">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spcAft>
                <a:spcPts val="600"/>
              </a:spcAft>
              <a:buBlip>
                <a:blip r:embed="rId3"/>
              </a:buBlip>
            </a:pPr>
            <a:r>
              <a:rPr lang="en-US" altLang="en-US" sz="2800" dirty="0">
                <a:latin typeface="Arial" panose="020B0604020202020204" pitchFamily="34" charset="0"/>
              </a:rPr>
              <a:t>An integral part of the advancement program.</a:t>
            </a:r>
          </a:p>
          <a:p>
            <a:pPr eaLnBrk="1" hangingPunct="1">
              <a:spcBef>
                <a:spcPct val="0"/>
              </a:spcBef>
              <a:spcAft>
                <a:spcPts val="600"/>
              </a:spcAft>
              <a:buBlip>
                <a:blip r:embed="rId3"/>
              </a:buBlip>
            </a:pPr>
            <a:r>
              <a:rPr lang="en-US" altLang="en-US" sz="2800" dirty="0">
                <a:latin typeface="Arial" panose="020B0604020202020204" pitchFamily="34" charset="0"/>
              </a:rPr>
              <a:t>Advancement is only one of the Aims of Scouting.</a:t>
            </a:r>
          </a:p>
          <a:p>
            <a:pPr lvl="1" eaLnBrk="1" hangingPunct="1">
              <a:spcBef>
                <a:spcPct val="0"/>
              </a:spcBef>
              <a:buBlip>
                <a:blip r:embed="rId3"/>
              </a:buBlip>
            </a:pPr>
            <a:r>
              <a:rPr lang="en-US" altLang="en-US" sz="2400" dirty="0">
                <a:latin typeface="Arial" panose="020B0604020202020204" pitchFamily="34" charset="0"/>
              </a:rPr>
              <a:t>Ideals</a:t>
            </a:r>
          </a:p>
          <a:p>
            <a:pPr lvl="1" eaLnBrk="1" hangingPunct="1">
              <a:spcBef>
                <a:spcPct val="0"/>
              </a:spcBef>
              <a:buBlip>
                <a:blip r:embed="rId3"/>
              </a:buBlip>
            </a:pPr>
            <a:r>
              <a:rPr lang="en-US" altLang="en-US" sz="2400" dirty="0">
                <a:latin typeface="Arial" panose="020B0604020202020204" pitchFamily="34" charset="0"/>
              </a:rPr>
              <a:t>Patrols</a:t>
            </a:r>
          </a:p>
          <a:p>
            <a:pPr lvl="1" eaLnBrk="1" hangingPunct="1">
              <a:spcBef>
                <a:spcPct val="0"/>
              </a:spcBef>
              <a:buBlip>
                <a:blip r:embed="rId3"/>
              </a:buBlip>
            </a:pPr>
            <a:r>
              <a:rPr lang="en-US" altLang="en-US" sz="2400" dirty="0">
                <a:latin typeface="Arial" panose="020B0604020202020204" pitchFamily="34" charset="0"/>
              </a:rPr>
              <a:t>Outdoor Program</a:t>
            </a:r>
          </a:p>
          <a:p>
            <a:pPr lvl="1" eaLnBrk="1" hangingPunct="1">
              <a:spcBef>
                <a:spcPct val="0"/>
              </a:spcBef>
              <a:buBlip>
                <a:blip r:embed="rId3"/>
              </a:buBlip>
            </a:pPr>
            <a:r>
              <a:rPr lang="en-US" altLang="en-US" sz="2400" dirty="0">
                <a:solidFill>
                  <a:srgbClr val="FF0000"/>
                </a:solidFill>
                <a:latin typeface="Arial" panose="020B0604020202020204" pitchFamily="34" charset="0"/>
              </a:rPr>
              <a:t>Advancement</a:t>
            </a:r>
            <a:endParaRPr lang="en-US" altLang="en-US" sz="2800" dirty="0">
              <a:solidFill>
                <a:srgbClr val="FF0000"/>
              </a:solidFill>
              <a:latin typeface="Arial" panose="020B0604020202020204" pitchFamily="34" charset="0"/>
            </a:endParaRPr>
          </a:p>
          <a:p>
            <a:pPr eaLnBrk="1" hangingPunct="1">
              <a:spcBef>
                <a:spcPts val="600"/>
              </a:spcBef>
              <a:spcAft>
                <a:spcPts val="0"/>
              </a:spcAft>
              <a:buBlip>
                <a:blip r:embed="rId3"/>
              </a:buBlip>
            </a:pPr>
            <a:r>
              <a:rPr lang="en-US" altLang="en-US" sz="2800" dirty="0">
                <a:latin typeface="Arial" panose="020B0604020202020204" pitchFamily="34" charset="0"/>
              </a:rPr>
              <a:t>The Merit Badge Program encourages Scouts to speak with their Unit Leader to obtain MB Counselor information, and discuss working on that </a:t>
            </a:r>
            <a:r>
              <a:rPr lang="en-US" altLang="en-US" sz="2800" dirty="0" smtClean="0">
                <a:latin typeface="Arial" panose="020B0604020202020204" pitchFamily="34" charset="0"/>
              </a:rPr>
              <a:t>Merit Badge </a:t>
            </a:r>
            <a:r>
              <a:rPr lang="en-US" altLang="en-US" sz="2800" dirty="0">
                <a:latin typeface="Arial" panose="020B0604020202020204" pitchFamily="34" charset="0"/>
              </a:rPr>
              <a:t>with their Unit Leader.</a:t>
            </a:r>
          </a:p>
        </p:txBody>
      </p:sp>
      <p:sp>
        <p:nvSpPr>
          <p:cNvPr id="2" name="TextBox 1"/>
          <p:cNvSpPr txBox="1"/>
          <p:nvPr/>
        </p:nvSpPr>
        <p:spPr>
          <a:xfrm>
            <a:off x="4448708" y="2540639"/>
            <a:ext cx="4494875" cy="1569660"/>
          </a:xfrm>
          <a:prstGeom prst="rect">
            <a:avLst/>
          </a:prstGeom>
          <a:noFill/>
        </p:spPr>
        <p:txBody>
          <a:bodyPr wrap="square" rtlCol="0">
            <a:spAutoFit/>
          </a:bodyPr>
          <a:lstStyle/>
          <a:p>
            <a:pPr lvl="1" indent="-344488" eaLnBrk="1" hangingPunct="1">
              <a:buBlip>
                <a:blip r:embed="rId3"/>
              </a:buBlip>
            </a:pPr>
            <a:r>
              <a:rPr lang="en-US" altLang="en-US" sz="2400" dirty="0">
                <a:solidFill>
                  <a:srgbClr val="FF0000"/>
                </a:solidFill>
              </a:rPr>
              <a:t>Association with Adults</a:t>
            </a:r>
          </a:p>
          <a:p>
            <a:pPr lvl="1" indent="-344488" eaLnBrk="1" hangingPunct="1">
              <a:buBlip>
                <a:blip r:embed="rId3"/>
              </a:buBlip>
            </a:pPr>
            <a:r>
              <a:rPr lang="en-US" altLang="en-US" sz="2400" dirty="0"/>
              <a:t>Personal Growth</a:t>
            </a:r>
          </a:p>
          <a:p>
            <a:pPr lvl="1" indent="-344488" eaLnBrk="1" hangingPunct="1">
              <a:buBlip>
                <a:blip r:embed="rId3"/>
              </a:buBlip>
            </a:pPr>
            <a:r>
              <a:rPr lang="en-US" altLang="en-US" sz="2400" dirty="0"/>
              <a:t>Leadership Development</a:t>
            </a:r>
          </a:p>
          <a:p>
            <a:pPr lvl="1" indent="-344488" eaLnBrk="1" hangingPunct="1">
              <a:buBlip>
                <a:blip r:embed="rId3"/>
              </a:buBlip>
            </a:pPr>
            <a:r>
              <a:rPr lang="en-US" altLang="en-US" sz="2400" dirty="0"/>
              <a:t>Uniform</a:t>
            </a:r>
          </a:p>
        </p:txBody>
      </p:sp>
      <p:sp>
        <p:nvSpPr>
          <p:cNvPr id="7" name="Rectangle 3"/>
          <p:cNvSpPr>
            <a:spLocks noChangeArrowheads="1"/>
          </p:cNvSpPr>
          <p:nvPr/>
        </p:nvSpPr>
        <p:spPr bwMode="auto">
          <a:xfrm>
            <a:off x="5348789" y="5827525"/>
            <a:ext cx="25953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400" i="1" dirty="0">
                <a:solidFill>
                  <a:srgbClr val="000000"/>
                </a:solidFill>
                <a:latin typeface="Arial" panose="020B0604020202020204" pitchFamily="34" charset="0"/>
              </a:rPr>
              <a:t>Guide to Advancement </a:t>
            </a:r>
            <a:r>
              <a:rPr lang="en-US" altLang="en-US" sz="1400" dirty="0" smtClean="0">
                <a:solidFill>
                  <a:srgbClr val="000000"/>
                </a:solidFill>
                <a:latin typeface="Arial" panose="020B0604020202020204" pitchFamily="34" charset="0"/>
              </a:rPr>
              <a:t>7.0.2.3</a:t>
            </a:r>
            <a:endParaRPr lang="en-US" altLang="en-US" sz="1400" dirty="0">
              <a:solidFill>
                <a:srgbClr val="000000"/>
              </a:solidFill>
              <a:latin typeface="Arial" panose="020B0604020202020204"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meritbadge.org/wiki/images/thumb/a/a6/MeritBadgeBlueCard.jpg/390px-MeritBadgeBlueCard.jpg"/>
          <p:cNvPicPr>
            <a:picLocks noChangeAspect="1" noChangeArrowheads="1"/>
          </p:cNvPicPr>
          <p:nvPr/>
        </p:nvPicPr>
        <p:blipFill>
          <a:blip r:embed="rId3" cstate="print">
            <a:duotone>
              <a:schemeClr val="accent5">
                <a:shade val="45000"/>
                <a:satMod val="135000"/>
              </a:schemeClr>
              <a:prstClr val="white"/>
            </a:duotone>
          </a:blip>
          <a:stretch>
            <a:fillRect/>
          </a:stretch>
        </p:blipFill>
        <p:spPr bwMode="auto">
          <a:xfrm rot="384275">
            <a:off x="393695" y="1333500"/>
            <a:ext cx="7935173" cy="3886200"/>
          </a:xfrm>
          <a:prstGeom prst="rect">
            <a:avLst/>
          </a:prstGeom>
          <a:noFill/>
          <a:ln>
            <a:noFill/>
          </a:ln>
          <a:effectLst>
            <a:outerShdw blurRad="50800" dist="50800" dir="5400000" algn="ctr" rotWithShape="0">
              <a:srgbClr val="000000"/>
            </a:outerShdw>
          </a:effectLst>
        </p:spPr>
      </p:pic>
      <p:pic>
        <p:nvPicPr>
          <p:cNvPr id="41987" name="Picture 2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32525" y="1011238"/>
            <a:ext cx="98742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a:grpSpLocks/>
          </p:cNvGrpSpPr>
          <p:nvPr/>
        </p:nvGrpSpPr>
        <p:grpSpPr bwMode="auto">
          <a:xfrm>
            <a:off x="561975" y="4670425"/>
            <a:ext cx="3719513" cy="1120775"/>
            <a:chOff x="562008" y="4670387"/>
            <a:chExt cx="3719080" cy="1121316"/>
          </a:xfrm>
          <a:solidFill>
            <a:srgbClr val="FFF19E"/>
          </a:solidFill>
        </p:grpSpPr>
        <p:sp>
          <p:nvSpPr>
            <p:cNvPr id="42" name="Rounded Rectangle 41"/>
            <p:cNvSpPr/>
            <p:nvPr/>
          </p:nvSpPr>
          <p:spPr>
            <a:xfrm>
              <a:off x="562008" y="4922922"/>
              <a:ext cx="3719080" cy="868781"/>
            </a:xfrm>
            <a:prstGeom prst="roundRect">
              <a:avLst>
                <a:gd name="adj" fmla="val 21076"/>
              </a:avLst>
            </a:prstGeom>
            <a:grp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Subsequent </a:t>
              </a:r>
              <a:br>
                <a:rPr lang="en-US" sz="2000" dirty="0">
                  <a:solidFill>
                    <a:srgbClr val="000000"/>
                  </a:solidFill>
                </a:rPr>
              </a:br>
              <a:r>
                <a:rPr lang="en-US" sz="2000" dirty="0">
                  <a:solidFill>
                    <a:srgbClr val="000000"/>
                  </a:solidFill>
                </a:rPr>
                <a:t>Scout/counselor meeting</a:t>
              </a:r>
            </a:p>
          </p:txBody>
        </p:sp>
        <p:sp>
          <p:nvSpPr>
            <p:cNvPr id="52" name="Down Arrow 51"/>
            <p:cNvSpPr/>
            <p:nvPr/>
          </p:nvSpPr>
          <p:spPr>
            <a:xfrm>
              <a:off x="2229177" y="4670387"/>
              <a:ext cx="371432" cy="292241"/>
            </a:xfrm>
            <a:prstGeom prst="downArrow">
              <a:avLst>
                <a:gd name="adj1" fmla="val 55125"/>
                <a:gd name="adj2" fmla="val 64095"/>
              </a:avLst>
            </a:prstGeom>
            <a:grp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sp>
        <p:nvSpPr>
          <p:cNvPr id="41989" name="Text Box 2"/>
          <p:cNvSpPr txBox="1">
            <a:spLocks noChangeArrowheads="1"/>
          </p:cNvSpPr>
          <p:nvPr/>
        </p:nvSpPr>
        <p:spPr bwMode="auto">
          <a:xfrm>
            <a:off x="1720850" y="347663"/>
            <a:ext cx="5702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3600" b="1" dirty="0">
                <a:latin typeface="Arial" panose="020B0604020202020204" pitchFamily="34" charset="0"/>
              </a:rPr>
              <a:t>The Merit Badge Process</a:t>
            </a:r>
          </a:p>
        </p:txBody>
      </p:sp>
      <p:sp>
        <p:nvSpPr>
          <p:cNvPr id="49" name="Rounded Rectangle 48"/>
          <p:cNvSpPr/>
          <p:nvPr/>
        </p:nvSpPr>
        <p:spPr>
          <a:xfrm>
            <a:off x="714375" y="5106988"/>
            <a:ext cx="3719513" cy="868362"/>
          </a:xfrm>
          <a:prstGeom prst="roundRect">
            <a:avLst>
              <a:gd name="adj" fmla="val 21076"/>
            </a:avLst>
          </a:prstGeom>
          <a:solidFill>
            <a:srgbClr val="FFF19E"/>
          </a:solid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Subsequent </a:t>
            </a:r>
            <a:br>
              <a:rPr lang="en-US" sz="2000" dirty="0">
                <a:solidFill>
                  <a:srgbClr val="000000"/>
                </a:solidFill>
              </a:rPr>
            </a:br>
            <a:r>
              <a:rPr lang="en-US" sz="2000" dirty="0">
                <a:solidFill>
                  <a:srgbClr val="000000"/>
                </a:solidFill>
              </a:rPr>
              <a:t>Scout/counselor meeting</a:t>
            </a:r>
          </a:p>
        </p:txBody>
      </p:sp>
      <p:sp>
        <p:nvSpPr>
          <p:cNvPr id="61" name="Down Arrow 60"/>
          <p:cNvSpPr/>
          <p:nvPr/>
        </p:nvSpPr>
        <p:spPr>
          <a:xfrm flipV="1">
            <a:off x="6538913" y="1793875"/>
            <a:ext cx="371475" cy="292100"/>
          </a:xfrm>
          <a:prstGeom prst="downArrow">
            <a:avLst>
              <a:gd name="adj1" fmla="val 55125"/>
              <a:gd name="adj2" fmla="val 64095"/>
            </a:avLst>
          </a:prstGeom>
          <a:solidFill>
            <a:srgbClr val="FFF19E"/>
          </a:solid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nvGrpSpPr>
          <p:cNvPr id="3" name="Group 8"/>
          <p:cNvGrpSpPr>
            <a:grpSpLocks/>
          </p:cNvGrpSpPr>
          <p:nvPr/>
        </p:nvGrpSpPr>
        <p:grpSpPr bwMode="auto">
          <a:xfrm>
            <a:off x="4865688" y="2074863"/>
            <a:ext cx="3717925" cy="1127125"/>
            <a:chOff x="4865022" y="2075179"/>
            <a:chExt cx="3719080" cy="1126443"/>
          </a:xfrm>
          <a:solidFill>
            <a:srgbClr val="FFF19E"/>
          </a:solidFill>
        </p:grpSpPr>
        <p:sp>
          <p:nvSpPr>
            <p:cNvPr id="43" name="Rounded Rectangle 42"/>
            <p:cNvSpPr/>
            <p:nvPr/>
          </p:nvSpPr>
          <p:spPr>
            <a:xfrm>
              <a:off x="4865022" y="2075179"/>
              <a:ext cx="3719080" cy="869424"/>
            </a:xfrm>
            <a:prstGeom prst="roundRect">
              <a:avLst>
                <a:gd name="adj" fmla="val 21076"/>
              </a:avLst>
            </a:prstGeom>
            <a:grp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Unit reports advancement and obtains badge for presentation</a:t>
              </a:r>
            </a:p>
          </p:txBody>
        </p:sp>
        <p:sp>
          <p:nvSpPr>
            <p:cNvPr id="55" name="Down Arrow 54"/>
            <p:cNvSpPr/>
            <p:nvPr/>
          </p:nvSpPr>
          <p:spPr>
            <a:xfrm flipV="1">
              <a:off x="6538767" y="2909699"/>
              <a:ext cx="371590" cy="291923"/>
            </a:xfrm>
            <a:prstGeom prst="downArrow">
              <a:avLst>
                <a:gd name="adj1" fmla="val 55125"/>
                <a:gd name="adj2" fmla="val 64095"/>
              </a:avLst>
            </a:prstGeom>
            <a:grp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nvGrpSpPr>
          <p:cNvPr id="4" name="Group 7"/>
          <p:cNvGrpSpPr>
            <a:grpSpLocks/>
          </p:cNvGrpSpPr>
          <p:nvPr/>
        </p:nvGrpSpPr>
        <p:grpSpPr bwMode="auto">
          <a:xfrm>
            <a:off x="4865688" y="3190875"/>
            <a:ext cx="3717925" cy="1125538"/>
            <a:chOff x="4865022" y="3190528"/>
            <a:chExt cx="3719080" cy="1126133"/>
          </a:xfrm>
          <a:solidFill>
            <a:srgbClr val="FFF19E"/>
          </a:solidFill>
        </p:grpSpPr>
        <p:sp>
          <p:nvSpPr>
            <p:cNvPr id="44" name="Rounded Rectangle 43"/>
            <p:cNvSpPr/>
            <p:nvPr/>
          </p:nvSpPr>
          <p:spPr>
            <a:xfrm>
              <a:off x="4865022" y="3190528"/>
              <a:ext cx="3719080" cy="868822"/>
            </a:xfrm>
            <a:prstGeom prst="roundRect">
              <a:avLst>
                <a:gd name="adj" fmla="val 21076"/>
              </a:avLst>
            </a:prstGeom>
            <a:grp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Scout returns completed</a:t>
              </a:r>
              <a:br>
                <a:rPr lang="en-US" sz="2000" dirty="0">
                  <a:solidFill>
                    <a:srgbClr val="000000"/>
                  </a:solidFill>
                </a:rPr>
              </a:br>
              <a:r>
                <a:rPr lang="en-US" sz="2000" dirty="0" smtClean="0">
                  <a:solidFill>
                    <a:srgbClr val="000000"/>
                  </a:solidFill>
                </a:rPr>
                <a:t>Merit Badge </a:t>
              </a:r>
              <a:r>
                <a:rPr lang="en-US" sz="2000" dirty="0">
                  <a:solidFill>
                    <a:srgbClr val="000000"/>
                  </a:solidFill>
                </a:rPr>
                <a:t>card to </a:t>
              </a:r>
              <a:r>
                <a:rPr lang="en-US" sz="2000" dirty="0" smtClean="0">
                  <a:solidFill>
                    <a:srgbClr val="000000"/>
                  </a:solidFill>
                </a:rPr>
                <a:t>Unit </a:t>
              </a:r>
              <a:r>
                <a:rPr lang="en-US" sz="2000" dirty="0">
                  <a:solidFill>
                    <a:srgbClr val="000000"/>
                  </a:solidFill>
                </a:rPr>
                <a:t>leader</a:t>
              </a:r>
            </a:p>
          </p:txBody>
        </p:sp>
        <p:sp>
          <p:nvSpPr>
            <p:cNvPr id="54" name="Down Arrow 53"/>
            <p:cNvSpPr/>
            <p:nvPr/>
          </p:nvSpPr>
          <p:spPr>
            <a:xfrm flipV="1">
              <a:off x="6538767" y="4024407"/>
              <a:ext cx="371590" cy="292254"/>
            </a:xfrm>
            <a:prstGeom prst="downArrow">
              <a:avLst>
                <a:gd name="adj1" fmla="val 55125"/>
                <a:gd name="adj2" fmla="val 64095"/>
              </a:avLst>
            </a:prstGeom>
            <a:grp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nvGrpSpPr>
          <p:cNvPr id="5" name="Group 6"/>
          <p:cNvGrpSpPr>
            <a:grpSpLocks/>
          </p:cNvGrpSpPr>
          <p:nvPr/>
        </p:nvGrpSpPr>
        <p:grpSpPr bwMode="auto">
          <a:xfrm>
            <a:off x="4865688" y="4313238"/>
            <a:ext cx="3717925" cy="1019175"/>
            <a:chOff x="4865022" y="4313777"/>
            <a:chExt cx="3719080" cy="1018431"/>
          </a:xfrm>
          <a:solidFill>
            <a:srgbClr val="FFF19E"/>
          </a:solidFill>
        </p:grpSpPr>
        <p:sp>
          <p:nvSpPr>
            <p:cNvPr id="45" name="Rounded Rectangle 44"/>
            <p:cNvSpPr/>
            <p:nvPr/>
          </p:nvSpPr>
          <p:spPr>
            <a:xfrm>
              <a:off x="4865022" y="4313777"/>
              <a:ext cx="3719080" cy="764616"/>
            </a:xfrm>
            <a:prstGeom prst="roundRect">
              <a:avLst>
                <a:gd name="adj" fmla="val 21076"/>
              </a:avLst>
            </a:prstGeom>
            <a:grp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Counselor approves completion</a:t>
              </a:r>
            </a:p>
          </p:txBody>
        </p:sp>
        <p:sp>
          <p:nvSpPr>
            <p:cNvPr id="53" name="Down Arrow 52"/>
            <p:cNvSpPr/>
            <p:nvPr/>
          </p:nvSpPr>
          <p:spPr>
            <a:xfrm flipV="1">
              <a:off x="6538767" y="5040321"/>
              <a:ext cx="371590" cy="291887"/>
            </a:xfrm>
            <a:prstGeom prst="downArrow">
              <a:avLst>
                <a:gd name="adj1" fmla="val 55125"/>
                <a:gd name="adj2" fmla="val 64095"/>
              </a:avLst>
            </a:prstGeom>
            <a:grp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nvGrpSpPr>
          <p:cNvPr id="6" name="Group 5"/>
          <p:cNvGrpSpPr>
            <a:grpSpLocks/>
          </p:cNvGrpSpPr>
          <p:nvPr/>
        </p:nvGrpSpPr>
        <p:grpSpPr bwMode="auto">
          <a:xfrm>
            <a:off x="4592637" y="5332413"/>
            <a:ext cx="3990976" cy="763587"/>
            <a:chOff x="4593400" y="5331646"/>
            <a:chExt cx="3990702" cy="764857"/>
          </a:xfrm>
          <a:solidFill>
            <a:srgbClr val="FFF19E"/>
          </a:solidFill>
        </p:grpSpPr>
        <p:sp>
          <p:nvSpPr>
            <p:cNvPr id="46" name="Rounded Rectangle 45"/>
            <p:cNvSpPr/>
            <p:nvPr/>
          </p:nvSpPr>
          <p:spPr>
            <a:xfrm>
              <a:off x="4864844" y="5331646"/>
              <a:ext cx="3719258" cy="764857"/>
            </a:xfrm>
            <a:prstGeom prst="roundRect">
              <a:avLst>
                <a:gd name="adj" fmla="val 21076"/>
              </a:avLst>
            </a:prstGeom>
            <a:grp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Scout completes requirements</a:t>
              </a:r>
            </a:p>
          </p:txBody>
        </p:sp>
        <p:sp>
          <p:nvSpPr>
            <p:cNvPr id="62" name="Down Arrow 61"/>
            <p:cNvSpPr/>
            <p:nvPr/>
          </p:nvSpPr>
          <p:spPr>
            <a:xfrm rot="5400000" flipV="1">
              <a:off x="4584350" y="5554020"/>
              <a:ext cx="370502" cy="352401"/>
            </a:xfrm>
            <a:prstGeom prst="downArrow">
              <a:avLst>
                <a:gd name="adj1" fmla="val 55125"/>
                <a:gd name="adj2" fmla="val 64095"/>
              </a:avLst>
            </a:prstGeom>
            <a:grp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sp>
        <p:nvSpPr>
          <p:cNvPr id="50" name="Rounded Rectangle 49"/>
          <p:cNvSpPr/>
          <p:nvPr/>
        </p:nvSpPr>
        <p:spPr>
          <a:xfrm>
            <a:off x="866775" y="5289550"/>
            <a:ext cx="3719513" cy="868363"/>
          </a:xfrm>
          <a:prstGeom prst="roundRect">
            <a:avLst>
              <a:gd name="adj" fmla="val 21076"/>
            </a:avLst>
          </a:prstGeom>
          <a:solidFill>
            <a:srgbClr val="FFF19E"/>
          </a:solid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Subsequent </a:t>
            </a:r>
            <a:br>
              <a:rPr lang="en-US" sz="2000" dirty="0">
                <a:solidFill>
                  <a:srgbClr val="000000"/>
                </a:solidFill>
              </a:rPr>
            </a:br>
            <a:r>
              <a:rPr lang="en-US" sz="2000" dirty="0" smtClean="0">
                <a:solidFill>
                  <a:srgbClr val="000000"/>
                </a:solidFill>
              </a:rPr>
              <a:t>Scout/Counselor </a:t>
            </a:r>
            <a:r>
              <a:rPr lang="en-US" sz="2000" dirty="0">
                <a:solidFill>
                  <a:srgbClr val="000000"/>
                </a:solidFill>
              </a:rPr>
              <a:t>meetings</a:t>
            </a:r>
          </a:p>
        </p:txBody>
      </p:sp>
      <p:grpSp>
        <p:nvGrpSpPr>
          <p:cNvPr id="7" name="Group 3"/>
          <p:cNvGrpSpPr>
            <a:grpSpLocks/>
          </p:cNvGrpSpPr>
          <p:nvPr/>
        </p:nvGrpSpPr>
        <p:grpSpPr bwMode="auto">
          <a:xfrm>
            <a:off x="561975" y="3659188"/>
            <a:ext cx="3719513" cy="1019175"/>
            <a:chOff x="562008" y="3658588"/>
            <a:chExt cx="3719080" cy="1019872"/>
          </a:xfrm>
          <a:solidFill>
            <a:srgbClr val="FFF19E"/>
          </a:solidFill>
        </p:grpSpPr>
        <p:sp>
          <p:nvSpPr>
            <p:cNvPr id="41" name="Rounded Rectangle 40"/>
            <p:cNvSpPr/>
            <p:nvPr/>
          </p:nvSpPr>
          <p:spPr>
            <a:xfrm>
              <a:off x="562008" y="3914350"/>
              <a:ext cx="3719080" cy="764110"/>
            </a:xfrm>
            <a:prstGeom prst="roundRect">
              <a:avLst>
                <a:gd name="adj" fmla="val 21076"/>
              </a:avLst>
            </a:prstGeom>
            <a:grp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smtClean="0">
                  <a:solidFill>
                    <a:srgbClr val="000000"/>
                  </a:solidFill>
                </a:rPr>
                <a:t>Scout/Counselor </a:t>
              </a:r>
              <a:r>
                <a:rPr lang="en-US" sz="2000" dirty="0">
                  <a:solidFill>
                    <a:srgbClr val="000000"/>
                  </a:solidFill>
                </a:rPr>
                <a:t>first meeting</a:t>
              </a:r>
            </a:p>
          </p:txBody>
        </p:sp>
        <p:sp>
          <p:nvSpPr>
            <p:cNvPr id="51" name="Down Arrow 50"/>
            <p:cNvSpPr/>
            <p:nvPr/>
          </p:nvSpPr>
          <p:spPr>
            <a:xfrm>
              <a:off x="2229177" y="3658588"/>
              <a:ext cx="371432" cy="292300"/>
            </a:xfrm>
            <a:prstGeom prst="downArrow">
              <a:avLst>
                <a:gd name="adj1" fmla="val 55125"/>
                <a:gd name="adj2" fmla="val 64095"/>
              </a:avLst>
            </a:prstGeom>
            <a:grp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nvGrpSpPr>
          <p:cNvPr id="8" name="Group 2"/>
          <p:cNvGrpSpPr>
            <a:grpSpLocks/>
          </p:cNvGrpSpPr>
          <p:nvPr/>
        </p:nvGrpSpPr>
        <p:grpSpPr bwMode="auto">
          <a:xfrm>
            <a:off x="561975" y="2652713"/>
            <a:ext cx="3719513" cy="1016000"/>
            <a:chOff x="562008" y="2653365"/>
            <a:chExt cx="3719080" cy="1015411"/>
          </a:xfrm>
          <a:solidFill>
            <a:srgbClr val="FFF19E"/>
          </a:solidFill>
        </p:grpSpPr>
        <p:sp>
          <p:nvSpPr>
            <p:cNvPr id="40" name="Rounded Rectangle 39"/>
            <p:cNvSpPr/>
            <p:nvPr/>
          </p:nvSpPr>
          <p:spPr>
            <a:xfrm>
              <a:off x="562008" y="2904045"/>
              <a:ext cx="3719080" cy="764731"/>
            </a:xfrm>
            <a:prstGeom prst="roundRect">
              <a:avLst>
                <a:gd name="adj" fmla="val 21076"/>
              </a:avLst>
            </a:prstGeom>
            <a:grp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Scout contacts </a:t>
              </a:r>
              <a:r>
                <a:rPr lang="en-US" sz="2000" dirty="0" smtClean="0">
                  <a:solidFill>
                    <a:srgbClr val="000000"/>
                  </a:solidFill>
                </a:rPr>
                <a:t>Counselor</a:t>
              </a:r>
              <a:endParaRPr lang="en-US" sz="2000" dirty="0">
                <a:solidFill>
                  <a:srgbClr val="000000"/>
                </a:solidFill>
              </a:endParaRPr>
            </a:p>
          </p:txBody>
        </p:sp>
        <p:sp>
          <p:nvSpPr>
            <p:cNvPr id="10" name="Down Arrow 9"/>
            <p:cNvSpPr/>
            <p:nvPr/>
          </p:nvSpPr>
          <p:spPr>
            <a:xfrm>
              <a:off x="2229177" y="2653365"/>
              <a:ext cx="371432" cy="291931"/>
            </a:xfrm>
            <a:prstGeom prst="downArrow">
              <a:avLst>
                <a:gd name="adj1" fmla="val 55125"/>
                <a:gd name="adj2" fmla="val 64095"/>
              </a:avLst>
            </a:prstGeom>
            <a:grp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sp>
        <p:nvSpPr>
          <p:cNvPr id="39" name="Rounded Rectangle 38"/>
          <p:cNvSpPr/>
          <p:nvPr/>
        </p:nvSpPr>
        <p:spPr>
          <a:xfrm>
            <a:off x="561975" y="1268413"/>
            <a:ext cx="3719513" cy="1390650"/>
          </a:xfrm>
          <a:prstGeom prst="roundRect">
            <a:avLst>
              <a:gd name="adj" fmla="val 21076"/>
            </a:avLst>
          </a:prstGeom>
          <a:solidFill>
            <a:srgbClr val="FFF19E"/>
          </a:solid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chemeClr val="tx1"/>
                </a:solidFill>
              </a:rPr>
              <a:t>Scout indicates interest; discusses with </a:t>
            </a:r>
            <a:r>
              <a:rPr lang="en-US" sz="2000" dirty="0" smtClean="0">
                <a:solidFill>
                  <a:schemeClr val="tx1"/>
                </a:solidFill>
              </a:rPr>
              <a:t>Unit </a:t>
            </a:r>
            <a:r>
              <a:rPr lang="en-US" sz="2000" dirty="0">
                <a:solidFill>
                  <a:schemeClr val="tx1"/>
                </a:solidFill>
              </a:rPr>
              <a:t>leader; </a:t>
            </a:r>
            <a:br>
              <a:rPr lang="en-US" sz="2000" dirty="0">
                <a:solidFill>
                  <a:schemeClr val="tx1"/>
                </a:solidFill>
              </a:rPr>
            </a:br>
            <a:r>
              <a:rPr lang="en-US" sz="2000" dirty="0">
                <a:solidFill>
                  <a:schemeClr val="tx1"/>
                </a:solidFill>
              </a:rPr>
              <a:t>gets MBC name and blue card</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71904" y="1482872"/>
            <a:ext cx="3000424" cy="219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Text Box 5"/>
          <p:cNvSpPr txBox="1">
            <a:spLocks noChangeArrowheads="1"/>
          </p:cNvSpPr>
          <p:nvPr/>
        </p:nvSpPr>
        <p:spPr bwMode="auto">
          <a:xfrm>
            <a:off x="298449" y="1131888"/>
            <a:ext cx="8739533"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461963" marR="0" lvl="1" indent="-461963">
              <a:spcBef>
                <a:spcPts val="400"/>
              </a:spcBef>
              <a:buBlip>
                <a:blip r:embed="rId4"/>
              </a:buBlip>
            </a:pPr>
            <a:r>
              <a:rPr lang="en-US" dirty="0">
                <a:latin typeface="+mn-lt"/>
                <a:cs typeface="MS PGothic" pitchFamily="34" charset="-128"/>
              </a:rPr>
              <a:t>At least 18 years of age.</a:t>
            </a:r>
          </a:p>
          <a:p>
            <a:pPr marL="461963" lvl="1" indent="-461963">
              <a:spcBef>
                <a:spcPts val="400"/>
              </a:spcBef>
              <a:buBlip>
                <a:blip r:embed="rId4"/>
              </a:buBlip>
            </a:pPr>
            <a:r>
              <a:rPr lang="en-US" dirty="0">
                <a:latin typeface="+mn-lt"/>
                <a:cs typeface="MS PGothic" pitchFamily="34" charset="-128"/>
              </a:rPr>
              <a:t>Registered with Orange County </a:t>
            </a:r>
            <a:br>
              <a:rPr lang="en-US" dirty="0">
                <a:latin typeface="+mn-lt"/>
                <a:cs typeface="MS PGothic" pitchFamily="34" charset="-128"/>
              </a:rPr>
            </a:br>
            <a:r>
              <a:rPr lang="en-US" dirty="0">
                <a:latin typeface="+mn-lt"/>
                <a:cs typeface="MS PGothic" pitchFamily="34" charset="-128"/>
              </a:rPr>
              <a:t>Council as a BSA Merit Badge </a:t>
            </a:r>
            <a:br>
              <a:rPr lang="en-US" dirty="0">
                <a:latin typeface="+mn-lt"/>
                <a:cs typeface="MS PGothic" pitchFamily="34" charset="-128"/>
              </a:rPr>
            </a:br>
            <a:r>
              <a:rPr lang="en-US" dirty="0">
                <a:latin typeface="+mn-lt"/>
                <a:cs typeface="MS PGothic" pitchFamily="34" charset="-128"/>
              </a:rPr>
              <a:t>Counselor. </a:t>
            </a:r>
          </a:p>
          <a:p>
            <a:pPr marL="461963" lvl="1" indent="-461963">
              <a:spcBef>
                <a:spcPts val="400"/>
              </a:spcBef>
              <a:buBlip>
                <a:blip r:embed="rId4"/>
              </a:buBlip>
            </a:pPr>
            <a:r>
              <a:rPr lang="en-US" dirty="0">
                <a:latin typeface="+mn-lt"/>
                <a:cs typeface="MS PGothic" pitchFamily="34" charset="-128"/>
              </a:rPr>
              <a:t>Recognized as having skill or </a:t>
            </a:r>
            <a:br>
              <a:rPr lang="en-US" dirty="0">
                <a:latin typeface="+mn-lt"/>
                <a:cs typeface="MS PGothic" pitchFamily="34" charset="-128"/>
              </a:rPr>
            </a:br>
            <a:r>
              <a:rPr lang="en-US" dirty="0">
                <a:latin typeface="+mn-lt"/>
                <a:cs typeface="MS PGothic" pitchFamily="34" charset="-128"/>
              </a:rPr>
              <a:t>knowledge in the subject for </a:t>
            </a:r>
            <a:br>
              <a:rPr lang="en-US" dirty="0">
                <a:latin typeface="+mn-lt"/>
                <a:cs typeface="MS PGothic" pitchFamily="34" charset="-128"/>
              </a:rPr>
            </a:br>
            <a:r>
              <a:rPr lang="en-US" dirty="0">
                <a:latin typeface="+mn-lt"/>
                <a:cs typeface="MS PGothic" pitchFamily="34" charset="-128"/>
              </a:rPr>
              <a:t>which they are serving as a Counselor.</a:t>
            </a:r>
          </a:p>
          <a:p>
            <a:pPr marL="461963" lvl="1" indent="-461963">
              <a:spcBef>
                <a:spcPts val="400"/>
              </a:spcBef>
              <a:buBlip>
                <a:blip r:embed="rId4"/>
              </a:buBlip>
            </a:pPr>
            <a:r>
              <a:rPr lang="en-US" dirty="0">
                <a:latin typeface="+mn-lt"/>
                <a:cs typeface="MS PGothic" pitchFamily="34" charset="-128"/>
              </a:rPr>
              <a:t>Approved by the Council Advancement Committee, which has been delegated to the District Advancement Committees for the Badge being counseled.</a:t>
            </a:r>
          </a:p>
        </p:txBody>
      </p:sp>
      <p:sp>
        <p:nvSpPr>
          <p:cNvPr id="23555" name="Text Box 2"/>
          <p:cNvSpPr txBox="1">
            <a:spLocks noChangeArrowheads="1"/>
          </p:cNvSpPr>
          <p:nvPr/>
        </p:nvSpPr>
        <p:spPr bwMode="auto">
          <a:xfrm>
            <a:off x="0" y="542925"/>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b="1" dirty="0"/>
              <a:t>Merit Badge Counselor Qualifications</a:t>
            </a:r>
            <a:endParaRPr lang="en-US" altLang="en-US" b="1" dirty="0">
              <a:latin typeface="Arial" panose="020B0604020202020204" pitchFamily="34" charset="0"/>
            </a:endParaRPr>
          </a:p>
        </p:txBody>
      </p:sp>
      <p:sp>
        <p:nvSpPr>
          <p:cNvPr id="5" name="Rectangle 4"/>
          <p:cNvSpPr/>
          <p:nvPr/>
        </p:nvSpPr>
        <p:spPr>
          <a:xfrm>
            <a:off x="5752629" y="5977591"/>
            <a:ext cx="3036665" cy="369332"/>
          </a:xfrm>
          <a:prstGeom prst="rect">
            <a:avLst/>
          </a:prstGeom>
        </p:spPr>
        <p:txBody>
          <a:bodyPr wrap="none">
            <a:spAutoFit/>
          </a:bodyPr>
          <a:lstStyle/>
          <a:p>
            <a:pPr marL="0" lvl="1">
              <a:spcBef>
                <a:spcPts val="0"/>
              </a:spcBef>
              <a:tabLst>
                <a:tab pos="7942263" algn="r"/>
              </a:tabLst>
            </a:pPr>
            <a:r>
              <a:rPr lang="en-US" sz="1800" i="1" dirty="0">
                <a:latin typeface="Calibri"/>
                <a:ea typeface="Calibri"/>
                <a:cs typeface="Times New Roman"/>
              </a:rPr>
              <a:t>Guide to Advancement 7.0.1.1</a:t>
            </a:r>
          </a:p>
        </p:txBody>
      </p:sp>
    </p:spTree>
  </p:cSld>
  <p:clrMapOvr>
    <a:masterClrMapping/>
  </p:clrMapOvr>
  <p:transition/>
</p:sld>
</file>

<file path=ppt/theme/theme1.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C:\WINDOWS\Application Data\Microsoft\Templates\Blank Presentation.pot</Template>
  <TotalTime>55511</TotalTime>
  <Words>5587</Words>
  <Application>Microsoft Office PowerPoint</Application>
  <PresentationFormat>On-screen Show (4:3)</PresentationFormat>
  <Paragraphs>385</Paragraphs>
  <Slides>28</Slides>
  <Notes>28</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1_Office Theme</vt:lpstr>
      <vt:lpstr>2_Office Theme</vt:lpstr>
      <vt:lpstr>PowerPoint Presentation</vt:lpstr>
      <vt:lpstr>What’s the History Behind this Training?</vt:lpstr>
      <vt:lpstr>What’s the History Behind this Training?</vt:lpstr>
      <vt:lpstr>PowerPoint Presentation</vt:lpstr>
      <vt:lpstr>Expectation</vt:lpstr>
      <vt:lpstr>Bottom 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Boy Scouts of America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Merit Badge Counselor Orientation</dc:title>
  <dc:creator>BSA Merit Badge Task Force</dc:creator>
  <cp:lastModifiedBy>James Stewart</cp:lastModifiedBy>
  <cp:revision>1286</cp:revision>
  <cp:lastPrinted>2020-01-30T20:27:13Z</cp:lastPrinted>
  <dcterms:created xsi:type="dcterms:W3CDTF">2015-05-05T21:35:41Z</dcterms:created>
  <dcterms:modified xsi:type="dcterms:W3CDTF">2022-12-22T16:53:37Z</dcterms:modified>
</cp:coreProperties>
</file>