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6.xml" ContentType="application/vnd.openxmlformats-officedocument.presentationml.comments+xml"/>
  <Override PartName="/ppt/notesSlides/notesSlide11.xml" ContentType="application/vnd.openxmlformats-officedocument.presentationml.notesSlide+xml"/>
  <Override PartName="/ppt/comments/comment7.xml" ContentType="application/vnd.openxmlformats-officedocument.presentationml.comments+xml"/>
  <Override PartName="/ppt/notesSlides/notesSlide12.xml" ContentType="application/vnd.openxmlformats-officedocument.presentationml.notesSlide+xml"/>
  <Override PartName="/ppt/comments/comment8.xml" ContentType="application/vnd.openxmlformats-officedocument.presentationml.comments+xml"/>
  <Override PartName="/ppt/notesSlides/notesSlide13.xml" ContentType="application/vnd.openxmlformats-officedocument.presentationml.notesSlide+xml"/>
  <Override PartName="/ppt/comments/comment9.xml" ContentType="application/vnd.openxmlformats-officedocument.presentationml.comments+xml"/>
  <Override PartName="/ppt/notesSlides/notesSlide14.xml" ContentType="application/vnd.openxmlformats-officedocument.presentationml.notesSlide+xml"/>
  <Override PartName="/ppt/comments/comment10.xml" ContentType="application/vnd.openxmlformats-officedocument.presentationml.comments+xml"/>
  <Override PartName="/ppt/notesSlides/notesSlide15.xml" ContentType="application/vnd.openxmlformats-officedocument.presentationml.notesSlide+xml"/>
  <Override PartName="/ppt/comments/comment11.xml" ContentType="application/vnd.openxmlformats-officedocument.presentationml.comments+xml"/>
  <Override PartName="/ppt/notesSlides/notesSlide16.xml" ContentType="application/vnd.openxmlformats-officedocument.presentationml.notesSlide+xml"/>
  <Override PartName="/ppt/comments/comment12.xml" ContentType="application/vnd.openxmlformats-officedocument.presentationml.comments+xml"/>
  <Override PartName="/ppt/notesSlides/notesSlide17.xml" ContentType="application/vnd.openxmlformats-officedocument.presentationml.notesSlide+xml"/>
  <Override PartName="/ppt/comments/comment13.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4.xml" ContentType="application/vnd.openxmlformats-officedocument.presentationml.comments+xml"/>
  <Override PartName="/ppt/notesSlides/notesSlide20.xml" ContentType="application/vnd.openxmlformats-officedocument.presentationml.notesSlide+xml"/>
  <Override PartName="/ppt/comments/comment15.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4"/>
  </p:sldMasterIdLst>
  <p:notesMasterIdLst>
    <p:notesMasterId r:id="rId29"/>
  </p:notesMasterIdLst>
  <p:handoutMasterIdLst>
    <p:handoutMasterId r:id="rId30"/>
  </p:handoutMasterIdLst>
  <p:sldIdLst>
    <p:sldId id="256" r:id="rId5"/>
    <p:sldId id="266" r:id="rId6"/>
    <p:sldId id="303" r:id="rId7"/>
    <p:sldId id="302" r:id="rId8"/>
    <p:sldId id="280" r:id="rId9"/>
    <p:sldId id="260" r:id="rId10"/>
    <p:sldId id="297" r:id="rId11"/>
    <p:sldId id="294" r:id="rId12"/>
    <p:sldId id="299" r:id="rId13"/>
    <p:sldId id="263" r:id="rId14"/>
    <p:sldId id="301" r:id="rId15"/>
    <p:sldId id="277" r:id="rId16"/>
    <p:sldId id="290" r:id="rId17"/>
    <p:sldId id="291" r:id="rId18"/>
    <p:sldId id="292" r:id="rId19"/>
    <p:sldId id="293" r:id="rId20"/>
    <p:sldId id="285" r:id="rId21"/>
    <p:sldId id="284" r:id="rId22"/>
    <p:sldId id="275" r:id="rId23"/>
    <p:sldId id="300" r:id="rId24"/>
    <p:sldId id="279" r:id="rId25"/>
    <p:sldId id="295" r:id="rId26"/>
    <p:sldId id="296" r:id="rId27"/>
    <p:sldId id="267" r:id="rId28"/>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Anderson" initials="JA" lastIdx="0" clrIdx="0">
    <p:extLst>
      <p:ext uri="{19B8F6BF-5375-455C-9EA6-DF929625EA0E}">
        <p15:presenceInfo xmlns:p15="http://schemas.microsoft.com/office/powerpoint/2012/main" userId="S-1-5-21-959803520-730085682-572944225-7969" providerId="AD"/>
      </p:ext>
    </p:extLst>
  </p:cmAuthor>
  <p:cmAuthor id="2" name="Alvin Phan" initials="AP" lastIdx="23" clrIdx="1">
    <p:extLst>
      <p:ext uri="{19B8F6BF-5375-455C-9EA6-DF929625EA0E}">
        <p15:presenceInfo xmlns:p15="http://schemas.microsoft.com/office/powerpoint/2012/main" userId="S::alvphan@scouting.org::0ca7e583-4fb2-431b-a428-f894f17f13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4C12"/>
    <a:srgbClr val="F6AC2A"/>
    <a:srgbClr val="EFF6F8"/>
    <a:srgbClr val="486E7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8AE0A6-E85F-435E-BEBC-AFFB28B5C0F2}" v="1" dt="2024-02-26T01:18:47.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44" y="102"/>
      </p:cViewPr>
      <p:guideLst>
        <p:guide orient="horz" pos="1848"/>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all Aldrich" userId="5168c015-937c-480a-a71e-fa679e7ceec7" providerId="ADAL" clId="{4E8AE0A6-E85F-435E-BEBC-AFFB28B5C0F2}"/>
    <pc:docChg chg="modSld sldOrd">
      <pc:chgData name="Randall Aldrich" userId="5168c015-937c-480a-a71e-fa679e7ceec7" providerId="ADAL" clId="{4E8AE0A6-E85F-435E-BEBC-AFFB28B5C0F2}" dt="2024-02-26T01:29:24.458" v="2"/>
      <pc:docMkLst>
        <pc:docMk/>
      </pc:docMkLst>
      <pc:sldChg chg="modCm">
        <pc:chgData name="Randall Aldrich" userId="5168c015-937c-480a-a71e-fa679e7ceec7" providerId="ADAL" clId="{4E8AE0A6-E85F-435E-BEBC-AFFB28B5C0F2}" dt="2024-02-26T01:18:47.347" v="0"/>
        <pc:sldMkLst>
          <pc:docMk/>
          <pc:sldMk cId="2394830238" sldId="280"/>
        </pc:sldMkLst>
      </pc:sldChg>
      <pc:sldChg chg="ord">
        <pc:chgData name="Randall Aldrich" userId="5168c015-937c-480a-a71e-fa679e7ceec7" providerId="ADAL" clId="{4E8AE0A6-E85F-435E-BEBC-AFFB28B5C0F2}" dt="2024-02-26T01:29:24.458" v="2"/>
        <pc:sldMkLst>
          <pc:docMk/>
          <pc:sldMk cId="1403342784" sldId="29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3-01T13:55:09.863" idx="4">
    <p:pos x="10" y="10"/>
    <p:text>Alvin</p:text>
    <p:extLst>
      <p:ext uri="{C676402C-5697-4E1C-873F-D02D1690AC5C}">
        <p15:threadingInfo xmlns:p15="http://schemas.microsoft.com/office/powerpoint/2012/main" timeZoneBias="4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1-03-01T13:57:32.637" idx="18">
    <p:pos x="10" y="10"/>
    <p:text>Alvin
</p:text>
    <p:extLst>
      <p:ext uri="{C676402C-5697-4E1C-873F-D02D1690AC5C}">
        <p15:threadingInfo xmlns:p15="http://schemas.microsoft.com/office/powerpoint/2012/main" timeZoneBias="4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21-03-01T13:57:49.951" idx="19">
    <p:pos x="10" y="10"/>
    <p:text>Andrew
</p:text>
    <p:extLst>
      <p:ext uri="{C676402C-5697-4E1C-873F-D02D1690AC5C}">
        <p15:threadingInfo xmlns:p15="http://schemas.microsoft.com/office/powerpoint/2012/main" timeZoneBias="4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21-03-01T13:57:59.155" idx="20">
    <p:pos x="10" y="10"/>
    <p:text>Andrew
</p:text>
    <p:extLst>
      <p:ext uri="{C676402C-5697-4E1C-873F-D02D1690AC5C}">
        <p15:threadingInfo xmlns:p15="http://schemas.microsoft.com/office/powerpoint/2012/main" timeZoneBias="4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21-03-01T13:58:11.640" idx="21">
    <p:pos x="10" y="10"/>
    <p:text>Andrew
</p:text>
    <p:extLst>
      <p:ext uri="{C676402C-5697-4E1C-873F-D02D1690AC5C}">
        <p15:threadingInfo xmlns:p15="http://schemas.microsoft.com/office/powerpoint/2012/main" timeZoneBias="4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2" dt="2021-03-01T13:58:19.031" idx="22">
    <p:pos x="10" y="10"/>
    <p:text>Alvin and Andrew
</p:text>
    <p:extLst>
      <p:ext uri="{C676402C-5697-4E1C-873F-D02D1690AC5C}">
        <p15:threadingInfo xmlns:p15="http://schemas.microsoft.com/office/powerpoint/2012/main" timeZoneBias="4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2" dt="2021-03-01T13:58:26.547" idx="23">
    <p:pos x="10" y="10"/>
    <p:text>Alvin and Andrew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3-01T13:55:31.239" idx="5">
    <p:pos x="10" y="10"/>
    <p:text>Alvin</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3-01T13:56:17.586" idx="11">
    <p:pos x="10" y="10"/>
    <p:text>Alvin
</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3-01T13:56:25.696" idx="12">
    <p:pos x="10" y="10"/>
    <p:text>Alvin
</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03-01T13:56:46.041" idx="13">
    <p:pos x="10" y="10"/>
    <p:text>Alvin
</p:text>
    <p:extLst>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1-03-01T13:57:02.432" idx="14">
    <p:pos x="10" y="10"/>
    <p:text>Alvin</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1-03-01T13:57:07.417" idx="15">
    <p:pos x="10" y="10"/>
    <p:text>Alvin
</p:text>
    <p:extLst>
      <p:ext uri="{C676402C-5697-4E1C-873F-D02D1690AC5C}">
        <p15:threadingInfo xmlns:p15="http://schemas.microsoft.com/office/powerpoint/2012/main" timeZoneBias="4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1-03-01T13:57:12.402" idx="16">
    <p:pos x="10" y="10"/>
    <p:text>Alvin
</p:text>
    <p:extLst>
      <p:ext uri="{C676402C-5697-4E1C-873F-D02D1690AC5C}">
        <p15:threadingInfo xmlns:p15="http://schemas.microsoft.com/office/powerpoint/2012/main" timeZoneBias="4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1-03-01T13:57:17.652" idx="17">
    <p:pos x="10" y="10"/>
    <p:text>Alvin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0FE68421-6B4A-4A0B-AD8A-0EAED9AF7FC3}" type="datetimeFigureOut">
              <a:rPr lang="en-US" smtClean="0"/>
              <a:t>2/25/2024</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33E17CAC-E297-42EC-A749-AA553F11EE27}" type="slidenum">
              <a:rPr lang="en-US" smtClean="0"/>
              <a:t>‹#›</a:t>
            </a:fld>
            <a:endParaRPr lang="en-US"/>
          </a:p>
        </p:txBody>
      </p:sp>
    </p:spTree>
    <p:extLst>
      <p:ext uri="{BB962C8B-B14F-4D97-AF65-F5344CB8AC3E}">
        <p14:creationId xmlns:p14="http://schemas.microsoft.com/office/powerpoint/2010/main" val="145388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854CBC92-9236-4067-B8FD-2E22507518CD}" type="datetimeFigureOut">
              <a:rPr lang="en-US" smtClean="0"/>
              <a:t>2/25/2024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08646C21-C453-4562-ACD6-677076B8CA60}" type="slidenum">
              <a:rPr lang="en-US" smtClean="0"/>
              <a:t>‹#›</a:t>
            </a:fld>
            <a:endParaRPr lang="en-US"/>
          </a:p>
        </p:txBody>
      </p:sp>
    </p:spTree>
    <p:extLst>
      <p:ext uri="{BB962C8B-B14F-4D97-AF65-F5344CB8AC3E}">
        <p14:creationId xmlns:p14="http://schemas.microsoft.com/office/powerpoint/2010/main" val="186265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646C21-C453-4562-ACD6-677076B8CA60}" type="slidenum">
              <a:rPr lang="en-US" smtClean="0"/>
              <a:t>1</a:t>
            </a:fld>
            <a:endParaRPr lang="en-US"/>
          </a:p>
        </p:txBody>
      </p:sp>
    </p:spTree>
    <p:extLst>
      <p:ext uri="{BB962C8B-B14F-4D97-AF65-F5344CB8AC3E}">
        <p14:creationId xmlns:p14="http://schemas.microsoft.com/office/powerpoint/2010/main" val="2677943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342900" indent="-342900">
              <a:lnSpc>
                <a:spcPct val="200000"/>
              </a:lnSpc>
              <a:buFont typeface="Arial" panose="020B0604020202020204" pitchFamily="34" charset="0"/>
              <a:buChar char="•"/>
            </a:pPr>
            <a:r>
              <a:rPr lang="en-US" sz="1200" dirty="0">
                <a:ln w="0"/>
                <a:effectLst>
                  <a:outerShdw blurRad="38100" dist="19050" dir="2700000" algn="tl" rotWithShape="0">
                    <a:schemeClr val="dk1">
                      <a:alpha val="40000"/>
                    </a:schemeClr>
                  </a:outerShdw>
                </a:effectLst>
              </a:rPr>
              <a:t>There are graphics and sample copy for social media posts and emails for your Scouts to download and use. Encourage Scouts to create their own videos or share their own photos! Make it personal.</a:t>
            </a:r>
          </a:p>
          <a:p>
            <a:pPr marL="342900" indent="-342900">
              <a:lnSpc>
                <a:spcPct val="200000"/>
              </a:lnSpc>
              <a:buFont typeface="Arial" panose="020B0604020202020204" pitchFamily="34" charset="0"/>
              <a:buChar char="•"/>
            </a:pPr>
            <a:r>
              <a:rPr lang="en-US" sz="1200" dirty="0">
                <a:ln w="0"/>
                <a:effectLst>
                  <a:outerShdw blurRad="38100" dist="19050" dir="2700000" algn="tl" rotWithShape="0">
                    <a:schemeClr val="dk1">
                      <a:alpha val="40000"/>
                    </a:schemeClr>
                  </a:outerShdw>
                </a:effectLst>
              </a:rPr>
              <a:t>Adv Card sold online will be mailed out weekly. </a:t>
            </a:r>
          </a:p>
          <a:p>
            <a:pPr marL="342900" indent="-342900">
              <a:lnSpc>
                <a:spcPct val="200000"/>
              </a:lnSpc>
              <a:buFont typeface="Arial" panose="020B0604020202020204" pitchFamily="34" charset="0"/>
              <a:buChar char="•"/>
            </a:pPr>
            <a:r>
              <a:rPr lang="en-US" sz="1200" dirty="0">
                <a:ln w="0"/>
                <a:effectLst>
                  <a:outerShdw blurRad="38100" dist="19050" dir="2700000" algn="tl" rotWithShape="0">
                    <a:schemeClr val="dk1">
                      <a:alpha val="40000"/>
                    </a:schemeClr>
                  </a:outerShdw>
                </a:effectLst>
              </a:rPr>
              <a:t>The reconciliation of sales will be handled after the sale. </a:t>
            </a:r>
          </a:p>
        </p:txBody>
      </p:sp>
      <p:sp>
        <p:nvSpPr>
          <p:cNvPr id="4" name="Slide Number Placeholder 3"/>
          <p:cNvSpPr>
            <a:spLocks noGrp="1"/>
          </p:cNvSpPr>
          <p:nvPr>
            <p:ph type="sldNum" sz="quarter" idx="10"/>
          </p:nvPr>
        </p:nvSpPr>
        <p:spPr/>
        <p:txBody>
          <a:bodyPr/>
          <a:lstStyle/>
          <a:p>
            <a:fld id="{08646C21-C453-4562-ACD6-677076B8CA60}" type="slidenum">
              <a:rPr lang="en-US" smtClean="0"/>
              <a:t>12</a:t>
            </a:fld>
            <a:endParaRPr lang="en-US"/>
          </a:p>
        </p:txBody>
      </p:sp>
    </p:spTree>
    <p:extLst>
      <p:ext uri="{BB962C8B-B14F-4D97-AF65-F5344CB8AC3E}">
        <p14:creationId xmlns:p14="http://schemas.microsoft.com/office/powerpoint/2010/main" val="3923539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indent="0">
              <a:lnSpc>
                <a:spcPct val="200000"/>
              </a:lnSpc>
              <a:buFont typeface="Arial" panose="020B0604020202020204" pitchFamily="34" charset="0"/>
              <a:buNone/>
            </a:pPr>
            <a:endParaRPr lang="en-US" sz="1200" dirty="0">
              <a:ln w="0"/>
              <a:effectLst>
                <a:outerShdw blurRad="38100" dist="19050" dir="2700000" algn="tl" rotWithShape="0">
                  <a:schemeClr val="dk1">
                    <a:alpha val="40000"/>
                  </a:schemeClr>
                </a:outerShdw>
              </a:effectLst>
            </a:endParaRPr>
          </a:p>
        </p:txBody>
      </p:sp>
      <p:sp>
        <p:nvSpPr>
          <p:cNvPr id="4" name="Slide Number Placeholder 3"/>
          <p:cNvSpPr>
            <a:spLocks noGrp="1"/>
          </p:cNvSpPr>
          <p:nvPr>
            <p:ph type="sldNum" sz="quarter" idx="10"/>
          </p:nvPr>
        </p:nvSpPr>
        <p:spPr/>
        <p:txBody>
          <a:bodyPr/>
          <a:lstStyle/>
          <a:p>
            <a:fld id="{08646C21-C453-4562-ACD6-677076B8CA60}" type="slidenum">
              <a:rPr lang="en-US" smtClean="0"/>
              <a:t>13</a:t>
            </a:fld>
            <a:endParaRPr lang="en-US"/>
          </a:p>
        </p:txBody>
      </p:sp>
    </p:spTree>
    <p:extLst>
      <p:ext uri="{BB962C8B-B14F-4D97-AF65-F5344CB8AC3E}">
        <p14:creationId xmlns:p14="http://schemas.microsoft.com/office/powerpoint/2010/main" val="2597457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342900" indent="-342900">
              <a:lnSpc>
                <a:spcPct val="200000"/>
              </a:lnSpc>
              <a:buFont typeface="Arial" panose="020B0604020202020204" pitchFamily="34" charset="0"/>
              <a:buChar char="•"/>
            </a:pPr>
            <a:r>
              <a:rPr lang="en-US" sz="1200" dirty="0">
                <a:ln w="0"/>
                <a:effectLst>
                  <a:outerShdw blurRad="38100" dist="19050" dir="2700000" algn="tl" rotWithShape="0">
                    <a:schemeClr val="dk1">
                      <a:alpha val="40000"/>
                    </a:schemeClr>
                  </a:outerShdw>
                </a:effectLst>
              </a:rPr>
              <a:t>The customer will select how many cards or Hero donations they want to purchase. </a:t>
            </a:r>
          </a:p>
        </p:txBody>
      </p:sp>
      <p:sp>
        <p:nvSpPr>
          <p:cNvPr id="4" name="Slide Number Placeholder 3"/>
          <p:cNvSpPr>
            <a:spLocks noGrp="1"/>
          </p:cNvSpPr>
          <p:nvPr>
            <p:ph type="sldNum" sz="quarter" idx="10"/>
          </p:nvPr>
        </p:nvSpPr>
        <p:spPr/>
        <p:txBody>
          <a:bodyPr/>
          <a:lstStyle/>
          <a:p>
            <a:fld id="{08646C21-C453-4562-ACD6-677076B8CA60}" type="slidenum">
              <a:rPr lang="en-US" smtClean="0"/>
              <a:t>14</a:t>
            </a:fld>
            <a:endParaRPr lang="en-US"/>
          </a:p>
        </p:txBody>
      </p:sp>
    </p:spTree>
    <p:extLst>
      <p:ext uri="{BB962C8B-B14F-4D97-AF65-F5344CB8AC3E}">
        <p14:creationId xmlns:p14="http://schemas.microsoft.com/office/powerpoint/2010/main" val="2477931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342900" indent="-342900">
              <a:lnSpc>
                <a:spcPct val="200000"/>
              </a:lnSpc>
              <a:buFont typeface="Arial" panose="020B0604020202020204" pitchFamily="34" charset="0"/>
              <a:buChar char="•"/>
            </a:pPr>
            <a:r>
              <a:rPr lang="en-US" sz="1200" dirty="0">
                <a:ln w="0"/>
                <a:effectLst>
                  <a:outerShdw blurRad="38100" dist="19050" dir="2700000" algn="tl" rotWithShape="0">
                    <a:schemeClr val="dk1">
                      <a:alpha val="40000"/>
                    </a:schemeClr>
                  </a:outerShdw>
                </a:effectLst>
              </a:rPr>
              <a:t>Customer would add in their name, if they want to support a Unit, the Unit # info, and the Scouts Name.</a:t>
            </a:r>
          </a:p>
          <a:p>
            <a:pPr marL="800100" lvl="1" indent="-342900">
              <a:lnSpc>
                <a:spcPct val="200000"/>
              </a:lnSpc>
              <a:buFont typeface="Arial" panose="020B0604020202020204" pitchFamily="34" charset="0"/>
              <a:buChar char="•"/>
            </a:pPr>
            <a:r>
              <a:rPr lang="en-US" sz="1200" dirty="0">
                <a:ln w="0"/>
                <a:effectLst>
                  <a:outerShdw blurRad="38100" dist="19050" dir="2700000" algn="tl" rotWithShape="0">
                    <a:schemeClr val="dk1">
                      <a:alpha val="40000"/>
                    </a:schemeClr>
                  </a:outerShdw>
                </a:effectLst>
              </a:rPr>
              <a:t>It’s important that the Scout communicates to the customer to put in the Unit and Scout name info </a:t>
            </a:r>
          </a:p>
          <a:p>
            <a:pPr marL="342900" indent="-342900">
              <a:lnSpc>
                <a:spcPct val="200000"/>
              </a:lnSpc>
              <a:buFont typeface="Arial" panose="020B0604020202020204" pitchFamily="34" charset="0"/>
              <a:buChar char="•"/>
            </a:pPr>
            <a:r>
              <a:rPr lang="en-US" sz="1200" dirty="0">
                <a:ln w="0"/>
                <a:effectLst>
                  <a:outerShdw blurRad="38100" dist="19050" dir="2700000" algn="tl" rotWithShape="0">
                    <a:schemeClr val="dk1">
                      <a:alpha val="40000"/>
                    </a:schemeClr>
                  </a:outerShdw>
                </a:effectLst>
              </a:rPr>
              <a:t>Then the Customer would add in address at checkout – while putting in credit card info</a:t>
            </a:r>
          </a:p>
          <a:p>
            <a:pPr marL="342900" indent="-342900">
              <a:lnSpc>
                <a:spcPct val="200000"/>
              </a:lnSpc>
              <a:buFont typeface="Arial" panose="020B0604020202020204" pitchFamily="34" charset="0"/>
              <a:buChar char="•"/>
            </a:pPr>
            <a:endParaRPr lang="en-US" sz="1200" dirty="0">
              <a:ln w="0"/>
              <a:effectLst>
                <a:outerShdw blurRad="38100" dist="19050" dir="2700000" algn="tl" rotWithShape="0">
                  <a:schemeClr val="dk1">
                    <a:alpha val="40000"/>
                  </a:schemeClr>
                </a:outerShdw>
              </a:effectLst>
            </a:endParaRPr>
          </a:p>
        </p:txBody>
      </p:sp>
      <p:sp>
        <p:nvSpPr>
          <p:cNvPr id="4" name="Slide Number Placeholder 3"/>
          <p:cNvSpPr>
            <a:spLocks noGrp="1"/>
          </p:cNvSpPr>
          <p:nvPr>
            <p:ph type="sldNum" sz="quarter" idx="10"/>
          </p:nvPr>
        </p:nvSpPr>
        <p:spPr/>
        <p:txBody>
          <a:bodyPr/>
          <a:lstStyle/>
          <a:p>
            <a:fld id="{08646C21-C453-4562-ACD6-677076B8CA60}" type="slidenum">
              <a:rPr lang="en-US" smtClean="0"/>
              <a:t>15</a:t>
            </a:fld>
            <a:endParaRPr lang="en-US"/>
          </a:p>
        </p:txBody>
      </p:sp>
    </p:spTree>
    <p:extLst>
      <p:ext uri="{BB962C8B-B14F-4D97-AF65-F5344CB8AC3E}">
        <p14:creationId xmlns:p14="http://schemas.microsoft.com/office/powerpoint/2010/main" val="2486661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342900" indent="-342900">
              <a:lnSpc>
                <a:spcPct val="200000"/>
              </a:lnSpc>
              <a:buFont typeface="Arial" panose="020B0604020202020204" pitchFamily="34" charset="0"/>
              <a:buChar char="•"/>
            </a:pPr>
            <a:endParaRPr lang="en-US" sz="1200" dirty="0">
              <a:ln w="0"/>
              <a:effectLst>
                <a:outerShdw blurRad="38100" dist="19050" dir="2700000" algn="tl" rotWithShape="0">
                  <a:schemeClr val="dk1">
                    <a:alpha val="40000"/>
                  </a:schemeClr>
                </a:outerShdw>
              </a:effectLst>
            </a:endParaRPr>
          </a:p>
        </p:txBody>
      </p:sp>
      <p:sp>
        <p:nvSpPr>
          <p:cNvPr id="4" name="Slide Number Placeholder 3"/>
          <p:cNvSpPr>
            <a:spLocks noGrp="1"/>
          </p:cNvSpPr>
          <p:nvPr>
            <p:ph type="sldNum" sz="quarter" idx="10"/>
          </p:nvPr>
        </p:nvSpPr>
        <p:spPr/>
        <p:txBody>
          <a:bodyPr/>
          <a:lstStyle/>
          <a:p>
            <a:fld id="{08646C21-C453-4562-ACD6-677076B8CA60}" type="slidenum">
              <a:rPr lang="en-US" smtClean="0"/>
              <a:t>16</a:t>
            </a:fld>
            <a:endParaRPr lang="en-US"/>
          </a:p>
        </p:txBody>
      </p:sp>
    </p:spTree>
    <p:extLst>
      <p:ext uri="{BB962C8B-B14F-4D97-AF65-F5344CB8AC3E}">
        <p14:creationId xmlns:p14="http://schemas.microsoft.com/office/powerpoint/2010/main" val="1998241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342900" indent="-342900">
              <a:lnSpc>
                <a:spcPct val="200000"/>
              </a:lnSpc>
              <a:buFont typeface="Arial" panose="020B0604020202020204" pitchFamily="34" charset="0"/>
              <a:buChar char="•"/>
            </a:pPr>
            <a:r>
              <a:rPr lang="en-US" sz="1200">
                <a:ln w="0"/>
                <a:effectLst>
                  <a:outerShdw blurRad="38100" dist="19050" dir="2700000" algn="tl" rotWithShape="0">
                    <a:schemeClr val="dk1">
                      <a:alpha val="40000"/>
                    </a:schemeClr>
                  </a:outerShdw>
                </a:effectLst>
              </a:rPr>
              <a:t>Storefront sales is the most popular way to sell the cards.</a:t>
            </a:r>
          </a:p>
          <a:p>
            <a:pPr marL="342900" indent="-342900">
              <a:lnSpc>
                <a:spcPct val="200000"/>
              </a:lnSpc>
              <a:buFont typeface="Arial" panose="020B0604020202020204" pitchFamily="34" charset="0"/>
              <a:buChar char="•"/>
            </a:pPr>
            <a:r>
              <a:rPr lang="en-US" sz="1200">
                <a:ln w="0"/>
                <a:effectLst>
                  <a:outerShdw blurRad="38100" dist="19050" dir="2700000" algn="tl" rotWithShape="0">
                    <a:schemeClr val="dk1">
                      <a:alpha val="40000"/>
                    </a:schemeClr>
                  </a:outerShdw>
                </a:effectLst>
              </a:rPr>
              <a:t>Reach out to local shops that are featured on the card and see if they will let you sell. </a:t>
            </a:r>
          </a:p>
        </p:txBody>
      </p:sp>
      <p:sp>
        <p:nvSpPr>
          <p:cNvPr id="4" name="Slide Number Placeholder 3"/>
          <p:cNvSpPr>
            <a:spLocks noGrp="1"/>
          </p:cNvSpPr>
          <p:nvPr>
            <p:ph type="sldNum" sz="quarter" idx="10"/>
          </p:nvPr>
        </p:nvSpPr>
        <p:spPr/>
        <p:txBody>
          <a:bodyPr/>
          <a:lstStyle/>
          <a:p>
            <a:fld id="{08646C21-C453-4562-ACD6-677076B8CA60}" type="slidenum">
              <a:rPr lang="en-US" smtClean="0"/>
              <a:t>17</a:t>
            </a:fld>
            <a:endParaRPr lang="en-US"/>
          </a:p>
        </p:txBody>
      </p:sp>
    </p:spTree>
    <p:extLst>
      <p:ext uri="{BB962C8B-B14F-4D97-AF65-F5344CB8AC3E}">
        <p14:creationId xmlns:p14="http://schemas.microsoft.com/office/powerpoint/2010/main" val="3350470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342900" indent="-342900">
              <a:lnSpc>
                <a:spcPct val="200000"/>
              </a:lnSpc>
              <a:buFont typeface="Arial" panose="020B0604020202020204" pitchFamily="34" charset="0"/>
              <a:buChar char="•"/>
            </a:pPr>
            <a:endParaRPr lang="en-US" sz="1200">
              <a:ln w="0"/>
              <a:effectLst>
                <a:outerShdw blurRad="38100" dist="19050" dir="2700000" algn="tl" rotWithShape="0">
                  <a:schemeClr val="dk1">
                    <a:alpha val="40000"/>
                  </a:schemeClr>
                </a:outerShdw>
              </a:effectLst>
            </a:endParaRPr>
          </a:p>
        </p:txBody>
      </p:sp>
      <p:sp>
        <p:nvSpPr>
          <p:cNvPr id="4" name="Slide Number Placeholder 3"/>
          <p:cNvSpPr>
            <a:spLocks noGrp="1"/>
          </p:cNvSpPr>
          <p:nvPr>
            <p:ph type="sldNum" sz="quarter" idx="10"/>
          </p:nvPr>
        </p:nvSpPr>
        <p:spPr/>
        <p:txBody>
          <a:bodyPr/>
          <a:lstStyle/>
          <a:p>
            <a:fld id="{08646C21-C453-4562-ACD6-677076B8CA60}" type="slidenum">
              <a:rPr lang="en-US" smtClean="0"/>
              <a:t>18</a:t>
            </a:fld>
            <a:endParaRPr lang="en-US"/>
          </a:p>
        </p:txBody>
      </p:sp>
    </p:spTree>
    <p:extLst>
      <p:ext uri="{BB962C8B-B14F-4D97-AF65-F5344CB8AC3E}">
        <p14:creationId xmlns:p14="http://schemas.microsoft.com/office/powerpoint/2010/main" val="2623489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fontAlgn="base"/>
            <a:r>
              <a:rPr lang="en-US" sz="1200" b="0" i="0" u="none" strike="noStrike" kern="1200">
                <a:solidFill>
                  <a:schemeClr val="tx1"/>
                </a:solidFill>
                <a:effectLst/>
                <a:latin typeface="+mn-lt"/>
                <a:ea typeface="+mn-ea"/>
                <a:cs typeface="+mn-cs"/>
              </a:rPr>
              <a:t>Strive for 25 –</a:t>
            </a:r>
          </a:p>
          <a:p>
            <a:pPr marL="171450" indent="-171450" fontAlgn="base">
              <a:buFontTx/>
              <a:buChar char="-"/>
            </a:pPr>
            <a:r>
              <a:rPr lang="en-US" sz="1200" b="0" i="0" u="none" strike="noStrike" kern="1200">
                <a:solidFill>
                  <a:schemeClr val="tx1"/>
                </a:solidFill>
                <a:effectLst/>
                <a:latin typeface="+mn-lt"/>
                <a:ea typeface="+mn-ea"/>
                <a:cs typeface="+mn-cs"/>
              </a:rPr>
              <a:t>Scouts receive one entry for every 25 cards sold. </a:t>
            </a:r>
          </a:p>
          <a:p>
            <a:pPr marL="171450" indent="-171450" fontAlgn="base">
              <a:buFontTx/>
              <a:buChar char="-"/>
            </a:pPr>
            <a:r>
              <a:rPr lang="en-US" sz="1200" b="0" i="0" u="none" strike="noStrike" kern="1200">
                <a:solidFill>
                  <a:schemeClr val="tx1"/>
                </a:solidFill>
                <a:effectLst/>
                <a:latin typeface="+mn-lt"/>
                <a:ea typeface="+mn-ea"/>
                <a:cs typeface="+mn-cs"/>
              </a:rPr>
              <a:t>Scouts would let their Unit Adv Card Coordinator know, the Coordinator would complete an online form (link on the website), and submit payment to the Council </a:t>
            </a:r>
          </a:p>
          <a:p>
            <a:pPr marL="171450" indent="-171450" fontAlgn="base">
              <a:buFontTx/>
              <a:buChar char="-"/>
            </a:pPr>
            <a:r>
              <a:rPr lang="en-US" sz="1200" b="0" i="0" u="none" strike="noStrike" kern="1200">
                <a:solidFill>
                  <a:schemeClr val="tx1"/>
                </a:solidFill>
                <a:effectLst/>
                <a:latin typeface="+mn-lt"/>
                <a:ea typeface="+mn-ea"/>
                <a:cs typeface="+mn-cs"/>
              </a:rPr>
              <a:t>All entries last all season long.</a:t>
            </a:r>
          </a:p>
          <a:p>
            <a:pPr marL="171450" indent="-171450" fontAlgn="base">
              <a:buFontTx/>
              <a:buChar char="-"/>
            </a:pPr>
            <a:r>
              <a:rPr lang="en-US" sz="1200" b="0" i="0" u="none" strike="noStrike" kern="1200">
                <a:solidFill>
                  <a:schemeClr val="tx1"/>
                </a:solidFill>
                <a:effectLst/>
                <a:latin typeface="+mn-lt"/>
                <a:ea typeface="+mn-ea"/>
                <a:cs typeface="+mn-cs"/>
              </a:rPr>
              <a:t>Weekly winners will receive </a:t>
            </a:r>
          </a:p>
          <a:p>
            <a:pPr marL="628650" lvl="1" indent="-171450" fontAlgn="base">
              <a:buFontTx/>
              <a:buChar char="-"/>
            </a:pPr>
            <a:r>
              <a:rPr lang="en-US" sz="1200" b="0" i="0" u="none" strike="noStrike" kern="1200">
                <a:solidFill>
                  <a:schemeClr val="tx1"/>
                </a:solidFill>
                <a:effectLst/>
                <a:latin typeface="+mn-lt"/>
                <a:ea typeface="+mn-ea"/>
                <a:cs typeface="+mn-cs"/>
              </a:rPr>
              <a:t>$50 campership toward an OCBSA camp property program </a:t>
            </a:r>
          </a:p>
          <a:p>
            <a:pPr marL="171450" lvl="0" indent="-171450" fontAlgn="base">
              <a:buFontTx/>
              <a:buChar char="-"/>
            </a:pPr>
            <a:r>
              <a:rPr lang="en-US" sz="1200" b="0" i="0" u="none" strike="noStrike" kern="1200">
                <a:solidFill>
                  <a:schemeClr val="tx1"/>
                </a:solidFill>
                <a:effectLst/>
                <a:latin typeface="+mn-lt"/>
                <a:ea typeface="+mn-ea"/>
                <a:cs typeface="+mn-cs"/>
              </a:rPr>
              <a:t>Grand prize winners will receive a $250 campership to a summer camp or day camp</a:t>
            </a:r>
          </a:p>
          <a:p>
            <a:pPr marL="171450" lvl="0" indent="-171450" fontAlgn="base">
              <a:buFontTx/>
              <a:buChar char="-"/>
            </a:pPr>
            <a:r>
              <a:rPr lang="en-US" sz="1200" b="0" i="0" u="none" strike="noStrike" kern="1200">
                <a:solidFill>
                  <a:schemeClr val="tx1"/>
                </a:solidFill>
                <a:effectLst/>
                <a:latin typeface="+mn-lt"/>
                <a:ea typeface="+mn-ea"/>
                <a:cs typeface="+mn-cs"/>
              </a:rPr>
              <a:t>Winners will be able to claim their prize once the unit submits the payment for proof of the 25 cards sold. </a:t>
            </a:r>
            <a:endParaRPr lang="en-US" sz="1200" b="1"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646C21-C453-4562-ACD6-677076B8CA60}" type="slidenum">
              <a:rPr lang="en-US" smtClean="0"/>
              <a:t>19</a:t>
            </a:fld>
            <a:endParaRPr lang="en-US"/>
          </a:p>
        </p:txBody>
      </p:sp>
    </p:spTree>
    <p:extLst>
      <p:ext uri="{BB962C8B-B14F-4D97-AF65-F5344CB8AC3E}">
        <p14:creationId xmlns:p14="http://schemas.microsoft.com/office/powerpoint/2010/main" val="3501693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fontAlgn="base"/>
            <a:r>
              <a:rPr lang="en-US" sz="1200" b="0" i="0" u="none" strike="noStrike" kern="1200">
                <a:solidFill>
                  <a:schemeClr val="tx1"/>
                </a:solidFill>
                <a:effectLst/>
                <a:latin typeface="+mn-lt"/>
                <a:ea typeface="+mn-ea"/>
                <a:cs typeface="+mn-cs"/>
              </a:rPr>
              <a:t>Strive for 25 –</a:t>
            </a:r>
          </a:p>
          <a:p>
            <a:pPr marL="171450" indent="-171450" fontAlgn="base">
              <a:buFontTx/>
              <a:buChar char="-"/>
            </a:pPr>
            <a:r>
              <a:rPr lang="en-US" sz="1200" b="0" i="0" u="none" strike="noStrike" kern="1200">
                <a:solidFill>
                  <a:schemeClr val="tx1"/>
                </a:solidFill>
                <a:effectLst/>
                <a:latin typeface="+mn-lt"/>
                <a:ea typeface="+mn-ea"/>
                <a:cs typeface="+mn-cs"/>
              </a:rPr>
              <a:t>Scouts receive one entry for every 25 cards sold. </a:t>
            </a:r>
          </a:p>
          <a:p>
            <a:pPr marL="171450" indent="-171450" fontAlgn="base">
              <a:buFontTx/>
              <a:buChar char="-"/>
            </a:pPr>
            <a:r>
              <a:rPr lang="en-US" sz="1200" b="0" i="0" u="none" strike="noStrike" kern="1200">
                <a:solidFill>
                  <a:schemeClr val="tx1"/>
                </a:solidFill>
                <a:effectLst/>
                <a:latin typeface="+mn-lt"/>
                <a:ea typeface="+mn-ea"/>
                <a:cs typeface="+mn-cs"/>
              </a:rPr>
              <a:t>Scouts would let their Unit Adv Card Coordinator know, the Coordinator would complete an online form (link on the website), and submit payment to the Council </a:t>
            </a:r>
          </a:p>
          <a:p>
            <a:pPr marL="171450" indent="-171450" fontAlgn="base">
              <a:buFontTx/>
              <a:buChar char="-"/>
            </a:pPr>
            <a:r>
              <a:rPr lang="en-US" sz="1200" b="0" i="0" u="none" strike="noStrike" kern="1200">
                <a:solidFill>
                  <a:schemeClr val="tx1"/>
                </a:solidFill>
                <a:effectLst/>
                <a:latin typeface="+mn-lt"/>
                <a:ea typeface="+mn-ea"/>
                <a:cs typeface="+mn-cs"/>
              </a:rPr>
              <a:t>All entries last all season long.</a:t>
            </a:r>
          </a:p>
          <a:p>
            <a:pPr marL="171450" indent="-171450" fontAlgn="base">
              <a:buFontTx/>
              <a:buChar char="-"/>
            </a:pPr>
            <a:r>
              <a:rPr lang="en-US" sz="1200" b="0" i="0" u="none" strike="noStrike" kern="1200">
                <a:solidFill>
                  <a:schemeClr val="tx1"/>
                </a:solidFill>
                <a:effectLst/>
                <a:latin typeface="+mn-lt"/>
                <a:ea typeface="+mn-ea"/>
                <a:cs typeface="+mn-cs"/>
              </a:rPr>
              <a:t>Weekly winners will receive </a:t>
            </a:r>
          </a:p>
          <a:p>
            <a:pPr marL="628650" lvl="1" indent="-171450" fontAlgn="base">
              <a:buFontTx/>
              <a:buChar char="-"/>
            </a:pPr>
            <a:r>
              <a:rPr lang="en-US" sz="1200" b="0" i="0" u="none" strike="noStrike" kern="1200">
                <a:solidFill>
                  <a:schemeClr val="tx1"/>
                </a:solidFill>
                <a:effectLst/>
                <a:latin typeface="+mn-lt"/>
                <a:ea typeface="+mn-ea"/>
                <a:cs typeface="+mn-cs"/>
              </a:rPr>
              <a:t>$50 campership toward an OCBSA camp property program </a:t>
            </a:r>
          </a:p>
          <a:p>
            <a:pPr marL="171450" lvl="0" indent="-171450" fontAlgn="base">
              <a:buFontTx/>
              <a:buChar char="-"/>
            </a:pPr>
            <a:r>
              <a:rPr lang="en-US" sz="1200" b="0" i="0" u="none" strike="noStrike" kern="1200">
                <a:solidFill>
                  <a:schemeClr val="tx1"/>
                </a:solidFill>
                <a:effectLst/>
                <a:latin typeface="+mn-lt"/>
                <a:ea typeface="+mn-ea"/>
                <a:cs typeface="+mn-cs"/>
              </a:rPr>
              <a:t>Grand prize winners will receive a $250 campership to a summer camp or day camp</a:t>
            </a:r>
          </a:p>
          <a:p>
            <a:pPr marL="171450" lvl="0" indent="-171450" fontAlgn="base">
              <a:buFontTx/>
              <a:buChar char="-"/>
            </a:pPr>
            <a:r>
              <a:rPr lang="en-US" sz="1200" b="0" i="0" u="none" strike="noStrike" kern="1200">
                <a:solidFill>
                  <a:schemeClr val="tx1"/>
                </a:solidFill>
                <a:effectLst/>
                <a:latin typeface="+mn-lt"/>
                <a:ea typeface="+mn-ea"/>
                <a:cs typeface="+mn-cs"/>
              </a:rPr>
              <a:t>Winners will be able to claim their prize once the unit submits the payment for proof of the 25 cards sold. </a:t>
            </a:r>
            <a:endParaRPr lang="en-US" sz="1200" b="1"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646C21-C453-4562-ACD6-677076B8CA60}" type="slidenum">
              <a:rPr lang="en-US" smtClean="0"/>
              <a:t>20</a:t>
            </a:fld>
            <a:endParaRPr lang="en-US"/>
          </a:p>
        </p:txBody>
      </p:sp>
    </p:spTree>
    <p:extLst>
      <p:ext uri="{BB962C8B-B14F-4D97-AF65-F5344CB8AC3E}">
        <p14:creationId xmlns:p14="http://schemas.microsoft.com/office/powerpoint/2010/main" val="1557169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171450" indent="-171450">
              <a:buFontTx/>
              <a:buChar char="-"/>
            </a:pPr>
            <a:r>
              <a:rPr lang="en-US"/>
              <a:t>Leader guide has all this info </a:t>
            </a:r>
          </a:p>
          <a:p>
            <a:pPr marL="171450" indent="-171450">
              <a:buFontTx/>
              <a:buChar char="-"/>
            </a:pPr>
            <a:r>
              <a:rPr lang="en-US"/>
              <a:t>Our webpage has all this information and more including a link to sign up for Stater Bro locations </a:t>
            </a:r>
          </a:p>
          <a:p>
            <a:pPr marL="171450" indent="-171450">
              <a:buFontTx/>
              <a:buChar char="-"/>
            </a:pPr>
            <a:r>
              <a:rPr lang="en-US"/>
              <a:t>You can download the leader guides, thermometer, poster, action plan, etc. </a:t>
            </a:r>
          </a:p>
          <a:p>
            <a:endParaRPr lang="en-US"/>
          </a:p>
        </p:txBody>
      </p:sp>
      <p:sp>
        <p:nvSpPr>
          <p:cNvPr id="4" name="Slide Number Placeholder 3"/>
          <p:cNvSpPr>
            <a:spLocks noGrp="1"/>
          </p:cNvSpPr>
          <p:nvPr>
            <p:ph type="sldNum" sz="quarter" idx="10"/>
          </p:nvPr>
        </p:nvSpPr>
        <p:spPr/>
        <p:txBody>
          <a:bodyPr/>
          <a:lstStyle/>
          <a:p>
            <a:fld id="{08646C21-C453-4562-ACD6-677076B8CA60}" type="slidenum">
              <a:rPr lang="en-US" smtClean="0"/>
              <a:t>21</a:t>
            </a:fld>
            <a:endParaRPr lang="en-US"/>
          </a:p>
        </p:txBody>
      </p:sp>
    </p:spTree>
    <p:extLst>
      <p:ext uri="{BB962C8B-B14F-4D97-AF65-F5344CB8AC3E}">
        <p14:creationId xmlns:p14="http://schemas.microsoft.com/office/powerpoint/2010/main" val="2991269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646C21-C453-4562-ACD6-677076B8CA60}" type="slidenum">
              <a:rPr lang="en-US" smtClean="0"/>
              <a:t>2</a:t>
            </a:fld>
            <a:endParaRPr lang="en-US"/>
          </a:p>
        </p:txBody>
      </p:sp>
    </p:spTree>
    <p:extLst>
      <p:ext uri="{BB962C8B-B14F-4D97-AF65-F5344CB8AC3E}">
        <p14:creationId xmlns:p14="http://schemas.microsoft.com/office/powerpoint/2010/main" val="81439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646C21-C453-4562-ACD6-677076B8CA60}" type="slidenum">
              <a:rPr lang="en-US" smtClean="0"/>
              <a:t>24</a:t>
            </a:fld>
            <a:endParaRPr lang="en-US"/>
          </a:p>
        </p:txBody>
      </p:sp>
    </p:spTree>
    <p:extLst>
      <p:ext uri="{BB962C8B-B14F-4D97-AF65-F5344CB8AC3E}">
        <p14:creationId xmlns:p14="http://schemas.microsoft.com/office/powerpoint/2010/main" val="271704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699E9-90E1-919F-C1B9-4AD839690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F6ECA-1EA4-37BD-18E2-BD1D314ECE81}"/>
              </a:ext>
            </a:extLst>
          </p:cNvPr>
          <p:cNvSpPr>
            <a:spLocks noGrp="1" noRot="1" noChangeAspect="1"/>
          </p:cNvSpPr>
          <p:nvPr>
            <p:ph type="sldImg"/>
          </p:nvPr>
        </p:nvSpPr>
        <p:spPr>
          <a:xfrm>
            <a:off x="2546350" y="876300"/>
            <a:ext cx="4203700" cy="2365375"/>
          </a:xfrm>
        </p:spPr>
      </p:sp>
      <p:sp>
        <p:nvSpPr>
          <p:cNvPr id="3" name="Notes Placeholder 2">
            <a:extLst>
              <a:ext uri="{FF2B5EF4-FFF2-40B4-BE49-F238E27FC236}">
                <a16:creationId xmlns:a16="http://schemas.microsoft.com/office/drawing/2014/main" id="{32DD2901-B091-9DB5-6428-4A6A251926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54F782-6767-751D-EBC1-6944F3BAF586}"/>
              </a:ext>
            </a:extLst>
          </p:cNvPr>
          <p:cNvSpPr>
            <a:spLocks noGrp="1"/>
          </p:cNvSpPr>
          <p:nvPr>
            <p:ph type="sldNum" sz="quarter" idx="10"/>
          </p:nvPr>
        </p:nvSpPr>
        <p:spPr/>
        <p:txBody>
          <a:bodyPr/>
          <a:lstStyle/>
          <a:p>
            <a:fld id="{08646C21-C453-4562-ACD6-677076B8CA60}" type="slidenum">
              <a:rPr lang="en-US" smtClean="0"/>
              <a:t>3</a:t>
            </a:fld>
            <a:endParaRPr lang="en-US"/>
          </a:p>
        </p:txBody>
      </p:sp>
    </p:spTree>
    <p:extLst>
      <p:ext uri="{BB962C8B-B14F-4D97-AF65-F5344CB8AC3E}">
        <p14:creationId xmlns:p14="http://schemas.microsoft.com/office/powerpoint/2010/main" val="150779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DD292-5D79-6706-761A-422AADEB03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98E34-D4CE-6EED-B8A3-FF6DFB29F821}"/>
              </a:ext>
            </a:extLst>
          </p:cNvPr>
          <p:cNvSpPr>
            <a:spLocks noGrp="1" noRot="1" noChangeAspect="1"/>
          </p:cNvSpPr>
          <p:nvPr>
            <p:ph type="sldImg"/>
          </p:nvPr>
        </p:nvSpPr>
        <p:spPr>
          <a:xfrm>
            <a:off x="2546350" y="876300"/>
            <a:ext cx="4203700" cy="2365375"/>
          </a:xfrm>
        </p:spPr>
      </p:sp>
      <p:sp>
        <p:nvSpPr>
          <p:cNvPr id="3" name="Notes Placeholder 2">
            <a:extLst>
              <a:ext uri="{FF2B5EF4-FFF2-40B4-BE49-F238E27FC236}">
                <a16:creationId xmlns:a16="http://schemas.microsoft.com/office/drawing/2014/main" id="{D0CDB357-7C7B-5DC5-2D65-6F17471C19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D89A54-F7C6-C4B0-C558-CC1A711C1AC7}"/>
              </a:ext>
            </a:extLst>
          </p:cNvPr>
          <p:cNvSpPr>
            <a:spLocks noGrp="1"/>
          </p:cNvSpPr>
          <p:nvPr>
            <p:ph type="sldNum" sz="quarter" idx="10"/>
          </p:nvPr>
        </p:nvSpPr>
        <p:spPr/>
        <p:txBody>
          <a:bodyPr/>
          <a:lstStyle/>
          <a:p>
            <a:fld id="{08646C21-C453-4562-ACD6-677076B8CA60}" type="slidenum">
              <a:rPr lang="en-US" smtClean="0"/>
              <a:t>4</a:t>
            </a:fld>
            <a:endParaRPr lang="en-US"/>
          </a:p>
        </p:txBody>
      </p:sp>
    </p:spTree>
    <p:extLst>
      <p:ext uri="{BB962C8B-B14F-4D97-AF65-F5344CB8AC3E}">
        <p14:creationId xmlns:p14="http://schemas.microsoft.com/office/powerpoint/2010/main" val="916243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a:t>Earn money for your unit to go to Day Camp, Summer camp, or even family camp. Help raise money for new unit equipment.</a:t>
            </a:r>
          </a:p>
          <a:p>
            <a:endParaRPr lang="en-US" dirty="0"/>
          </a:p>
          <a:p>
            <a:r>
              <a:rPr lang="en-US" dirty="0"/>
              <a:t>Earn money for unit needs: Uniforms, camping equipment, pinewood derby track, or even upgrade your pot-luck Blue and Gold to a catered meal!</a:t>
            </a:r>
          </a:p>
          <a:p>
            <a:endParaRPr lang="en-US" dirty="0"/>
          </a:p>
          <a:p>
            <a:r>
              <a:rPr lang="en-US" dirty="0"/>
              <a:t>It’s fun for the Scouts and they learn great life skills such as communication, confidence, goal setting, planning, and more!</a:t>
            </a:r>
          </a:p>
        </p:txBody>
      </p:sp>
      <p:sp>
        <p:nvSpPr>
          <p:cNvPr id="4" name="Slide Number Placeholder 3"/>
          <p:cNvSpPr>
            <a:spLocks noGrp="1"/>
          </p:cNvSpPr>
          <p:nvPr>
            <p:ph type="sldNum" sz="quarter" idx="10"/>
          </p:nvPr>
        </p:nvSpPr>
        <p:spPr/>
        <p:txBody>
          <a:bodyPr/>
          <a:lstStyle/>
          <a:p>
            <a:fld id="{08646C21-C453-4562-ACD6-677076B8CA60}" type="slidenum">
              <a:rPr lang="en-US" smtClean="0"/>
              <a:t>5</a:t>
            </a:fld>
            <a:endParaRPr lang="en-US"/>
          </a:p>
        </p:txBody>
      </p:sp>
    </p:spTree>
    <p:extLst>
      <p:ext uri="{BB962C8B-B14F-4D97-AF65-F5344CB8AC3E}">
        <p14:creationId xmlns:p14="http://schemas.microsoft.com/office/powerpoint/2010/main" val="182841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a:t>Pick your cards up either March 14 or March 17 – you all should have picked your location during registration. </a:t>
            </a:r>
          </a:p>
          <a:p>
            <a:endParaRPr lang="en-US" dirty="0"/>
          </a:p>
          <a:p>
            <a:r>
              <a:rPr lang="en-US" dirty="0"/>
              <a:t>All Cards need to be paid for and any returns need to be turned in by May 22. There will be two scheduled turn in dates/times. The first will be somewhere near the current OCBSA office on May 20</a:t>
            </a:r>
            <a:r>
              <a:rPr lang="en-US" baseline="30000" dirty="0"/>
              <a:t>th</a:t>
            </a:r>
            <a:r>
              <a:rPr lang="en-US" dirty="0"/>
              <a:t> in the evening. The second will be Saturday morning, May 22, in each Service Area. </a:t>
            </a:r>
          </a:p>
        </p:txBody>
      </p:sp>
      <p:sp>
        <p:nvSpPr>
          <p:cNvPr id="4" name="Slide Number Placeholder 3"/>
          <p:cNvSpPr>
            <a:spLocks noGrp="1"/>
          </p:cNvSpPr>
          <p:nvPr>
            <p:ph type="sldNum" sz="quarter" idx="10"/>
          </p:nvPr>
        </p:nvSpPr>
        <p:spPr/>
        <p:txBody>
          <a:bodyPr/>
          <a:lstStyle/>
          <a:p>
            <a:fld id="{08646C21-C453-4562-ACD6-677076B8CA60}" type="slidenum">
              <a:rPr lang="en-US" smtClean="0"/>
              <a:t>6</a:t>
            </a:fld>
            <a:endParaRPr lang="en-US"/>
          </a:p>
        </p:txBody>
      </p:sp>
    </p:spTree>
    <p:extLst>
      <p:ext uri="{BB962C8B-B14F-4D97-AF65-F5344CB8AC3E}">
        <p14:creationId xmlns:p14="http://schemas.microsoft.com/office/powerpoint/2010/main" val="406301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46C21-C453-4562-ACD6-677076B8CA60}" type="slidenum">
              <a:rPr lang="en-US" smtClean="0"/>
              <a:t>8</a:t>
            </a:fld>
            <a:endParaRPr lang="en-US"/>
          </a:p>
        </p:txBody>
      </p:sp>
    </p:spTree>
    <p:extLst>
      <p:ext uri="{BB962C8B-B14F-4D97-AF65-F5344CB8AC3E}">
        <p14:creationId xmlns:p14="http://schemas.microsoft.com/office/powerpoint/2010/main" val="1474858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342900" indent="-342900">
              <a:lnSpc>
                <a:spcPct val="200000"/>
              </a:lnSpc>
              <a:buFont typeface="Arial" panose="020B0604020202020204" pitchFamily="34" charset="0"/>
              <a:buChar char="•"/>
            </a:pPr>
            <a:endParaRPr lang="en-US" sz="1200">
              <a:ln w="0"/>
              <a:effectLst>
                <a:outerShdw blurRad="38100" dist="19050" dir="2700000" algn="tl" rotWithShape="0">
                  <a:schemeClr val="dk1">
                    <a:alpha val="40000"/>
                  </a:schemeClr>
                </a:outerShdw>
              </a:effectLst>
            </a:endParaRPr>
          </a:p>
        </p:txBody>
      </p:sp>
      <p:sp>
        <p:nvSpPr>
          <p:cNvPr id="4" name="Slide Number Placeholder 3"/>
          <p:cNvSpPr>
            <a:spLocks noGrp="1"/>
          </p:cNvSpPr>
          <p:nvPr>
            <p:ph type="sldNum" sz="quarter" idx="10"/>
          </p:nvPr>
        </p:nvSpPr>
        <p:spPr/>
        <p:txBody>
          <a:bodyPr/>
          <a:lstStyle/>
          <a:p>
            <a:fld id="{08646C21-C453-4562-ACD6-677076B8CA60}" type="slidenum">
              <a:rPr lang="en-US" smtClean="0"/>
              <a:t>10</a:t>
            </a:fld>
            <a:endParaRPr lang="en-US"/>
          </a:p>
        </p:txBody>
      </p:sp>
    </p:spTree>
    <p:extLst>
      <p:ext uri="{BB962C8B-B14F-4D97-AF65-F5344CB8AC3E}">
        <p14:creationId xmlns:p14="http://schemas.microsoft.com/office/powerpoint/2010/main" val="1385085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342900" indent="-342900">
              <a:lnSpc>
                <a:spcPct val="200000"/>
              </a:lnSpc>
              <a:buFont typeface="Arial" panose="020B0604020202020204" pitchFamily="34" charset="0"/>
              <a:buChar char="•"/>
            </a:pPr>
            <a:endParaRPr lang="en-US" sz="1200">
              <a:ln w="0"/>
              <a:effectLst>
                <a:outerShdw blurRad="38100" dist="19050" dir="2700000" algn="tl" rotWithShape="0">
                  <a:schemeClr val="dk1">
                    <a:alpha val="40000"/>
                  </a:schemeClr>
                </a:outerShdw>
              </a:effectLst>
            </a:endParaRPr>
          </a:p>
        </p:txBody>
      </p:sp>
      <p:sp>
        <p:nvSpPr>
          <p:cNvPr id="4" name="Slide Number Placeholder 3"/>
          <p:cNvSpPr>
            <a:spLocks noGrp="1"/>
          </p:cNvSpPr>
          <p:nvPr>
            <p:ph type="sldNum" sz="quarter" idx="10"/>
          </p:nvPr>
        </p:nvSpPr>
        <p:spPr/>
        <p:txBody>
          <a:bodyPr/>
          <a:lstStyle/>
          <a:p>
            <a:fld id="{08646C21-C453-4562-ACD6-677076B8CA60}" type="slidenum">
              <a:rPr lang="en-US" smtClean="0"/>
              <a:t>11</a:t>
            </a:fld>
            <a:endParaRPr lang="en-US"/>
          </a:p>
        </p:txBody>
      </p:sp>
    </p:spTree>
    <p:extLst>
      <p:ext uri="{BB962C8B-B14F-4D97-AF65-F5344CB8AC3E}">
        <p14:creationId xmlns:p14="http://schemas.microsoft.com/office/powerpoint/2010/main" val="2850780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2480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5013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953222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99476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005165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71414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04848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95941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1"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41493-8214-4CD3-9E66-4A7CE0239274}"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0128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9212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2713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7231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2/25/2024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1353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2/25/2024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9213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7414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8908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6800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2/25/2024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28223331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comments" Target="../comments/comment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scoutingevent.com/039-CampCards2024"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comments" Target="../comments/commen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comments" Target="../comments/commen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comments" Target="../comments/commen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omments" Target="../comments/commen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comments" Target="../comments/comment10.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comments" Target="../comments/comment1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comments" Target="../comments/commen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comments" Target="../comments/comment13.xml"/><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comments" Target="../comments/commen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comments" Target="../comments/comment1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omments" Target="../comments/commen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2" Type="http://schemas.openxmlformats.org/officeDocument/2006/relationships/hyperlink" Target="https://scoutingevent.com/039-CampCardDistribution"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scoutingevent.com/039-CampCardDistribution"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comments" Target="../comments/commen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340" y="353180"/>
            <a:ext cx="10529739" cy="1126284"/>
          </a:xfrm>
        </p:spPr>
        <p:txBody>
          <a:bodyPr>
            <a:normAutofit/>
          </a:bodyPr>
          <a:lstStyle/>
          <a:p>
            <a:pPr algn="ctr"/>
            <a:r>
              <a:rPr lang="en-US" sz="5400" b="1" dirty="0">
                <a:solidFill>
                  <a:srgbClr val="C54C12"/>
                </a:solidFill>
              </a:rPr>
              <a:t>2024 CAMP CARD SALE</a:t>
            </a:r>
          </a:p>
        </p:txBody>
      </p:sp>
      <p:sp>
        <p:nvSpPr>
          <p:cNvPr id="9" name="Subtitle 8">
            <a:extLst>
              <a:ext uri="{FF2B5EF4-FFF2-40B4-BE49-F238E27FC236}">
                <a16:creationId xmlns:a16="http://schemas.microsoft.com/office/drawing/2014/main" id="{7DF856F3-C99C-4497-BC0A-FD574F8F3196}"/>
              </a:ext>
            </a:extLst>
          </p:cNvPr>
          <p:cNvSpPr>
            <a:spLocks noGrp="1"/>
          </p:cNvSpPr>
          <p:nvPr>
            <p:ph type="subTitle" idx="1"/>
          </p:nvPr>
        </p:nvSpPr>
        <p:spPr/>
        <p:txBody>
          <a:bodyPr/>
          <a:lstStyle/>
          <a:p>
            <a:endParaRPr lang="en-US"/>
          </a:p>
          <a:p>
            <a:endParaRPr lang="en-US"/>
          </a:p>
        </p:txBody>
      </p:sp>
      <p:pic>
        <p:nvPicPr>
          <p:cNvPr id="5" name="Picture 4"/>
          <p:cNvPicPr>
            <a:picLocks noChangeAspect="1"/>
          </p:cNvPicPr>
          <p:nvPr/>
        </p:nvPicPr>
        <p:blipFill>
          <a:blip r:embed="rId3">
            <a:clrChange>
              <a:clrFrom>
                <a:srgbClr val="B6B7B9"/>
              </a:clrFrom>
              <a:clrTo>
                <a:srgbClr val="B6B7B9">
                  <a:alpha val="0"/>
                </a:srgbClr>
              </a:clrTo>
            </a:clrChange>
            <a:extLst>
              <a:ext uri="{28A0092B-C50C-407E-A947-70E740481C1C}">
                <a14:useLocalDpi xmlns:a14="http://schemas.microsoft.com/office/drawing/2010/main" val="0"/>
              </a:ext>
            </a:extLst>
          </a:blip>
          <a:stretch>
            <a:fillRect/>
          </a:stretch>
        </p:blipFill>
        <p:spPr>
          <a:xfrm>
            <a:off x="670055" y="1628726"/>
            <a:ext cx="1586649" cy="1762943"/>
          </a:xfrm>
          <a:prstGeom prst="rect">
            <a:avLst/>
          </a:prstGeom>
        </p:spPr>
      </p:pic>
      <p:sp>
        <p:nvSpPr>
          <p:cNvPr id="7" name="TextBox 6">
            <a:extLst>
              <a:ext uri="{FF2B5EF4-FFF2-40B4-BE49-F238E27FC236}">
                <a16:creationId xmlns:a16="http://schemas.microsoft.com/office/drawing/2014/main" id="{7774A2D3-1C5D-4DD8-9AF0-C439BD683BE4}"/>
              </a:ext>
            </a:extLst>
          </p:cNvPr>
          <p:cNvSpPr txBox="1"/>
          <p:nvPr/>
        </p:nvSpPr>
        <p:spPr>
          <a:xfrm>
            <a:off x="-1882" y="4816477"/>
            <a:ext cx="12192000" cy="2215991"/>
          </a:xfrm>
          <a:prstGeom prst="rect">
            <a:avLst/>
          </a:prstGeom>
          <a:noFill/>
        </p:spPr>
        <p:txBody>
          <a:bodyPr wrap="square" rtlCol="0">
            <a:spAutoFit/>
          </a:bodyPr>
          <a:lstStyle/>
          <a:p>
            <a:pPr algn="ctr"/>
            <a:r>
              <a:rPr lang="en-US" sz="2000" dirty="0">
                <a:latin typeface="Arial Black" panose="020B0A04020102020204" pitchFamily="34" charset="0"/>
                <a:cs typeface="Arial" panose="020B0604020202020204" pitchFamily="34" charset="0"/>
              </a:rPr>
              <a:t>Help us know who is being trained, please right click </a:t>
            </a:r>
          </a:p>
          <a:p>
            <a:pPr algn="ctr"/>
            <a:r>
              <a:rPr lang="en-US" sz="2000" dirty="0">
                <a:latin typeface="Arial Black" panose="020B0A04020102020204" pitchFamily="34" charset="0"/>
                <a:cs typeface="Arial" panose="020B0604020202020204" pitchFamily="34" charset="0"/>
              </a:rPr>
              <a:t>and rename your display name to:</a:t>
            </a:r>
          </a:p>
          <a:p>
            <a:pPr algn="ctr"/>
            <a:r>
              <a:rPr lang="en-US" sz="2000" dirty="0">
                <a:latin typeface="Arial Black" panose="020B0A04020102020204" pitchFamily="34" charset="0"/>
                <a:cs typeface="Arial" panose="020B0604020202020204" pitchFamily="34" charset="0"/>
              </a:rPr>
              <a:t>First &amp; Last Name – Unit</a:t>
            </a:r>
          </a:p>
          <a:p>
            <a:pPr algn="ctr"/>
            <a:r>
              <a:rPr lang="en-US" sz="2000" dirty="0">
                <a:latin typeface="Arial Black" panose="020B0A04020102020204" pitchFamily="34" charset="0"/>
                <a:cs typeface="Arial" panose="020B0604020202020204" pitchFamily="34" charset="0"/>
              </a:rPr>
              <a:t>You may also type your name and unit in the chat.</a:t>
            </a:r>
          </a:p>
          <a:p>
            <a:pPr algn="ctr"/>
            <a:endParaRPr lang="en-US" sz="2000" dirty="0">
              <a:latin typeface="Arial Black" panose="020B0A04020102020204" pitchFamily="34" charset="0"/>
              <a:cs typeface="Arial" panose="020B0604020202020204" pitchFamily="34" charset="0"/>
            </a:endParaRPr>
          </a:p>
          <a:p>
            <a:pPr algn="ctr"/>
            <a:r>
              <a:rPr lang="en-US" sz="2000" dirty="0">
                <a:latin typeface="Arial Black" panose="020B0A04020102020204" pitchFamily="34" charset="0"/>
                <a:cs typeface="Arial" panose="020B0604020202020204" pitchFamily="34" charset="0"/>
              </a:rPr>
              <a:t>Download Leader Guide at ocbsa.org/</a:t>
            </a:r>
            <a:r>
              <a:rPr lang="en-US" sz="2000" dirty="0" err="1">
                <a:latin typeface="Arial Black" panose="020B0A04020102020204" pitchFamily="34" charset="0"/>
                <a:cs typeface="Arial" panose="020B0604020202020204" pitchFamily="34" charset="0"/>
              </a:rPr>
              <a:t>campcard</a:t>
            </a:r>
            <a:r>
              <a:rPr lang="en-US" sz="2000" dirty="0">
                <a:latin typeface="Arial Black" panose="020B0A04020102020204" pitchFamily="34" charset="0"/>
                <a:cs typeface="Arial" panose="020B0604020202020204" pitchFamily="34" charset="0"/>
              </a:rPr>
              <a:t> </a:t>
            </a:r>
          </a:p>
          <a:p>
            <a:endParaRPr lang="en-US" dirty="0"/>
          </a:p>
        </p:txBody>
      </p:sp>
      <p:pic>
        <p:nvPicPr>
          <p:cNvPr id="4" name="Picture 3">
            <a:extLst>
              <a:ext uri="{FF2B5EF4-FFF2-40B4-BE49-F238E27FC236}">
                <a16:creationId xmlns:a16="http://schemas.microsoft.com/office/drawing/2014/main" id="{BA08F9C1-4E41-30F3-B87B-B4EDE6BF5E40}"/>
              </a:ext>
            </a:extLst>
          </p:cNvPr>
          <p:cNvPicPr>
            <a:picLocks noChangeAspect="1"/>
          </p:cNvPicPr>
          <p:nvPr/>
        </p:nvPicPr>
        <p:blipFill>
          <a:blip r:embed="rId4"/>
          <a:stretch>
            <a:fillRect/>
          </a:stretch>
        </p:blipFill>
        <p:spPr>
          <a:xfrm>
            <a:off x="3241803" y="1510856"/>
            <a:ext cx="4988812" cy="3235130"/>
          </a:xfrm>
          <a:prstGeom prst="rect">
            <a:avLst/>
          </a:prstGeom>
        </p:spPr>
      </p:pic>
    </p:spTree>
    <p:extLst>
      <p:ext uri="{BB962C8B-B14F-4D97-AF65-F5344CB8AC3E}">
        <p14:creationId xmlns:p14="http://schemas.microsoft.com/office/powerpoint/2010/main" val="105760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455" y="355973"/>
            <a:ext cx="6072434" cy="863974"/>
          </a:xfrm>
        </p:spPr>
        <p:txBody>
          <a:bodyPr>
            <a:normAutofit/>
          </a:bodyPr>
          <a:lstStyle/>
          <a:p>
            <a:r>
              <a:rPr lang="en-US" sz="4800" b="1" dirty="0">
                <a:solidFill>
                  <a:srgbClr val="C54C12"/>
                </a:solidFill>
              </a:rPr>
              <a:t>Ways to Sell</a:t>
            </a:r>
          </a:p>
        </p:txBody>
      </p:sp>
      <p:sp>
        <p:nvSpPr>
          <p:cNvPr id="21" name="Rectangle 20">
            <a:extLst>
              <a:ext uri="{FF2B5EF4-FFF2-40B4-BE49-F238E27FC236}">
                <a16:creationId xmlns:a16="http://schemas.microsoft.com/office/drawing/2014/main" id="{6F6C2FAE-64EA-49C0-A267-C2A4ACEB3559}"/>
              </a:ext>
            </a:extLst>
          </p:cNvPr>
          <p:cNvSpPr/>
          <p:nvPr/>
        </p:nvSpPr>
        <p:spPr>
          <a:xfrm>
            <a:off x="1717455" y="1369806"/>
            <a:ext cx="5673576" cy="5055230"/>
          </a:xfrm>
          <a:prstGeom prst="rect">
            <a:avLst/>
          </a:prstGeom>
          <a:noFill/>
        </p:spPr>
        <p:txBody>
          <a:bodyPr wrap="square" lIns="68580" tIns="34290" rIns="68580" bIns="34290" anchor="t">
            <a:spAutoFit/>
          </a:bodyPr>
          <a:lstStyle/>
          <a:p>
            <a:pPr marL="342900" indent="-342900">
              <a:lnSpc>
                <a:spcPct val="200000"/>
              </a:lnSpc>
              <a:buFont typeface="Arial" panose="020B0604020202020204" pitchFamily="34" charset="0"/>
              <a:buChar char="•"/>
            </a:pPr>
            <a:r>
              <a:rPr lang="en-US" sz="2500" b="1" dirty="0">
                <a:ln w="0"/>
                <a:effectLst>
                  <a:outerShdw blurRad="38100" dist="19050" dir="2700000" algn="tl" rotWithShape="0">
                    <a:schemeClr val="dk1">
                      <a:alpha val="40000"/>
                    </a:schemeClr>
                  </a:outerShdw>
                </a:effectLst>
              </a:rPr>
              <a:t>Online/Social Media/Email</a:t>
            </a:r>
            <a:endParaRPr lang="en-US" sz="2500" b="1" dirty="0">
              <a:ln w="0"/>
              <a:effectLst>
                <a:outerShdw blurRad="38100" dist="19050" dir="2700000" algn="tl" rotWithShape="0">
                  <a:prstClr val="black">
                    <a:alpha val="40000"/>
                  </a:prstClr>
                </a:outerShdw>
              </a:effectLst>
            </a:endParaRPr>
          </a:p>
          <a:p>
            <a:pPr marL="342900" indent="-342900">
              <a:lnSpc>
                <a:spcPct val="200000"/>
              </a:lnSpc>
              <a:buFont typeface="Arial" panose="020B0604020202020204" pitchFamily="34" charset="0"/>
              <a:buChar char="•"/>
            </a:pPr>
            <a:r>
              <a:rPr lang="en-US" sz="2500" b="1" dirty="0">
                <a:ln w="0"/>
                <a:effectLst>
                  <a:outerShdw blurRad="38100" dist="19050" dir="2700000" algn="tl" rotWithShape="0">
                    <a:schemeClr val="dk1">
                      <a:alpha val="40000"/>
                    </a:schemeClr>
                  </a:outerShdw>
                </a:effectLst>
              </a:rPr>
              <a:t>Friends, Family, Neighbors, Co-Workers, etc.</a:t>
            </a:r>
            <a:endParaRPr lang="en-US" sz="2500" b="1" dirty="0">
              <a:ln w="0"/>
              <a:effectLst>
                <a:outerShdw blurRad="38100" dist="19050" dir="2700000" algn="tl" rotWithShape="0">
                  <a:prstClr val="black">
                    <a:alpha val="40000"/>
                  </a:prstClr>
                </a:outerShdw>
              </a:effectLst>
            </a:endParaRPr>
          </a:p>
          <a:p>
            <a:pPr marL="342900" indent="-342900">
              <a:lnSpc>
                <a:spcPct val="200000"/>
              </a:lnSpc>
              <a:buFont typeface="Arial" panose="020B0604020202020204" pitchFamily="34" charset="0"/>
              <a:buChar char="•"/>
            </a:pPr>
            <a:r>
              <a:rPr lang="en-US" sz="2500" b="1" dirty="0">
                <a:ln w="0"/>
                <a:effectLst>
                  <a:outerShdw blurRad="38100" dist="19050" dir="2700000" algn="tl" rotWithShape="0">
                    <a:schemeClr val="dk1">
                      <a:alpha val="40000"/>
                    </a:schemeClr>
                  </a:outerShdw>
                </a:effectLst>
              </a:rPr>
              <a:t>Door to Door  Sales</a:t>
            </a:r>
            <a:endParaRPr lang="en-US" sz="2500" b="1" dirty="0">
              <a:ln w="0"/>
              <a:effectLst>
                <a:outerShdw blurRad="38100" dist="19050" dir="2700000" algn="tl" rotWithShape="0">
                  <a:prstClr val="black">
                    <a:alpha val="40000"/>
                  </a:prstClr>
                </a:outerShdw>
              </a:effectLst>
            </a:endParaRPr>
          </a:p>
          <a:p>
            <a:pPr marL="342900" indent="-342900">
              <a:lnSpc>
                <a:spcPct val="200000"/>
              </a:lnSpc>
              <a:buFont typeface="Arial" panose="020B0604020202020204" pitchFamily="34" charset="0"/>
              <a:buChar char="•"/>
            </a:pPr>
            <a:r>
              <a:rPr lang="en-US" sz="2500" b="1" dirty="0">
                <a:ln w="0"/>
                <a:effectLst>
                  <a:outerShdw blurRad="38100" dist="19050" dir="2700000" algn="tl" rotWithShape="0">
                    <a:schemeClr val="dk1">
                      <a:alpha val="40000"/>
                    </a:schemeClr>
                  </a:outerShdw>
                </a:effectLst>
              </a:rPr>
              <a:t>Store Front Sales</a:t>
            </a:r>
            <a:endParaRPr lang="en-US" sz="2500" b="1" dirty="0">
              <a:ln w="0"/>
              <a:effectLst>
                <a:outerShdw blurRad="38100" dist="19050" dir="2700000" algn="tl" rotWithShape="0">
                  <a:prstClr val="black">
                    <a:alpha val="40000"/>
                  </a:prstClr>
                </a:outerShdw>
              </a:effectLst>
            </a:endParaRPr>
          </a:p>
          <a:p>
            <a:pPr>
              <a:lnSpc>
                <a:spcPct val="200000"/>
              </a:lnSpc>
            </a:pPr>
            <a:endParaRPr lang="en-US" sz="2500" dirty="0">
              <a:ln w="0"/>
              <a:effectLst>
                <a:outerShdw blurRad="38100" dist="19050" dir="2700000" algn="tl" rotWithShape="0">
                  <a:schemeClr val="dk1">
                    <a:alpha val="40000"/>
                  </a:schemeClr>
                </a:outerShdw>
              </a:effectLst>
            </a:endParaRPr>
          </a:p>
          <a:p>
            <a:endParaRPr lang="en-US" sz="2400" dirty="0">
              <a:ln w="0"/>
              <a:effectLst>
                <a:outerShdw blurRad="38100" dist="19050" dir="2700000" algn="tl" rotWithShape="0">
                  <a:schemeClr val="dk1">
                    <a:alpha val="40000"/>
                  </a:schemeClr>
                </a:outerShdw>
              </a:effectLst>
            </a:endParaRPr>
          </a:p>
        </p:txBody>
      </p:sp>
      <p:pic>
        <p:nvPicPr>
          <p:cNvPr id="9" name="Picture 8" descr="A group of people posing for a photo&#10;&#10;Description automatically generated">
            <a:extLst>
              <a:ext uri="{FF2B5EF4-FFF2-40B4-BE49-F238E27FC236}">
                <a16:creationId xmlns:a16="http://schemas.microsoft.com/office/drawing/2014/main" id="{DB440D2C-596C-4474-9D14-CC3FDAE53823}"/>
              </a:ext>
            </a:extLst>
          </p:cNvPr>
          <p:cNvPicPr>
            <a:picLocks noChangeAspect="1"/>
          </p:cNvPicPr>
          <p:nvPr/>
        </p:nvPicPr>
        <p:blipFill rotWithShape="1">
          <a:blip r:embed="rId3"/>
          <a:srcRect t="12956"/>
          <a:stretch/>
        </p:blipFill>
        <p:spPr>
          <a:xfrm>
            <a:off x="8066936" y="355973"/>
            <a:ext cx="3702570" cy="3222885"/>
          </a:xfrm>
          <a:prstGeom prst="rect">
            <a:avLst/>
          </a:prstGeom>
        </p:spPr>
      </p:pic>
      <p:pic>
        <p:nvPicPr>
          <p:cNvPr id="12" name="Picture 11" descr="A picture containing person, indoor, boy, table&#10;&#10;Description automatically generated">
            <a:extLst>
              <a:ext uri="{FF2B5EF4-FFF2-40B4-BE49-F238E27FC236}">
                <a16:creationId xmlns:a16="http://schemas.microsoft.com/office/drawing/2014/main" id="{63F7C705-A8A4-4B9B-A288-F91B4E890BB3}"/>
              </a:ext>
            </a:extLst>
          </p:cNvPr>
          <p:cNvPicPr>
            <a:picLocks noChangeAspect="1"/>
          </p:cNvPicPr>
          <p:nvPr/>
        </p:nvPicPr>
        <p:blipFill>
          <a:blip r:embed="rId4"/>
          <a:stretch>
            <a:fillRect/>
          </a:stretch>
        </p:blipFill>
        <p:spPr>
          <a:xfrm>
            <a:off x="8066936" y="3827578"/>
            <a:ext cx="3702570" cy="2776927"/>
          </a:xfrm>
          <a:prstGeom prst="rect">
            <a:avLst/>
          </a:prstGeom>
        </p:spPr>
      </p:pic>
    </p:spTree>
    <p:extLst>
      <p:ext uri="{BB962C8B-B14F-4D97-AF65-F5344CB8AC3E}">
        <p14:creationId xmlns:p14="http://schemas.microsoft.com/office/powerpoint/2010/main" val="150564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455" y="355973"/>
            <a:ext cx="6072434" cy="863974"/>
          </a:xfrm>
        </p:spPr>
        <p:txBody>
          <a:bodyPr>
            <a:normAutofit/>
          </a:bodyPr>
          <a:lstStyle/>
          <a:p>
            <a:r>
              <a:rPr lang="en-US" sz="4800" b="1" dirty="0">
                <a:solidFill>
                  <a:srgbClr val="C54C12"/>
                </a:solidFill>
              </a:rPr>
              <a:t>Heroes and Helpers</a:t>
            </a:r>
          </a:p>
        </p:txBody>
      </p:sp>
      <p:sp>
        <p:nvSpPr>
          <p:cNvPr id="21" name="Rectangle 20">
            <a:extLst>
              <a:ext uri="{FF2B5EF4-FFF2-40B4-BE49-F238E27FC236}">
                <a16:creationId xmlns:a16="http://schemas.microsoft.com/office/drawing/2014/main" id="{6F6C2FAE-64EA-49C0-A267-C2A4ACEB3559}"/>
              </a:ext>
            </a:extLst>
          </p:cNvPr>
          <p:cNvSpPr/>
          <p:nvPr/>
        </p:nvSpPr>
        <p:spPr>
          <a:xfrm>
            <a:off x="1717455" y="1485311"/>
            <a:ext cx="9641844" cy="6339749"/>
          </a:xfrm>
          <a:prstGeom prst="rect">
            <a:avLst/>
          </a:prstGeom>
          <a:noFill/>
        </p:spPr>
        <p:txBody>
          <a:bodyPr wrap="square" lIns="68580" tIns="34290" rIns="68580" bIns="34290" anchor="t">
            <a:spAutoFit/>
          </a:bodyPr>
          <a:lstStyle/>
          <a:p>
            <a:pPr marL="285750" marR="0" indent="-285750" algn="l">
              <a:lnSpc>
                <a:spcPct val="119000"/>
              </a:lnSpc>
              <a:spcBef>
                <a:spcPts val="0"/>
              </a:spcBef>
              <a:spcAft>
                <a:spcPts val="600"/>
              </a:spcAft>
              <a:buFont typeface="Arial" panose="020B0604020202020204" pitchFamily="34" charset="0"/>
              <a:buChar char="•"/>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Someone may purchase a Camp Card that can be donated to a Hero or Helper in the community.*</a:t>
            </a:r>
          </a:p>
          <a:p>
            <a:pPr marL="285750" marR="0" indent="-285750" algn="l">
              <a:lnSpc>
                <a:spcPct val="119000"/>
              </a:lnSpc>
              <a:spcBef>
                <a:spcPts val="0"/>
              </a:spcBef>
              <a:spcAft>
                <a:spcPts val="600"/>
              </a:spcAft>
              <a:buFont typeface="Arial" panose="020B0604020202020204" pitchFamily="34" charset="0"/>
              <a:buChar char="•"/>
            </a:pPr>
            <a:r>
              <a:rPr lang="en-US"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If your unit has a non-profit that you would like to support, please let us know.</a:t>
            </a:r>
          </a:p>
          <a:p>
            <a:pPr marL="742950" lvl="1" indent="-285750">
              <a:lnSpc>
                <a:spcPct val="119000"/>
              </a:lnSpc>
              <a:spcAft>
                <a:spcPts val="600"/>
              </a:spcAft>
              <a:buFont typeface="Arial" panose="020B0604020202020204" pitchFamily="34" charset="0"/>
              <a:buChar char="•"/>
            </a:pPr>
            <a:r>
              <a:rPr lang="en-US" kern="1400" dirty="0">
                <a:solidFill>
                  <a:srgbClr val="2F7691"/>
                </a:solidFill>
                <a:effectLst>
                  <a:outerShdw blurRad="38100" dist="25400" dir="5400000" algn="ctr">
                    <a:srgbClr val="6E747A">
                      <a:alpha val="43000"/>
                    </a:srgbClr>
                  </a:outerShdw>
                </a:effectLst>
                <a:latin typeface="Calibri" panose="020F0502020204030204" pitchFamily="34" charset="0"/>
              </a:rPr>
              <a:t>Your unit can coordinate the delivery of those cards with assistance of the council.</a:t>
            </a:r>
            <a:endParaRPr lang="en-US" kern="1400" dirty="0">
              <a:ln>
                <a:noFill/>
              </a:ln>
              <a:solidFill>
                <a:srgbClr val="2F7691"/>
              </a:solidFill>
              <a:effectLst>
                <a:outerShdw blurRad="38100" dist="25400" dir="5400000" algn="ctr">
                  <a:srgbClr val="6E747A">
                    <a:alpha val="43000"/>
                  </a:srgbClr>
                </a:outerShdw>
              </a:effectLst>
              <a:latin typeface="Calibri" panose="020F0502020204030204" pitchFamily="34" charset="0"/>
            </a:endParaRPr>
          </a:p>
          <a:p>
            <a:pPr marL="285750" marR="0" indent="-285750" algn="l">
              <a:lnSpc>
                <a:spcPct val="119000"/>
              </a:lnSpc>
              <a:spcBef>
                <a:spcPts val="0"/>
              </a:spcBef>
              <a:spcAft>
                <a:spcPts val="600"/>
              </a:spcAft>
              <a:buFont typeface="Arial" panose="020B0604020202020204" pitchFamily="34" charset="0"/>
              <a:buChar char="•"/>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The Orange County Council will coordinate the delivery of all other card donations.</a:t>
            </a:r>
          </a:p>
          <a:p>
            <a:pPr marL="742950" lvl="1" indent="-285750">
              <a:lnSpc>
                <a:spcPct val="119000"/>
              </a:lnSpc>
              <a:spcAft>
                <a:spcPts val="600"/>
              </a:spcAft>
              <a:buFont typeface="Arial" panose="020B0604020202020204" pitchFamily="34" charset="0"/>
              <a:buChar char="•"/>
            </a:pPr>
            <a:r>
              <a:rPr lang="en-US" kern="1400" dirty="0">
                <a:solidFill>
                  <a:srgbClr val="2F7691"/>
                </a:solidFill>
                <a:effectLst>
                  <a:outerShdw blurRad="38100" dist="25400" dir="5400000" algn="ctr">
                    <a:srgbClr val="6E747A">
                      <a:alpha val="43000"/>
                    </a:srgbClr>
                  </a:outerShdw>
                </a:effectLst>
                <a:latin typeface="Calibri" panose="020F0502020204030204" pitchFamily="34" charset="0"/>
              </a:rPr>
              <a:t>In the past we have used schools, OC Food Bank, Joint Forces Training Base at Los Alamitos</a:t>
            </a:r>
            <a:endParaRPr lang="en-US" kern="1400" dirty="0">
              <a:ln>
                <a:noFill/>
              </a:ln>
              <a:solidFill>
                <a:srgbClr val="000000"/>
              </a:solidFill>
              <a:effectLst/>
              <a:latin typeface="Calibri" panose="020F0502020204030204" pitchFamily="34" charset="0"/>
            </a:endParaRPr>
          </a:p>
          <a:p>
            <a:pPr marL="285750" marR="0" indent="-285750" algn="l">
              <a:lnSpc>
                <a:spcPct val="119000"/>
              </a:lnSpc>
              <a:spcBef>
                <a:spcPts val="0"/>
              </a:spcBef>
              <a:spcAft>
                <a:spcPts val="600"/>
              </a:spcAft>
              <a:buFont typeface="Arial" panose="020B0604020202020204" pitchFamily="34" charset="0"/>
              <a:buChar char="•"/>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The unit will earn $5 commission for every Hero and Helper donation that they get (same as a card sold).</a:t>
            </a:r>
            <a:endParaRPr lang="en-US" sz="1800" kern="1400" dirty="0">
              <a:ln>
                <a:noFill/>
              </a:ln>
              <a:solidFill>
                <a:srgbClr val="000000"/>
              </a:solidFill>
              <a:effectLst/>
              <a:latin typeface="Calibri" panose="020F0502020204030204" pitchFamily="34" charset="0"/>
            </a:endParaRPr>
          </a:p>
          <a:p>
            <a:pPr marL="285750" marR="0" indent="-285750" algn="l">
              <a:lnSpc>
                <a:spcPct val="119000"/>
              </a:lnSpc>
              <a:spcBef>
                <a:spcPts val="0"/>
              </a:spcBef>
              <a:spcAft>
                <a:spcPts val="600"/>
              </a:spcAft>
              <a:buFont typeface="Arial" panose="020B0604020202020204" pitchFamily="34" charset="0"/>
              <a:buChar char="•"/>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The cards that are donated will count towards that scout’s eligibility in our rewards program.</a:t>
            </a:r>
            <a:endParaRPr lang="en-US" sz="1800" kern="1400" dirty="0">
              <a:ln>
                <a:noFill/>
              </a:ln>
              <a:solidFill>
                <a:srgbClr val="000000"/>
              </a:solidFill>
              <a:effectLst/>
              <a:latin typeface="Calibri" panose="020F0502020204030204" pitchFamily="34" charset="0"/>
            </a:endParaRPr>
          </a:p>
          <a:p>
            <a:pPr marL="285750" marR="0" indent="-285750" algn="l">
              <a:lnSpc>
                <a:spcPct val="119000"/>
              </a:lnSpc>
              <a:spcBef>
                <a:spcPts val="0"/>
              </a:spcBef>
              <a:spcAft>
                <a:spcPts val="600"/>
              </a:spcAft>
              <a:buFont typeface="Arial" panose="020B0604020202020204" pitchFamily="34" charset="0"/>
              <a:buChar char="•"/>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During the closeout process, the unit will let Council know how many of the returned cards are to be donated.</a:t>
            </a:r>
          </a:p>
          <a:p>
            <a:pPr marL="228600" marR="0" indent="-228600" algn="l">
              <a:lnSpc>
                <a:spcPct val="119000"/>
              </a:lnSpc>
              <a:spcBef>
                <a:spcPts val="0"/>
              </a:spcBef>
              <a:spcAft>
                <a:spcPts val="600"/>
              </a:spcAft>
            </a:pPr>
            <a:endParaRPr lang="en-US" kern="1400" dirty="0">
              <a:solidFill>
                <a:srgbClr val="2F7691"/>
              </a:solidFill>
              <a:effectLst>
                <a:outerShdw blurRad="38100" dist="25400" dir="5400000" algn="ctr">
                  <a:srgbClr val="6E747A">
                    <a:alpha val="43000"/>
                  </a:srgbClr>
                </a:outerShdw>
              </a:effectLst>
              <a:latin typeface="Calibri" panose="020F0502020204030204" pitchFamily="34" charset="0"/>
            </a:endParaRPr>
          </a:p>
          <a:p>
            <a:pPr marL="228600" marR="0" indent="-228600" algn="l">
              <a:lnSpc>
                <a:spcPct val="119000"/>
              </a:lnSpc>
              <a:spcBef>
                <a:spcPts val="0"/>
              </a:spcBef>
              <a:spcAft>
                <a:spcPts val="600"/>
              </a:spcAft>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*Customers online can also purchase a card to be donated to a local Hero or Helper.</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pPr>
              <a:lnSpc>
                <a:spcPct val="200000"/>
              </a:lnSpc>
            </a:pPr>
            <a:endParaRPr lang="en-US" sz="2500" dirty="0">
              <a:ln w="0"/>
              <a:effectLst>
                <a:outerShdw blurRad="38100" dist="19050" dir="2700000" algn="tl" rotWithShape="0">
                  <a:schemeClr val="dk1">
                    <a:alpha val="40000"/>
                  </a:schemeClr>
                </a:outerShdw>
              </a:effectLst>
            </a:endParaRPr>
          </a:p>
          <a:p>
            <a:endParaRPr lang="en-U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0074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612" y="273407"/>
            <a:ext cx="6072434" cy="863974"/>
          </a:xfrm>
        </p:spPr>
        <p:txBody>
          <a:bodyPr>
            <a:normAutofit/>
          </a:bodyPr>
          <a:lstStyle/>
          <a:p>
            <a:r>
              <a:rPr lang="en-US" sz="4800" b="1" dirty="0">
                <a:solidFill>
                  <a:srgbClr val="C54C12"/>
                </a:solidFill>
              </a:rPr>
              <a:t>Online Sales</a:t>
            </a:r>
          </a:p>
        </p:txBody>
      </p:sp>
      <p:sp>
        <p:nvSpPr>
          <p:cNvPr id="21" name="Rectangle 20">
            <a:extLst>
              <a:ext uri="{FF2B5EF4-FFF2-40B4-BE49-F238E27FC236}">
                <a16:creationId xmlns:a16="http://schemas.microsoft.com/office/drawing/2014/main" id="{6F6C2FAE-64EA-49C0-A267-C2A4ACEB3559}"/>
              </a:ext>
            </a:extLst>
          </p:cNvPr>
          <p:cNvSpPr/>
          <p:nvPr/>
        </p:nvSpPr>
        <p:spPr>
          <a:xfrm>
            <a:off x="794495" y="1406252"/>
            <a:ext cx="11397505" cy="5178341"/>
          </a:xfrm>
          <a:prstGeom prst="rect">
            <a:avLst/>
          </a:prstGeom>
          <a:noFill/>
        </p:spPr>
        <p:txBody>
          <a:bodyPr wrap="square" lIns="68580" tIns="34290" rIns="68580" bIns="34290">
            <a:spAutoFit/>
          </a:bodyPr>
          <a:lstStyle/>
          <a:p>
            <a:pPr marL="342900" indent="-342900">
              <a:buFontTx/>
              <a:buChar char="-"/>
            </a:pPr>
            <a:r>
              <a:rPr lang="en-US" sz="2000" dirty="0">
                <a:ln w="0"/>
                <a:effectLst>
                  <a:outerShdw blurRad="38100" dist="19050" dir="2700000" algn="tl" rotWithShape="0">
                    <a:schemeClr val="dk1">
                      <a:alpha val="40000"/>
                    </a:schemeClr>
                  </a:outerShdw>
                </a:effectLst>
              </a:rPr>
              <a:t>Online sales at </a:t>
            </a:r>
            <a:r>
              <a:rPr lang="en-US" sz="2000" dirty="0">
                <a:ln w="0"/>
                <a:effectLst>
                  <a:outerShdw blurRad="38100" dist="19050" dir="2700000" algn="tl" rotWithShape="0">
                    <a:schemeClr val="dk1">
                      <a:alpha val="40000"/>
                    </a:schemeClr>
                  </a:outerShdw>
                </a:effectLst>
                <a:hlinkClick r:id="rId3"/>
              </a:rPr>
              <a:t>https://scoutingevent.com/039-CampCards2024</a:t>
            </a:r>
            <a:r>
              <a:rPr lang="en-US" sz="2000" dirty="0">
                <a:ln w="0"/>
                <a:effectLst>
                  <a:outerShdw blurRad="38100" dist="19050" dir="2700000" algn="tl" rotWithShape="0">
                    <a:schemeClr val="dk1">
                      <a:alpha val="40000"/>
                    </a:schemeClr>
                  </a:outerShdw>
                </a:effectLst>
              </a:rPr>
              <a:t> </a:t>
            </a:r>
          </a:p>
          <a:p>
            <a:pPr marL="342900" indent="-342900">
              <a:buFontTx/>
              <a:buChar char="-"/>
            </a:pPr>
            <a:endParaRPr lang="en-US" sz="2400" dirty="0">
              <a:ln w="0"/>
              <a:effectLst>
                <a:outerShdw blurRad="38100" dist="19050" dir="2700000" algn="tl" rotWithShape="0">
                  <a:schemeClr val="dk1">
                    <a:alpha val="40000"/>
                  </a:schemeClr>
                </a:outerShdw>
              </a:effectLst>
            </a:endParaRPr>
          </a:p>
          <a:p>
            <a:pPr marL="342900" indent="-342900">
              <a:buFontTx/>
              <a:buChar char="-"/>
            </a:pPr>
            <a:r>
              <a:rPr lang="en-US" sz="2400" dirty="0">
                <a:ln w="0"/>
                <a:effectLst>
                  <a:outerShdw blurRad="38100" dist="19050" dir="2700000" algn="tl" rotWithShape="0">
                    <a:schemeClr val="dk1">
                      <a:alpha val="40000"/>
                    </a:schemeClr>
                  </a:outerShdw>
                </a:effectLst>
              </a:rPr>
              <a:t>Templates/Graphics will be available at </a:t>
            </a:r>
          </a:p>
          <a:p>
            <a:r>
              <a:rPr lang="en-US" sz="2400" dirty="0">
                <a:ln w="0"/>
                <a:effectLst>
                  <a:outerShdw blurRad="38100" dist="19050" dir="2700000" algn="tl" rotWithShape="0">
                    <a:schemeClr val="dk1">
                      <a:alpha val="40000"/>
                    </a:schemeClr>
                  </a:outerShdw>
                </a:effectLst>
              </a:rPr>
              <a:t>       ocbsa.org/</a:t>
            </a:r>
            <a:r>
              <a:rPr lang="en-US" sz="2400" dirty="0" err="1">
                <a:ln w="0"/>
                <a:effectLst>
                  <a:outerShdw blurRad="38100" dist="19050" dir="2700000" algn="tl" rotWithShape="0">
                    <a:schemeClr val="dk1">
                      <a:alpha val="40000"/>
                    </a:schemeClr>
                  </a:outerShdw>
                </a:effectLst>
              </a:rPr>
              <a:t>campcard</a:t>
            </a:r>
            <a:endParaRPr lang="en-US" sz="2400" dirty="0">
              <a:ln w="0"/>
              <a:effectLst>
                <a:outerShdw blurRad="38100" dist="19050" dir="2700000" algn="tl" rotWithShape="0">
                  <a:schemeClr val="dk1">
                    <a:alpha val="40000"/>
                  </a:schemeClr>
                </a:outerShdw>
              </a:effectLst>
            </a:endParaRPr>
          </a:p>
          <a:p>
            <a:endParaRPr lang="en-US" sz="2400" dirty="0">
              <a:ln w="0"/>
              <a:effectLst>
                <a:outerShdw blurRad="38100" dist="19050" dir="2700000" algn="tl" rotWithShape="0">
                  <a:schemeClr val="dk1">
                    <a:alpha val="40000"/>
                  </a:schemeClr>
                </a:outerShdw>
              </a:effectLst>
            </a:endParaRPr>
          </a:p>
          <a:p>
            <a:pPr marL="342900" indent="-342900">
              <a:buFontTx/>
              <a:buChar char="-"/>
            </a:pPr>
            <a:r>
              <a:rPr lang="en-US" sz="2400" dirty="0">
                <a:ln w="0"/>
                <a:effectLst>
                  <a:outerShdw blurRad="38100" dist="19050" dir="2700000" algn="tl" rotWithShape="0">
                    <a:schemeClr val="dk1">
                      <a:alpha val="40000"/>
                    </a:schemeClr>
                  </a:outerShdw>
                </a:effectLst>
              </a:rPr>
              <a:t>Cards will be mailed out weekly starting in April.</a:t>
            </a:r>
          </a:p>
          <a:p>
            <a:pPr marL="342900" indent="-342900">
              <a:buFontTx/>
              <a:buChar char="-"/>
            </a:pPr>
            <a:endParaRPr lang="en-US" sz="2400" dirty="0">
              <a:ln w="0"/>
              <a:effectLst>
                <a:outerShdw blurRad="38100" dist="19050" dir="2700000" algn="tl" rotWithShape="0">
                  <a:schemeClr val="dk1">
                    <a:alpha val="40000"/>
                  </a:schemeClr>
                </a:outerShdw>
              </a:effectLst>
            </a:endParaRPr>
          </a:p>
          <a:p>
            <a:pPr marL="342900" indent="-342900">
              <a:buFontTx/>
              <a:buChar char="-"/>
            </a:pPr>
            <a:r>
              <a:rPr lang="en-US" sz="2400" dirty="0">
                <a:ln w="0"/>
                <a:effectLst>
                  <a:outerShdw blurRad="38100" dist="19050" dir="2700000" algn="tl" rotWithShape="0">
                    <a:schemeClr val="dk1">
                      <a:alpha val="40000"/>
                    </a:schemeClr>
                  </a:outerShdw>
                </a:effectLst>
              </a:rPr>
              <a:t>Your Unit will receive $5 per card sold.  After the sale, your Unit Account will be credited with your online commissions.</a:t>
            </a:r>
          </a:p>
          <a:p>
            <a:pPr marL="342900" indent="-342900">
              <a:buFontTx/>
              <a:buChar char="-"/>
            </a:pPr>
            <a:endParaRPr lang="en-US" sz="2400" dirty="0">
              <a:ln w="0"/>
              <a:effectLst>
                <a:outerShdw blurRad="38100" dist="19050" dir="2700000" algn="tl" rotWithShape="0">
                  <a:schemeClr val="dk1">
                    <a:alpha val="40000"/>
                  </a:schemeClr>
                </a:outerShdw>
              </a:effectLst>
            </a:endParaRPr>
          </a:p>
          <a:p>
            <a:pPr marL="342900" indent="-342900">
              <a:buFontTx/>
              <a:buChar char="-"/>
            </a:pPr>
            <a:r>
              <a:rPr lang="en-US" sz="2400" dirty="0">
                <a:ln w="0"/>
                <a:effectLst>
                  <a:outerShdw blurRad="38100" dist="19050" dir="2700000" algn="tl" rotWithShape="0">
                    <a:schemeClr val="dk1">
                      <a:alpha val="40000"/>
                    </a:schemeClr>
                  </a:outerShdw>
                </a:effectLst>
              </a:rPr>
              <a:t>After the sale, the Council Staff will email you with a list of Scouts and how many cards they sold online.</a:t>
            </a:r>
          </a:p>
          <a:p>
            <a:pPr marL="342900" indent="-342900">
              <a:buFontTx/>
              <a:buChar char="-"/>
            </a:pPr>
            <a:endParaRPr lang="en-US" sz="2400" dirty="0">
              <a:ln w="0"/>
              <a:effectLst>
                <a:outerShdw blurRad="38100" dist="19050" dir="2700000" algn="tl" rotWithShape="0">
                  <a:schemeClr val="dk1">
                    <a:alpha val="40000"/>
                  </a:schemeClr>
                </a:outerShdw>
              </a:effectLst>
            </a:endParaRPr>
          </a:p>
          <a:p>
            <a:endParaRPr lang="en-U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45966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455" y="355973"/>
            <a:ext cx="6072434" cy="863974"/>
          </a:xfrm>
        </p:spPr>
        <p:txBody>
          <a:bodyPr>
            <a:normAutofit/>
          </a:bodyPr>
          <a:lstStyle/>
          <a:p>
            <a:r>
              <a:rPr lang="en-US" sz="4800" b="1" dirty="0">
                <a:solidFill>
                  <a:srgbClr val="C54C12"/>
                </a:solidFill>
              </a:rPr>
              <a:t>Online Sales</a:t>
            </a:r>
          </a:p>
        </p:txBody>
      </p:sp>
      <p:pic>
        <p:nvPicPr>
          <p:cNvPr id="4" name="Picture 3">
            <a:extLst>
              <a:ext uri="{FF2B5EF4-FFF2-40B4-BE49-F238E27FC236}">
                <a16:creationId xmlns:a16="http://schemas.microsoft.com/office/drawing/2014/main" id="{4986F2F2-BE74-147C-4AF4-B255EF7F3AFC}"/>
              </a:ext>
            </a:extLst>
          </p:cNvPr>
          <p:cNvPicPr>
            <a:picLocks noChangeAspect="1"/>
          </p:cNvPicPr>
          <p:nvPr/>
        </p:nvPicPr>
        <p:blipFill>
          <a:blip r:embed="rId3"/>
          <a:stretch>
            <a:fillRect/>
          </a:stretch>
        </p:blipFill>
        <p:spPr>
          <a:xfrm>
            <a:off x="1195752" y="1085269"/>
            <a:ext cx="9371853" cy="5772731"/>
          </a:xfrm>
          <a:prstGeom prst="rect">
            <a:avLst/>
          </a:prstGeom>
        </p:spPr>
      </p:pic>
      <p:sp>
        <p:nvSpPr>
          <p:cNvPr id="8" name="Oval 7">
            <a:extLst>
              <a:ext uri="{FF2B5EF4-FFF2-40B4-BE49-F238E27FC236}">
                <a16:creationId xmlns:a16="http://schemas.microsoft.com/office/drawing/2014/main" id="{12450FF1-A213-40BF-82E8-EBE6B3CB8A27}"/>
              </a:ext>
            </a:extLst>
          </p:cNvPr>
          <p:cNvSpPr/>
          <p:nvPr/>
        </p:nvSpPr>
        <p:spPr>
          <a:xfrm>
            <a:off x="9387065" y="3339563"/>
            <a:ext cx="769483" cy="37937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1161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455" y="355973"/>
            <a:ext cx="6072434" cy="863974"/>
          </a:xfrm>
        </p:spPr>
        <p:txBody>
          <a:bodyPr>
            <a:normAutofit/>
          </a:bodyPr>
          <a:lstStyle/>
          <a:p>
            <a:r>
              <a:rPr lang="en-US" sz="4800" b="1" dirty="0">
                <a:solidFill>
                  <a:srgbClr val="C54C12"/>
                </a:solidFill>
              </a:rPr>
              <a:t>Online Sales</a:t>
            </a:r>
          </a:p>
        </p:txBody>
      </p:sp>
      <p:pic>
        <p:nvPicPr>
          <p:cNvPr id="5" name="Picture 4">
            <a:extLst>
              <a:ext uri="{FF2B5EF4-FFF2-40B4-BE49-F238E27FC236}">
                <a16:creationId xmlns:a16="http://schemas.microsoft.com/office/drawing/2014/main" id="{D98BDB8A-BFAB-043C-5B47-7DE1A9B663E9}"/>
              </a:ext>
            </a:extLst>
          </p:cNvPr>
          <p:cNvPicPr>
            <a:picLocks noChangeAspect="1"/>
          </p:cNvPicPr>
          <p:nvPr/>
        </p:nvPicPr>
        <p:blipFill>
          <a:blip r:embed="rId3"/>
          <a:stretch>
            <a:fillRect/>
          </a:stretch>
        </p:blipFill>
        <p:spPr>
          <a:xfrm>
            <a:off x="1125416" y="1114565"/>
            <a:ext cx="10250527" cy="5285109"/>
          </a:xfrm>
          <a:prstGeom prst="rect">
            <a:avLst/>
          </a:prstGeom>
        </p:spPr>
      </p:pic>
    </p:spTree>
    <p:extLst>
      <p:ext uri="{BB962C8B-B14F-4D97-AF65-F5344CB8AC3E}">
        <p14:creationId xmlns:p14="http://schemas.microsoft.com/office/powerpoint/2010/main" val="210744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912" y="126626"/>
            <a:ext cx="6072434" cy="863974"/>
          </a:xfrm>
        </p:spPr>
        <p:txBody>
          <a:bodyPr>
            <a:normAutofit/>
          </a:bodyPr>
          <a:lstStyle/>
          <a:p>
            <a:r>
              <a:rPr lang="en-US" sz="4800" b="1" dirty="0">
                <a:solidFill>
                  <a:srgbClr val="C54C12"/>
                </a:solidFill>
              </a:rPr>
              <a:t>Online sales</a:t>
            </a:r>
          </a:p>
        </p:txBody>
      </p:sp>
      <p:pic>
        <p:nvPicPr>
          <p:cNvPr id="6" name="Picture 5">
            <a:extLst>
              <a:ext uri="{FF2B5EF4-FFF2-40B4-BE49-F238E27FC236}">
                <a16:creationId xmlns:a16="http://schemas.microsoft.com/office/drawing/2014/main" id="{DE83A65C-0630-40A0-B830-E24959CC55BA}"/>
              </a:ext>
            </a:extLst>
          </p:cNvPr>
          <p:cNvPicPr>
            <a:picLocks noChangeAspect="1"/>
          </p:cNvPicPr>
          <p:nvPr/>
        </p:nvPicPr>
        <p:blipFill>
          <a:blip r:embed="rId3"/>
          <a:stretch>
            <a:fillRect/>
          </a:stretch>
        </p:blipFill>
        <p:spPr>
          <a:xfrm>
            <a:off x="692285" y="990600"/>
            <a:ext cx="10807430" cy="5257059"/>
          </a:xfrm>
          <a:prstGeom prst="rect">
            <a:avLst/>
          </a:prstGeom>
        </p:spPr>
      </p:pic>
      <p:sp>
        <p:nvSpPr>
          <p:cNvPr id="8" name="Rectangle 7">
            <a:extLst>
              <a:ext uri="{FF2B5EF4-FFF2-40B4-BE49-F238E27FC236}">
                <a16:creationId xmlns:a16="http://schemas.microsoft.com/office/drawing/2014/main" id="{CFB3EDFA-C7B2-46FA-9CBD-6BDBCF7ECF69}"/>
              </a:ext>
            </a:extLst>
          </p:cNvPr>
          <p:cNvSpPr/>
          <p:nvPr/>
        </p:nvSpPr>
        <p:spPr>
          <a:xfrm>
            <a:off x="6096000" y="1964987"/>
            <a:ext cx="2503251" cy="43774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07AB50F2-5B6C-42BB-85AB-7F90731C4BAB}"/>
              </a:ext>
            </a:extLst>
          </p:cNvPr>
          <p:cNvSpPr/>
          <p:nvPr/>
        </p:nvSpPr>
        <p:spPr>
          <a:xfrm>
            <a:off x="6095999" y="2402732"/>
            <a:ext cx="2503251" cy="43774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1B485FE6-3B60-40F9-B16D-9F665AFAF692}"/>
              </a:ext>
            </a:extLst>
          </p:cNvPr>
          <p:cNvSpPr/>
          <p:nvPr/>
        </p:nvSpPr>
        <p:spPr>
          <a:xfrm>
            <a:off x="3592747" y="2402731"/>
            <a:ext cx="2503251" cy="43774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31273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269282"/>
            <a:ext cx="9962535" cy="1264762"/>
          </a:xfrm>
        </p:spPr>
        <p:txBody>
          <a:bodyPr vert="horz" lIns="274320" tIns="182880" rIns="274320" bIns="182880" rtlCol="0" anchor="ctr" anchorCtr="1">
            <a:noAutofit/>
          </a:bodyPr>
          <a:lstStyle/>
          <a:p>
            <a:r>
              <a:rPr lang="en-US" b="1" dirty="0">
                <a:solidFill>
                  <a:srgbClr val="C54C12"/>
                </a:solidFill>
              </a:rPr>
              <a:t>Social media graphics will be available</a:t>
            </a:r>
            <a:br>
              <a:rPr lang="en-US" b="1" dirty="0">
                <a:solidFill>
                  <a:srgbClr val="C54C12"/>
                </a:solidFill>
              </a:rPr>
            </a:br>
            <a:r>
              <a:rPr lang="en-US" b="1" dirty="0">
                <a:solidFill>
                  <a:srgbClr val="C54C12"/>
                </a:solidFill>
              </a:rPr>
              <a:t>at ocbsa.org/</a:t>
            </a:r>
            <a:r>
              <a:rPr lang="en-US" b="1" dirty="0" err="1">
                <a:solidFill>
                  <a:srgbClr val="C54C12"/>
                </a:solidFill>
              </a:rPr>
              <a:t>campcard</a:t>
            </a:r>
            <a:endParaRPr lang="en-US" b="1" dirty="0">
              <a:solidFill>
                <a:srgbClr val="C54C12"/>
              </a:solidFill>
            </a:endParaRPr>
          </a:p>
        </p:txBody>
      </p:sp>
      <p:pic>
        <p:nvPicPr>
          <p:cNvPr id="3" name="Picture 2">
            <a:extLst>
              <a:ext uri="{FF2B5EF4-FFF2-40B4-BE49-F238E27FC236}">
                <a16:creationId xmlns:a16="http://schemas.microsoft.com/office/drawing/2014/main" id="{8EDC1C42-51B9-47AB-9960-7F343DEE1510}"/>
              </a:ext>
            </a:extLst>
          </p:cNvPr>
          <p:cNvPicPr>
            <a:picLocks noChangeAspect="1"/>
          </p:cNvPicPr>
          <p:nvPr/>
        </p:nvPicPr>
        <p:blipFill>
          <a:blip r:embed="rId3"/>
          <a:stretch>
            <a:fillRect/>
          </a:stretch>
        </p:blipFill>
        <p:spPr>
          <a:xfrm>
            <a:off x="1600200" y="959157"/>
            <a:ext cx="2663308" cy="2663308"/>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69E77680-EE51-4DF0-8C22-D7946B64C92F}"/>
              </a:ext>
            </a:extLst>
          </p:cNvPr>
          <p:cNvPicPr>
            <a:picLocks noChangeAspect="1"/>
          </p:cNvPicPr>
          <p:nvPr/>
        </p:nvPicPr>
        <p:blipFill>
          <a:blip r:embed="rId4"/>
          <a:stretch>
            <a:fillRect/>
          </a:stretch>
        </p:blipFill>
        <p:spPr>
          <a:xfrm>
            <a:off x="4764346" y="959157"/>
            <a:ext cx="2663308" cy="2663308"/>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0D8F6435-0AF4-4530-BA7B-6958C9010011}"/>
              </a:ext>
            </a:extLst>
          </p:cNvPr>
          <p:cNvPicPr>
            <a:picLocks noChangeAspect="1"/>
          </p:cNvPicPr>
          <p:nvPr/>
        </p:nvPicPr>
        <p:blipFill>
          <a:blip r:embed="rId5"/>
          <a:stretch>
            <a:fillRect/>
          </a:stretch>
        </p:blipFill>
        <p:spPr>
          <a:xfrm>
            <a:off x="7928492" y="959157"/>
            <a:ext cx="2663308" cy="2663308"/>
          </a:xfrm>
          <a:prstGeom prst="rect">
            <a:avLst/>
          </a:prstGeom>
        </p:spPr>
      </p:pic>
    </p:spTree>
    <p:extLst>
      <p:ext uri="{BB962C8B-B14F-4D97-AF65-F5344CB8AC3E}">
        <p14:creationId xmlns:p14="http://schemas.microsoft.com/office/powerpoint/2010/main" val="163037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52" y="269941"/>
            <a:ext cx="6072434" cy="863974"/>
          </a:xfrm>
        </p:spPr>
        <p:txBody>
          <a:bodyPr>
            <a:normAutofit/>
          </a:bodyPr>
          <a:lstStyle/>
          <a:p>
            <a:r>
              <a:rPr lang="en-US" sz="4800" b="1" dirty="0">
                <a:solidFill>
                  <a:srgbClr val="C54C12"/>
                </a:solidFill>
              </a:rPr>
              <a:t>Store Front Sales</a:t>
            </a:r>
          </a:p>
        </p:txBody>
      </p:sp>
      <p:sp>
        <p:nvSpPr>
          <p:cNvPr id="21" name="Rectangle 20">
            <a:extLst>
              <a:ext uri="{FF2B5EF4-FFF2-40B4-BE49-F238E27FC236}">
                <a16:creationId xmlns:a16="http://schemas.microsoft.com/office/drawing/2014/main" id="{6F6C2FAE-64EA-49C0-A267-C2A4ACEB3559}"/>
              </a:ext>
            </a:extLst>
          </p:cNvPr>
          <p:cNvSpPr/>
          <p:nvPr/>
        </p:nvSpPr>
        <p:spPr>
          <a:xfrm>
            <a:off x="520516" y="1243651"/>
            <a:ext cx="8138062" cy="4747453"/>
          </a:xfrm>
          <a:prstGeom prst="rect">
            <a:avLst/>
          </a:prstGeom>
          <a:noFill/>
        </p:spPr>
        <p:txBody>
          <a:bodyPr wrap="square" lIns="68580" tIns="34290" rIns="68580" bIns="34290" anchor="t">
            <a:spAutoFit/>
          </a:bodyPr>
          <a:lstStyle/>
          <a:p>
            <a:pPr marL="342900" indent="-342900">
              <a:buFontTx/>
              <a:buChar char="-"/>
            </a:pPr>
            <a:r>
              <a:rPr lang="en-US" sz="2800" dirty="0">
                <a:ln w="0"/>
                <a:effectLst>
                  <a:outerShdw blurRad="38100" dist="19050" dir="2700000" algn="tl" rotWithShape="0">
                    <a:schemeClr val="dk1">
                      <a:alpha val="40000"/>
                    </a:schemeClr>
                  </a:outerShdw>
                </a:effectLst>
              </a:rPr>
              <a:t>Stater Bros. and Irvine Properties</a:t>
            </a:r>
          </a:p>
          <a:p>
            <a:pPr marL="800100" lvl="1" indent="-342900">
              <a:buFontTx/>
              <a:buChar char="-"/>
            </a:pPr>
            <a:r>
              <a:rPr lang="en-US" sz="2800" dirty="0">
                <a:ln w="0"/>
                <a:effectLst>
                  <a:outerShdw blurRad="38100" dist="19050" dir="2700000" algn="tl" rotWithShape="0">
                    <a:schemeClr val="dk1">
                      <a:alpha val="40000"/>
                    </a:schemeClr>
                  </a:outerShdw>
                </a:effectLst>
              </a:rPr>
              <a:t>at ocbsa.org/</a:t>
            </a:r>
            <a:r>
              <a:rPr lang="en-US" sz="2800" dirty="0" err="1">
                <a:ln w="0"/>
                <a:effectLst>
                  <a:outerShdw blurRad="38100" dist="19050" dir="2700000" algn="tl" rotWithShape="0">
                    <a:schemeClr val="dk1">
                      <a:alpha val="40000"/>
                    </a:schemeClr>
                  </a:outerShdw>
                </a:effectLst>
              </a:rPr>
              <a:t>campcard</a:t>
            </a:r>
            <a:endParaRPr lang="en-US" sz="2800" dirty="0">
              <a:ln w="0"/>
              <a:effectLst>
                <a:outerShdw blurRad="38100" dist="19050" dir="2700000" algn="tl" rotWithShape="0">
                  <a:schemeClr val="dk1">
                    <a:alpha val="40000"/>
                  </a:schemeClr>
                </a:outerShdw>
              </a:effectLst>
            </a:endParaRPr>
          </a:p>
          <a:p>
            <a:pPr marL="800100" lvl="1" indent="-342900">
              <a:buFontTx/>
              <a:buChar char="-"/>
            </a:pPr>
            <a:r>
              <a:rPr lang="en-US" sz="2800" dirty="0">
                <a:ln w="0"/>
                <a:effectLst>
                  <a:outerShdw blurRad="38100" dist="19050" dir="2700000" algn="tl" rotWithShape="0">
                    <a:schemeClr val="dk1">
                      <a:alpha val="40000"/>
                    </a:schemeClr>
                  </a:outerShdw>
                </a:effectLst>
              </a:rPr>
              <a:t>Starts 4/1/24 </a:t>
            </a:r>
            <a:endParaRPr lang="en-US" sz="2800" dirty="0">
              <a:ln w="0"/>
              <a:effectLst>
                <a:outerShdw blurRad="38100" dist="19050" dir="2700000" algn="tl" rotWithShape="0">
                  <a:prstClr val="black">
                    <a:alpha val="40000"/>
                  </a:prstClr>
                </a:outerShdw>
              </a:effectLst>
            </a:endParaRPr>
          </a:p>
          <a:p>
            <a:pPr marL="342900" indent="-342900">
              <a:buFontTx/>
              <a:buChar char="-"/>
            </a:pPr>
            <a:r>
              <a:rPr lang="en-US" sz="2800" dirty="0">
                <a:ln w="0"/>
                <a:effectLst>
                  <a:outerShdw blurRad="38100" dist="19050" dir="2700000" algn="tl" rotWithShape="0">
                    <a:schemeClr val="dk1">
                      <a:alpha val="40000"/>
                    </a:schemeClr>
                  </a:outerShdw>
                </a:effectLst>
              </a:rPr>
              <a:t>Other Locations – </a:t>
            </a:r>
            <a:endParaRPr lang="en-US" sz="2800" dirty="0">
              <a:ln w="0"/>
              <a:effectLst>
                <a:outerShdw blurRad="38100" dist="19050" dir="2700000" algn="tl" rotWithShape="0">
                  <a:prstClr val="black">
                    <a:alpha val="40000"/>
                  </a:prstClr>
                </a:outerShdw>
              </a:effectLst>
            </a:endParaRPr>
          </a:p>
          <a:p>
            <a:pPr marL="800100" lvl="1" indent="-342900">
              <a:buFontTx/>
              <a:buChar char="-"/>
            </a:pPr>
            <a:r>
              <a:rPr lang="en-US" sz="2800" dirty="0">
                <a:ln w="0"/>
                <a:effectLst>
                  <a:outerShdw blurRad="38100" dist="19050" dir="2700000" algn="tl" rotWithShape="0">
                    <a:schemeClr val="dk1">
                      <a:alpha val="40000"/>
                    </a:schemeClr>
                  </a:outerShdw>
                </a:effectLst>
              </a:rPr>
              <a:t>Hardware Stores</a:t>
            </a:r>
            <a:endParaRPr lang="en-US" sz="2800" dirty="0">
              <a:ln w="0"/>
              <a:effectLst>
                <a:outerShdw blurRad="38100" dist="19050" dir="2700000" algn="tl" rotWithShape="0">
                  <a:prstClr val="black">
                    <a:alpha val="40000"/>
                  </a:prstClr>
                </a:outerShdw>
              </a:effectLst>
            </a:endParaRPr>
          </a:p>
          <a:p>
            <a:pPr marL="800100" lvl="1" indent="-342900">
              <a:buFontTx/>
              <a:buChar char="-"/>
            </a:pPr>
            <a:r>
              <a:rPr lang="en-US" sz="2800" dirty="0">
                <a:ln w="0"/>
                <a:effectLst>
                  <a:outerShdw blurRad="38100" dist="19050" dir="2700000" algn="tl" rotWithShape="0">
                    <a:schemeClr val="dk1">
                      <a:alpha val="40000"/>
                    </a:schemeClr>
                  </a:outerShdw>
                </a:effectLst>
              </a:rPr>
              <a:t>Grocery Stores</a:t>
            </a:r>
          </a:p>
          <a:p>
            <a:pPr marL="800100" lvl="1" indent="-342900">
              <a:buFontTx/>
              <a:buChar char="-"/>
            </a:pPr>
            <a:r>
              <a:rPr lang="en-US" sz="2800" dirty="0">
                <a:ln w="0"/>
                <a:effectLst>
                  <a:outerShdw blurRad="38100" dist="19050" dir="2700000" algn="tl" rotWithShape="0">
                    <a:schemeClr val="dk1">
                      <a:alpha val="40000"/>
                    </a:schemeClr>
                  </a:outerShdw>
                </a:effectLst>
              </a:rPr>
              <a:t>**Smart and Final**</a:t>
            </a:r>
            <a:endParaRPr lang="en-US" sz="2800" dirty="0">
              <a:ln w="0"/>
              <a:effectLst>
                <a:outerShdw blurRad="38100" dist="19050" dir="2700000" algn="tl" rotWithShape="0">
                  <a:prstClr val="black">
                    <a:alpha val="40000"/>
                  </a:prstClr>
                </a:outerShdw>
              </a:effectLst>
            </a:endParaRPr>
          </a:p>
          <a:p>
            <a:pPr marL="800100" lvl="1" indent="-342900">
              <a:buFontTx/>
              <a:buChar char="-"/>
            </a:pPr>
            <a:r>
              <a:rPr lang="en-US" sz="2800" dirty="0">
                <a:ln w="0"/>
                <a:effectLst>
                  <a:outerShdw blurRad="38100" dist="19050" dir="2700000" algn="tl" rotWithShape="0">
                    <a:schemeClr val="dk1">
                      <a:alpha val="40000"/>
                    </a:schemeClr>
                  </a:outerShdw>
                </a:effectLst>
              </a:rPr>
              <a:t>Think Outside the Box</a:t>
            </a:r>
            <a:endParaRPr lang="en-US" sz="2800" dirty="0">
              <a:ln w="0"/>
              <a:effectLst>
                <a:outerShdw blurRad="38100" dist="19050" dir="2700000" algn="tl" rotWithShape="0">
                  <a:prstClr val="black">
                    <a:alpha val="40000"/>
                  </a:prstClr>
                </a:outerShdw>
              </a:effectLst>
            </a:endParaRPr>
          </a:p>
          <a:p>
            <a:endParaRPr lang="en-US" sz="2800" dirty="0">
              <a:ln w="0"/>
              <a:effectLst>
                <a:outerShdw blurRad="38100" dist="19050" dir="2700000" algn="tl" rotWithShape="0">
                  <a:prstClr val="black">
                    <a:alpha val="40000"/>
                  </a:prstClr>
                </a:outerShdw>
              </a:effectLst>
            </a:endParaRPr>
          </a:p>
          <a:p>
            <a:pPr marL="342900" indent="-342900">
              <a:buFontTx/>
              <a:buChar char="-"/>
            </a:pPr>
            <a:r>
              <a:rPr lang="en-US" sz="2800" dirty="0">
                <a:ln w="0"/>
                <a:effectLst>
                  <a:outerShdw blurRad="38100" dist="19050" dir="2700000" algn="tl" rotWithShape="0">
                    <a:schemeClr val="dk1">
                      <a:alpha val="40000"/>
                    </a:schemeClr>
                  </a:outerShdw>
                </a:effectLst>
              </a:rPr>
              <a:t>     Posters Will be Available at Distribution</a:t>
            </a:r>
            <a:endParaRPr lang="en-US" sz="2800" dirty="0">
              <a:ln w="0"/>
              <a:effectLst>
                <a:outerShdw blurRad="38100" dist="19050" dir="2700000" algn="tl" rotWithShape="0">
                  <a:prstClr val="black">
                    <a:alpha val="40000"/>
                  </a:prstClr>
                </a:outerShdw>
              </a:effectLst>
            </a:endParaRPr>
          </a:p>
          <a:p>
            <a:pPr marL="342900" indent="-342900">
              <a:buFontTx/>
              <a:buChar char="-"/>
            </a:pPr>
            <a:endParaRPr lang="en-US" sz="2400" dirty="0">
              <a:ln w="0"/>
              <a:effectLst>
                <a:outerShdw blurRad="38100" dist="19050" dir="2700000" algn="tl" rotWithShape="0">
                  <a:schemeClr val="dk1">
                    <a:alpha val="40000"/>
                  </a:schemeClr>
                </a:outerShdw>
              </a:effectLst>
            </a:endParaRPr>
          </a:p>
        </p:txBody>
      </p:sp>
      <p:pic>
        <p:nvPicPr>
          <p:cNvPr id="5" name="Picture 4" descr="A picture containing text, ground, person, outdoor&#10;&#10;Description automatically generated">
            <a:extLst>
              <a:ext uri="{FF2B5EF4-FFF2-40B4-BE49-F238E27FC236}">
                <a16:creationId xmlns:a16="http://schemas.microsoft.com/office/drawing/2014/main" id="{BCAA67DF-E6C6-4F88-A7B9-E057A3111027}"/>
              </a:ext>
            </a:extLst>
          </p:cNvPr>
          <p:cNvPicPr>
            <a:picLocks noChangeAspect="1"/>
          </p:cNvPicPr>
          <p:nvPr/>
        </p:nvPicPr>
        <p:blipFill>
          <a:blip r:embed="rId3"/>
          <a:stretch>
            <a:fillRect/>
          </a:stretch>
        </p:blipFill>
        <p:spPr>
          <a:xfrm>
            <a:off x="6955554" y="381764"/>
            <a:ext cx="2747342" cy="3663123"/>
          </a:xfrm>
          <a:prstGeom prst="rect">
            <a:avLst/>
          </a:prstGeom>
        </p:spPr>
      </p:pic>
      <p:pic>
        <p:nvPicPr>
          <p:cNvPr id="8" name="Picture 7">
            <a:extLst>
              <a:ext uri="{FF2B5EF4-FFF2-40B4-BE49-F238E27FC236}">
                <a16:creationId xmlns:a16="http://schemas.microsoft.com/office/drawing/2014/main" id="{10332449-81B2-47C5-A314-D9C79D8EDD7A}"/>
              </a:ext>
            </a:extLst>
          </p:cNvPr>
          <p:cNvPicPr>
            <a:picLocks noChangeAspect="1"/>
          </p:cNvPicPr>
          <p:nvPr/>
        </p:nvPicPr>
        <p:blipFill>
          <a:blip r:embed="rId4"/>
          <a:stretch>
            <a:fillRect/>
          </a:stretch>
        </p:blipFill>
        <p:spPr>
          <a:xfrm rot="1060160">
            <a:off x="8793699" y="2658831"/>
            <a:ext cx="2882410" cy="3847360"/>
          </a:xfrm>
          <a:prstGeom prst="rect">
            <a:avLst/>
          </a:prstGeom>
        </p:spPr>
      </p:pic>
    </p:spTree>
    <p:extLst>
      <p:ext uri="{BB962C8B-B14F-4D97-AF65-F5344CB8AC3E}">
        <p14:creationId xmlns:p14="http://schemas.microsoft.com/office/powerpoint/2010/main" val="1981456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455" y="355973"/>
            <a:ext cx="6072434" cy="863974"/>
          </a:xfrm>
        </p:spPr>
        <p:txBody>
          <a:bodyPr>
            <a:normAutofit/>
          </a:bodyPr>
          <a:lstStyle/>
          <a:p>
            <a:r>
              <a:rPr lang="en-US" sz="4800" b="1" dirty="0">
                <a:solidFill>
                  <a:srgbClr val="C54C12"/>
                </a:solidFill>
              </a:rPr>
              <a:t>Safety Briefing </a:t>
            </a:r>
          </a:p>
        </p:txBody>
      </p:sp>
      <p:sp>
        <p:nvSpPr>
          <p:cNvPr id="3" name="Rectangle 2">
            <a:extLst>
              <a:ext uri="{FF2B5EF4-FFF2-40B4-BE49-F238E27FC236}">
                <a16:creationId xmlns:a16="http://schemas.microsoft.com/office/drawing/2014/main" id="{525F8B70-9FD1-47A0-A195-7AB2C7D37462}"/>
              </a:ext>
            </a:extLst>
          </p:cNvPr>
          <p:cNvSpPr/>
          <p:nvPr/>
        </p:nvSpPr>
        <p:spPr>
          <a:xfrm>
            <a:off x="1641255" y="1339585"/>
            <a:ext cx="6379841" cy="3799823"/>
          </a:xfrm>
          <a:prstGeom prst="rect">
            <a:avLst/>
          </a:prstGeom>
        </p:spPr>
        <p:txBody>
          <a:bodyPr wrap="square" lIns="91440" tIns="45720" rIns="91440" bIns="45720" anchor="t">
            <a:spAutoFit/>
          </a:bodyPr>
          <a:lstStyle/>
          <a:p>
            <a:pPr marL="342900" indent="-342900">
              <a:lnSpc>
                <a:spcPct val="105000"/>
              </a:lnSpc>
              <a:buFont typeface="Symbol" panose="05050102010706020507" pitchFamily="18" charset="2"/>
              <a:buChar char=""/>
            </a:pPr>
            <a:r>
              <a:rPr lang="en-US" sz="2100" dirty="0">
                <a:latin typeface="+mj-lt"/>
                <a:ea typeface="Times New Roman" panose="02020603050405020304" pitchFamily="18" charset="0"/>
              </a:rPr>
              <a:t>After each interaction with a customer, wash hands or use a hand sanitizer with at least 60% alcohol.</a:t>
            </a:r>
            <a:endParaRPr lang="en-US" sz="2100" dirty="0">
              <a:latin typeface="+mj-lt"/>
              <a:ea typeface="Calibri" panose="020F0502020204030204" pitchFamily="34" charset="0"/>
            </a:endParaRPr>
          </a:p>
          <a:p>
            <a:pPr marL="342900" indent="-342900">
              <a:lnSpc>
                <a:spcPct val="105000"/>
              </a:lnSpc>
              <a:buFont typeface="Symbol" panose="05050102010706020507" pitchFamily="18" charset="2"/>
              <a:buChar char=""/>
            </a:pPr>
            <a:r>
              <a:rPr lang="en-US" sz="2100" dirty="0">
                <a:latin typeface="+mj-lt"/>
                <a:ea typeface="Times New Roman" panose="02020603050405020304" pitchFamily="18" charset="0"/>
              </a:rPr>
              <a:t>Wipe down frequently touched items on a sales table after each shift using regular household cleaning spray or wipes.</a:t>
            </a:r>
            <a:endParaRPr lang="en-US" sz="2100" dirty="0">
              <a:latin typeface="+mj-lt"/>
              <a:ea typeface="Calibri" panose="020F0502020204030204" pitchFamily="34" charset="0"/>
            </a:endParaRPr>
          </a:p>
          <a:p>
            <a:pPr marL="342900" indent="-342900">
              <a:lnSpc>
                <a:spcPct val="105000"/>
              </a:lnSpc>
              <a:buFont typeface="Symbol" panose="05050102010706020507" pitchFamily="18" charset="2"/>
              <a:buChar char=""/>
            </a:pPr>
            <a:r>
              <a:rPr lang="en-US" sz="2100" dirty="0">
                <a:latin typeface="+mj-lt"/>
                <a:ea typeface="Times New Roman" panose="02020603050405020304" pitchFamily="18" charset="0"/>
              </a:rPr>
              <a:t>Stay home if you are sick or have been around someone sick.</a:t>
            </a:r>
            <a:endParaRPr lang="en-US" sz="2100" dirty="0">
              <a:latin typeface="+mj-lt"/>
              <a:ea typeface="Calibri" panose="020F0502020204030204" pitchFamily="34" charset="0"/>
            </a:endParaRPr>
          </a:p>
          <a:p>
            <a:pPr marL="342900" indent="-342900">
              <a:lnSpc>
                <a:spcPct val="105000"/>
              </a:lnSpc>
              <a:spcAft>
                <a:spcPts val="800"/>
              </a:spcAft>
              <a:buFont typeface="Symbol" panose="05050102010706020507" pitchFamily="18" charset="2"/>
              <a:buChar char=""/>
            </a:pPr>
            <a:r>
              <a:rPr lang="en-US" sz="2100" dirty="0">
                <a:latin typeface="+mj-lt"/>
                <a:ea typeface="Times New Roman" panose="02020603050405020304" pitchFamily="18" charset="0"/>
              </a:rPr>
              <a:t>Cover your cough or sneeze with a tissue, then throw the tissue in the trash. Wash hands or use sanitizer.</a:t>
            </a:r>
            <a:endParaRPr lang="en-US" sz="2100" dirty="0">
              <a:latin typeface="+mj-lt"/>
              <a:ea typeface="Calibri" panose="020F0502020204030204" pitchFamily="34" charset="0"/>
            </a:endParaRPr>
          </a:p>
        </p:txBody>
      </p:sp>
      <p:pic>
        <p:nvPicPr>
          <p:cNvPr id="5" name="Picture 4" descr="A picture containing outdoor, ground, road, person&#10;&#10;Description automatically generated">
            <a:extLst>
              <a:ext uri="{FF2B5EF4-FFF2-40B4-BE49-F238E27FC236}">
                <a16:creationId xmlns:a16="http://schemas.microsoft.com/office/drawing/2014/main" id="{8CC36650-8ADD-4AFC-A863-AFF1C068A36B}"/>
              </a:ext>
            </a:extLst>
          </p:cNvPr>
          <p:cNvPicPr>
            <a:picLocks noChangeAspect="1"/>
          </p:cNvPicPr>
          <p:nvPr/>
        </p:nvPicPr>
        <p:blipFill rotWithShape="1">
          <a:blip r:embed="rId3"/>
          <a:srcRect b="10952"/>
          <a:stretch/>
        </p:blipFill>
        <p:spPr>
          <a:xfrm>
            <a:off x="8830080" y="1192732"/>
            <a:ext cx="2925251" cy="4637314"/>
          </a:xfrm>
          <a:prstGeom prst="rect">
            <a:avLst/>
          </a:prstGeom>
        </p:spPr>
      </p:pic>
    </p:spTree>
    <p:extLst>
      <p:ext uri="{BB962C8B-B14F-4D97-AF65-F5344CB8AC3E}">
        <p14:creationId xmlns:p14="http://schemas.microsoft.com/office/powerpoint/2010/main" val="322065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7" y="214109"/>
            <a:ext cx="5445490" cy="863974"/>
          </a:xfrm>
        </p:spPr>
        <p:txBody>
          <a:bodyPr>
            <a:normAutofit/>
          </a:bodyPr>
          <a:lstStyle/>
          <a:p>
            <a:r>
              <a:rPr lang="en-US" sz="4800" b="1" dirty="0">
                <a:solidFill>
                  <a:srgbClr val="C54C12"/>
                </a:solidFill>
              </a:rPr>
              <a:t>The Rewards!!</a:t>
            </a:r>
          </a:p>
        </p:txBody>
      </p:sp>
      <p:sp>
        <p:nvSpPr>
          <p:cNvPr id="15" name="Rectangle 14">
            <a:extLst>
              <a:ext uri="{FF2B5EF4-FFF2-40B4-BE49-F238E27FC236}">
                <a16:creationId xmlns:a16="http://schemas.microsoft.com/office/drawing/2014/main" id="{A55F4547-A0CC-4B48-B07D-3A7A4718CBD6}"/>
              </a:ext>
            </a:extLst>
          </p:cNvPr>
          <p:cNvSpPr/>
          <p:nvPr/>
        </p:nvSpPr>
        <p:spPr>
          <a:xfrm>
            <a:off x="9317058" y="2683780"/>
            <a:ext cx="2717484" cy="1361911"/>
          </a:xfrm>
          <a:prstGeom prst="rect">
            <a:avLst/>
          </a:prstGeom>
          <a:noFill/>
        </p:spPr>
        <p:txBody>
          <a:bodyPr wrap="square" lIns="68580" tIns="34290" rIns="68580" bIns="34290">
            <a:spAutoFit/>
          </a:bodyPr>
          <a:lstStyle/>
          <a:p>
            <a:pPr algn="ctr"/>
            <a:r>
              <a:rPr lang="en-US" sz="2800" b="1" dirty="0">
                <a:ln w="0"/>
                <a:effectLst>
                  <a:outerShdw blurRad="38100" dist="19050" dir="2700000" algn="tl" rotWithShape="0">
                    <a:schemeClr val="dk1">
                      <a:alpha val="40000"/>
                    </a:schemeClr>
                  </a:outerShdw>
                </a:effectLst>
              </a:rPr>
              <a:t>150+ Cards – $50 Amazon Card</a:t>
            </a:r>
          </a:p>
        </p:txBody>
      </p:sp>
      <p:sp>
        <p:nvSpPr>
          <p:cNvPr id="16" name="Rectangle 15">
            <a:extLst>
              <a:ext uri="{FF2B5EF4-FFF2-40B4-BE49-F238E27FC236}">
                <a16:creationId xmlns:a16="http://schemas.microsoft.com/office/drawing/2014/main" id="{B72AD905-2484-42E7-9E0B-21FE8A331462}"/>
              </a:ext>
            </a:extLst>
          </p:cNvPr>
          <p:cNvSpPr/>
          <p:nvPr/>
        </p:nvSpPr>
        <p:spPr>
          <a:xfrm>
            <a:off x="8934455" y="1294400"/>
            <a:ext cx="2517290" cy="1361911"/>
          </a:xfrm>
          <a:prstGeom prst="rect">
            <a:avLst/>
          </a:prstGeom>
          <a:noFill/>
        </p:spPr>
        <p:txBody>
          <a:bodyPr wrap="square" lIns="68580" tIns="34290" rIns="68580" bIns="34290">
            <a:spAutoFit/>
          </a:bodyPr>
          <a:lstStyle/>
          <a:p>
            <a:pPr algn="ctr"/>
            <a:r>
              <a:rPr lang="en-US" sz="2800" b="1" dirty="0">
                <a:ln w="0"/>
                <a:effectLst>
                  <a:outerShdw blurRad="38100" dist="19050" dir="2700000" algn="tl" rotWithShape="0">
                    <a:schemeClr val="dk1">
                      <a:alpha val="40000"/>
                    </a:schemeClr>
                  </a:outerShdw>
                </a:effectLst>
              </a:rPr>
              <a:t>40+ Cards – $10 Amazon Card</a:t>
            </a:r>
          </a:p>
        </p:txBody>
      </p:sp>
      <p:pic>
        <p:nvPicPr>
          <p:cNvPr id="19" name="Picture 18" descr="A close up of a logo&#10;&#10;Description generated with very high confidence">
            <a:extLst>
              <a:ext uri="{FF2B5EF4-FFF2-40B4-BE49-F238E27FC236}">
                <a16:creationId xmlns:a16="http://schemas.microsoft.com/office/drawing/2014/main" id="{5E4DE217-1D04-4CFC-AFEA-F905D7DEDAD5}"/>
              </a:ext>
            </a:extLst>
          </p:cNvPr>
          <p:cNvPicPr>
            <a:picLocks noChangeAspect="1"/>
          </p:cNvPicPr>
          <p:nvPr/>
        </p:nvPicPr>
        <p:blipFill rotWithShape="1">
          <a:blip r:embed="rId3"/>
          <a:srcRect l="8815" t="35377" r="8440" b="35985"/>
          <a:stretch/>
        </p:blipFill>
        <p:spPr>
          <a:xfrm>
            <a:off x="9232996" y="257950"/>
            <a:ext cx="2242973" cy="776291"/>
          </a:xfrm>
          <a:prstGeom prst="rect">
            <a:avLst/>
          </a:prstGeom>
        </p:spPr>
      </p:pic>
      <p:sp>
        <p:nvSpPr>
          <p:cNvPr id="17" name="Rectangle 16">
            <a:extLst>
              <a:ext uri="{FF2B5EF4-FFF2-40B4-BE49-F238E27FC236}">
                <a16:creationId xmlns:a16="http://schemas.microsoft.com/office/drawing/2014/main" id="{A1725003-F175-45FC-A6EA-40361719004D}"/>
              </a:ext>
            </a:extLst>
          </p:cNvPr>
          <p:cNvSpPr/>
          <p:nvPr/>
        </p:nvSpPr>
        <p:spPr>
          <a:xfrm>
            <a:off x="8536005" y="5523506"/>
            <a:ext cx="3609966" cy="807913"/>
          </a:xfrm>
          <a:prstGeom prst="rect">
            <a:avLst/>
          </a:prstGeom>
          <a:noFill/>
        </p:spPr>
        <p:txBody>
          <a:bodyPr wrap="square" lIns="68580" tIns="34290" rIns="68580" bIns="34290">
            <a:spAutoFit/>
          </a:bodyPr>
          <a:lstStyle/>
          <a:p>
            <a:pPr algn="ctr"/>
            <a:r>
              <a:rPr lang="en-US" sz="1600" dirty="0"/>
              <a:t>A scout can earn each reward once. </a:t>
            </a:r>
          </a:p>
          <a:p>
            <a:pPr algn="ctr"/>
            <a:r>
              <a:rPr lang="en-US" sz="1600" dirty="0"/>
              <a:t>Order Rewards online by May 13.</a:t>
            </a:r>
            <a:endParaRPr lang="en-US" sz="1600" dirty="0">
              <a:ln w="0"/>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a16="http://schemas.microsoft.com/office/drawing/2014/main" id="{B40A758F-FCEC-4F71-A44B-15F8E80A8E02}"/>
              </a:ext>
            </a:extLst>
          </p:cNvPr>
          <p:cNvSpPr/>
          <p:nvPr/>
        </p:nvSpPr>
        <p:spPr>
          <a:xfrm>
            <a:off x="3925882" y="1233383"/>
            <a:ext cx="4610123" cy="5886227"/>
          </a:xfrm>
          <a:prstGeom prst="rect">
            <a:avLst/>
          </a:prstGeom>
          <a:noFill/>
        </p:spPr>
        <p:txBody>
          <a:bodyPr wrap="square" lIns="68580" tIns="34290" rIns="68580" bIns="34290">
            <a:spAutoFit/>
          </a:bodyPr>
          <a:lstStyle/>
          <a:p>
            <a:pPr fontAlgn="base"/>
            <a:r>
              <a:rPr lang="en-US" sz="3600" dirty="0">
                <a:ln w="0"/>
                <a:effectLst>
                  <a:outerShdw blurRad="38100" dist="19050" dir="2700000" algn="tl" rotWithShape="0">
                    <a:schemeClr val="dk1">
                      <a:alpha val="40000"/>
                    </a:schemeClr>
                  </a:outerShdw>
                </a:effectLst>
              </a:rPr>
              <a:t>Strive for 25 </a:t>
            </a:r>
          </a:p>
          <a:p>
            <a:pPr fontAlgn="base"/>
            <a:endParaRPr lang="en-US" sz="1700" dirty="0">
              <a:ln w="0"/>
              <a:effectLst>
                <a:outerShdw blurRad="38100" dist="19050" dir="2700000" algn="tl" rotWithShape="0">
                  <a:schemeClr val="dk1">
                    <a:alpha val="40000"/>
                  </a:schemeClr>
                </a:outerShdw>
              </a:effectLst>
            </a:endParaRPr>
          </a:p>
          <a:p>
            <a:pPr fontAlgn="base"/>
            <a:r>
              <a:rPr lang="en-US" sz="1700" dirty="0"/>
              <a:t>Scouts receive one entry for every 25 Cards sold. All entries last all season long. </a:t>
            </a:r>
          </a:p>
          <a:p>
            <a:pPr fontAlgn="base"/>
            <a:endParaRPr lang="en-US" sz="1700" dirty="0"/>
          </a:p>
          <a:p>
            <a:pPr fontAlgn="base"/>
            <a:r>
              <a:rPr lang="en-US" sz="1700" dirty="0"/>
              <a:t>Weekly winners will receive: </a:t>
            </a:r>
            <a:br>
              <a:rPr lang="en-US" sz="1700" dirty="0"/>
            </a:br>
            <a:r>
              <a:rPr lang="en-US" sz="1700" dirty="0"/>
              <a:t>- $50 campership to an OCBSA summer program. </a:t>
            </a:r>
            <a:br>
              <a:rPr lang="en-US" sz="1700" dirty="0"/>
            </a:br>
            <a:r>
              <a:rPr lang="en-US" sz="1700" dirty="0"/>
              <a:t>Grand prize winner will receive:</a:t>
            </a:r>
            <a:br>
              <a:rPr lang="en-US" sz="1700" dirty="0"/>
            </a:br>
            <a:r>
              <a:rPr lang="en-US" sz="1700" dirty="0"/>
              <a:t>- $250 Camperships to an Orange County Council Summer Camp or Day Camp!</a:t>
            </a:r>
            <a:br>
              <a:rPr lang="en-US" sz="1700" dirty="0"/>
            </a:br>
            <a:endParaRPr lang="en-US" sz="1700" dirty="0"/>
          </a:p>
          <a:p>
            <a:pPr fontAlgn="base"/>
            <a:r>
              <a:rPr lang="en-US" sz="1700" dirty="0"/>
              <a:t>Winners will be able to claim their prize once the Unit submits the payment for proof of the 25 Camp Cards sold. </a:t>
            </a:r>
          </a:p>
          <a:p>
            <a:pPr fontAlgn="base"/>
            <a:endParaRPr lang="en-US" sz="1700" dirty="0">
              <a:ln w="0"/>
              <a:effectLst>
                <a:outerShdw blurRad="38100" dist="19050" dir="2700000" algn="tl" rotWithShape="0">
                  <a:schemeClr val="dk1">
                    <a:alpha val="40000"/>
                  </a:schemeClr>
                </a:outerShdw>
              </a:effectLst>
            </a:endParaRPr>
          </a:p>
          <a:p>
            <a:pPr fontAlgn="base"/>
            <a:r>
              <a:rPr lang="en-US" sz="1700" dirty="0">
                <a:ln w="0"/>
                <a:effectLst>
                  <a:outerShdw blurRad="38100" dist="19050" dir="2700000" algn="tl" rotWithShape="0">
                    <a:schemeClr val="dk1">
                      <a:alpha val="40000"/>
                    </a:schemeClr>
                  </a:outerShdw>
                </a:effectLst>
              </a:rPr>
              <a:t>Entries are submitted through your district’s camp card chair or District Executive Forms available at ocbsa.org/</a:t>
            </a:r>
            <a:r>
              <a:rPr lang="en-US" sz="1700" dirty="0" err="1">
                <a:ln w="0"/>
                <a:effectLst>
                  <a:outerShdw blurRad="38100" dist="19050" dir="2700000" algn="tl" rotWithShape="0">
                    <a:schemeClr val="dk1">
                      <a:alpha val="40000"/>
                    </a:schemeClr>
                  </a:outerShdw>
                </a:effectLst>
              </a:rPr>
              <a:t>campcard</a:t>
            </a:r>
            <a:endParaRPr lang="en-US" sz="1700" dirty="0">
              <a:ln w="0"/>
              <a:effectLst>
                <a:outerShdw blurRad="38100" dist="19050" dir="2700000" algn="tl" rotWithShape="0">
                  <a:schemeClr val="dk1">
                    <a:alpha val="40000"/>
                  </a:schemeClr>
                </a:outerShdw>
              </a:effectLst>
            </a:endParaRPr>
          </a:p>
          <a:p>
            <a:pPr fontAlgn="base"/>
            <a:endParaRPr lang="en-US" sz="3600" dirty="0">
              <a:ln w="0"/>
              <a:effectLst>
                <a:outerShdw blurRad="38100" dist="19050" dir="2700000" algn="tl" rotWithShape="0">
                  <a:schemeClr val="dk1">
                    <a:alpha val="40000"/>
                  </a:schemeClr>
                </a:outerShdw>
              </a:effectLst>
            </a:endParaRPr>
          </a:p>
        </p:txBody>
      </p:sp>
      <p:pic>
        <p:nvPicPr>
          <p:cNvPr id="3" name="Picture 3" descr="A picture containing text, businesscard, case&#10;&#10;Description automatically generated">
            <a:extLst>
              <a:ext uri="{FF2B5EF4-FFF2-40B4-BE49-F238E27FC236}">
                <a16:creationId xmlns:a16="http://schemas.microsoft.com/office/drawing/2014/main" id="{D390C7DC-A4A7-49EE-A8D5-4125AB0E1FBC}"/>
              </a:ext>
            </a:extLst>
          </p:cNvPr>
          <p:cNvPicPr>
            <a:picLocks noChangeAspect="1"/>
          </p:cNvPicPr>
          <p:nvPr/>
        </p:nvPicPr>
        <p:blipFill>
          <a:blip r:embed="rId4"/>
          <a:stretch>
            <a:fillRect/>
          </a:stretch>
        </p:blipFill>
        <p:spPr>
          <a:xfrm>
            <a:off x="9656786" y="4099157"/>
            <a:ext cx="1357689" cy="1258630"/>
          </a:xfrm>
          <a:prstGeom prst="rect">
            <a:avLst/>
          </a:prstGeom>
        </p:spPr>
      </p:pic>
      <p:pic>
        <p:nvPicPr>
          <p:cNvPr id="5" name="Picture 4" descr="Calendar&#10;&#10;Description automatically generated">
            <a:extLst>
              <a:ext uri="{FF2B5EF4-FFF2-40B4-BE49-F238E27FC236}">
                <a16:creationId xmlns:a16="http://schemas.microsoft.com/office/drawing/2014/main" id="{204565C1-5E57-46E7-9C55-61850120707B}"/>
              </a:ext>
            </a:extLst>
          </p:cNvPr>
          <p:cNvPicPr>
            <a:picLocks noChangeAspect="1"/>
          </p:cNvPicPr>
          <p:nvPr/>
        </p:nvPicPr>
        <p:blipFill>
          <a:blip r:embed="rId5"/>
          <a:stretch>
            <a:fillRect/>
          </a:stretch>
        </p:blipFill>
        <p:spPr>
          <a:xfrm>
            <a:off x="315916" y="2031210"/>
            <a:ext cx="3609966" cy="3609966"/>
          </a:xfrm>
          <a:prstGeom prst="rect">
            <a:avLst/>
          </a:prstGeom>
        </p:spPr>
      </p:pic>
    </p:spTree>
    <p:extLst>
      <p:ext uri="{BB962C8B-B14F-4D97-AF65-F5344CB8AC3E}">
        <p14:creationId xmlns:p14="http://schemas.microsoft.com/office/powerpoint/2010/main" val="40034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2BB980-6338-4100-B35A-371332F36A50}"/>
              </a:ext>
            </a:extLst>
          </p:cNvPr>
          <p:cNvSpPr>
            <a:spLocks noGrp="1"/>
          </p:cNvSpPr>
          <p:nvPr>
            <p:ph type="title"/>
          </p:nvPr>
        </p:nvSpPr>
        <p:spPr>
          <a:xfrm>
            <a:off x="2430685" y="394064"/>
            <a:ext cx="7797662" cy="873034"/>
          </a:xfrm>
        </p:spPr>
        <p:txBody>
          <a:bodyPr>
            <a:normAutofit fontScale="90000"/>
          </a:bodyPr>
          <a:lstStyle/>
          <a:p>
            <a:pPr marL="0" marR="0" indent="0" algn="l">
              <a:lnSpc>
                <a:spcPct val="119000"/>
              </a:lnSpc>
              <a:spcBef>
                <a:spcPts val="0"/>
              </a:spcBef>
              <a:spcAft>
                <a:spcPts val="600"/>
              </a:spcAft>
            </a:pPr>
            <a:r>
              <a:rPr lang="en-US" sz="4800" b="1" kern="1400" dirty="0">
                <a:ln>
                  <a:noFill/>
                </a:ln>
                <a:solidFill>
                  <a:srgbClr val="C54C12"/>
                </a:solidFill>
                <a:effectLst/>
                <a:latin typeface="Calibri" panose="020F0502020204030204" pitchFamily="34" charset="0"/>
              </a:rPr>
              <a:t>The Card</a:t>
            </a:r>
            <a:br>
              <a:rPr lang="en-US" sz="1600" kern="1400" dirty="0">
                <a:ln>
                  <a:noFill/>
                </a:ln>
                <a:solidFill>
                  <a:srgbClr val="000000"/>
                </a:solidFill>
                <a:effectLst/>
                <a:latin typeface="Calibri" panose="020F0502020204030204" pitchFamily="34" charset="0"/>
              </a:rPr>
            </a:br>
            <a:r>
              <a:rPr lang="en-US" sz="1600" kern="1400" dirty="0">
                <a:ln>
                  <a:noFill/>
                </a:ln>
                <a:solidFill>
                  <a:srgbClr val="000000"/>
                </a:solidFill>
                <a:effectLst/>
                <a:latin typeface="Calibri" panose="020F0502020204030204" pitchFamily="34" charset="0"/>
              </a:rPr>
              <a:t> </a:t>
            </a:r>
          </a:p>
        </p:txBody>
      </p:sp>
      <p:pic>
        <p:nvPicPr>
          <p:cNvPr id="7" name="Picture 6">
            <a:extLst>
              <a:ext uri="{FF2B5EF4-FFF2-40B4-BE49-F238E27FC236}">
                <a16:creationId xmlns:a16="http://schemas.microsoft.com/office/drawing/2014/main" id="{98D4DD8B-2CEB-A77A-6ECD-4B2E59FB33EB}"/>
              </a:ext>
            </a:extLst>
          </p:cNvPr>
          <p:cNvPicPr>
            <a:picLocks noChangeAspect="1"/>
          </p:cNvPicPr>
          <p:nvPr/>
        </p:nvPicPr>
        <p:blipFill>
          <a:blip r:embed="rId3"/>
          <a:stretch>
            <a:fillRect/>
          </a:stretch>
        </p:blipFill>
        <p:spPr>
          <a:xfrm>
            <a:off x="1173053" y="1155357"/>
            <a:ext cx="9845893" cy="2758679"/>
          </a:xfrm>
          <a:prstGeom prst="rect">
            <a:avLst/>
          </a:prstGeom>
        </p:spPr>
      </p:pic>
      <p:pic>
        <p:nvPicPr>
          <p:cNvPr id="10" name="Picture 9">
            <a:extLst>
              <a:ext uri="{FF2B5EF4-FFF2-40B4-BE49-F238E27FC236}">
                <a16:creationId xmlns:a16="http://schemas.microsoft.com/office/drawing/2014/main" id="{705D82F9-E00D-AB6A-E576-C8EC21DDAB3F}"/>
              </a:ext>
            </a:extLst>
          </p:cNvPr>
          <p:cNvPicPr>
            <a:picLocks noChangeAspect="1"/>
          </p:cNvPicPr>
          <p:nvPr/>
        </p:nvPicPr>
        <p:blipFill>
          <a:blip r:embed="rId4"/>
          <a:stretch>
            <a:fillRect/>
          </a:stretch>
        </p:blipFill>
        <p:spPr>
          <a:xfrm>
            <a:off x="1173053" y="3914036"/>
            <a:ext cx="9807790" cy="2712955"/>
          </a:xfrm>
          <a:prstGeom prst="rect">
            <a:avLst/>
          </a:prstGeom>
        </p:spPr>
      </p:pic>
    </p:spTree>
    <p:extLst>
      <p:ext uri="{BB962C8B-B14F-4D97-AF65-F5344CB8AC3E}">
        <p14:creationId xmlns:p14="http://schemas.microsoft.com/office/powerpoint/2010/main" val="1335244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7" y="214109"/>
            <a:ext cx="5445490" cy="863974"/>
          </a:xfrm>
        </p:spPr>
        <p:txBody>
          <a:bodyPr>
            <a:normAutofit/>
          </a:bodyPr>
          <a:lstStyle/>
          <a:p>
            <a:r>
              <a:rPr lang="en-US" sz="4800" b="1" dirty="0">
                <a:solidFill>
                  <a:srgbClr val="C54C12"/>
                </a:solidFill>
              </a:rPr>
              <a:t>The Rewards!!</a:t>
            </a:r>
          </a:p>
        </p:txBody>
      </p:sp>
      <p:sp>
        <p:nvSpPr>
          <p:cNvPr id="18" name="Rectangle 17">
            <a:extLst>
              <a:ext uri="{FF2B5EF4-FFF2-40B4-BE49-F238E27FC236}">
                <a16:creationId xmlns:a16="http://schemas.microsoft.com/office/drawing/2014/main" id="{B40A758F-FCEC-4F71-A44B-15F8E80A8E02}"/>
              </a:ext>
            </a:extLst>
          </p:cNvPr>
          <p:cNvSpPr/>
          <p:nvPr/>
        </p:nvSpPr>
        <p:spPr>
          <a:xfrm>
            <a:off x="1253766" y="1233383"/>
            <a:ext cx="10303496" cy="4131067"/>
          </a:xfrm>
          <a:prstGeom prst="rect">
            <a:avLst/>
          </a:prstGeom>
          <a:noFill/>
        </p:spPr>
        <p:txBody>
          <a:bodyPr wrap="square" lIns="68580" tIns="34290" rIns="68580" bIns="34290">
            <a:spAutoFit/>
          </a:bodyPr>
          <a:lstStyle/>
          <a:p>
            <a:pPr fontAlgn="base"/>
            <a:r>
              <a:rPr lang="en-US" sz="3600" dirty="0">
                <a:ln w="0"/>
                <a:effectLst>
                  <a:outerShdw blurRad="38100" dist="19050" dir="2700000" algn="tl" rotWithShape="0">
                    <a:schemeClr val="dk1">
                      <a:alpha val="40000"/>
                    </a:schemeClr>
                  </a:outerShdw>
                </a:effectLst>
              </a:rPr>
              <a:t>Scout-o-Rama Front of the Line Pass</a:t>
            </a:r>
          </a:p>
          <a:p>
            <a:pPr fontAlgn="base"/>
            <a:endParaRPr lang="en-US" sz="1700" dirty="0">
              <a:ln w="0"/>
              <a:effectLst>
                <a:outerShdw blurRad="38100" dist="19050" dir="2700000" algn="tl" rotWithShape="0">
                  <a:schemeClr val="dk1">
                    <a:alpha val="40000"/>
                  </a:schemeClr>
                </a:outerShdw>
              </a:effectLst>
            </a:endParaRPr>
          </a:p>
          <a:p>
            <a:pPr marL="228600" marR="0" indent="-228600" algn="just">
              <a:lnSpc>
                <a:spcPct val="119000"/>
              </a:lnSpc>
              <a:spcBef>
                <a:spcPts val="0"/>
              </a:spcBef>
              <a:spcAft>
                <a:spcPts val="600"/>
              </a:spcAft>
            </a:pPr>
            <a:r>
              <a:rPr lang="en-US" sz="1800" kern="1400" dirty="0">
                <a:ln>
                  <a:noFill/>
                </a:ln>
                <a:solidFill>
                  <a:srgbClr val="2F7691"/>
                </a:solidFill>
                <a:effectLst/>
                <a:latin typeface="Symbol" panose="05050102010706020507" pitchFamily="18" charset="2"/>
              </a:rPr>
              <a:t>·</a:t>
            </a:r>
            <a:r>
              <a:rPr lang="en-US" sz="1800" kern="1400" dirty="0">
                <a:ln>
                  <a:noFill/>
                </a:ln>
                <a:solidFill>
                  <a:srgbClr val="000000"/>
                </a:solidFill>
                <a:effectLst/>
                <a:latin typeface="Calibri" panose="020F0502020204030204" pitchFamily="34" charset="0"/>
              </a:rPr>
              <a:t> </a:t>
            </a: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Every Scout that sells a camp card will be entered into a drawing.</a:t>
            </a:r>
            <a:endParaRPr lang="en-US" sz="1800" kern="1400" dirty="0">
              <a:ln>
                <a:noFill/>
              </a:ln>
              <a:solidFill>
                <a:srgbClr val="000000"/>
              </a:solidFill>
              <a:effectLst/>
              <a:latin typeface="Calibri" panose="020F0502020204030204" pitchFamily="34" charset="0"/>
            </a:endParaRPr>
          </a:p>
          <a:p>
            <a:pPr marL="228600" marR="0" indent="-228600" algn="just">
              <a:lnSpc>
                <a:spcPct val="119000"/>
              </a:lnSpc>
              <a:spcBef>
                <a:spcPts val="0"/>
              </a:spcBef>
              <a:spcAft>
                <a:spcPts val="600"/>
              </a:spcAft>
            </a:pPr>
            <a:r>
              <a:rPr lang="en-US" sz="1800" kern="1400" dirty="0">
                <a:ln>
                  <a:noFill/>
                </a:ln>
                <a:solidFill>
                  <a:srgbClr val="2F7691"/>
                </a:solidFill>
                <a:effectLst/>
                <a:latin typeface="Symbol" panose="05050102010706020507" pitchFamily="18" charset="2"/>
              </a:rPr>
              <a:t>·</a:t>
            </a:r>
            <a:r>
              <a:rPr lang="en-US" sz="1800" kern="1400" dirty="0">
                <a:ln>
                  <a:noFill/>
                </a:ln>
                <a:solidFill>
                  <a:srgbClr val="000000"/>
                </a:solidFill>
                <a:effectLst/>
                <a:latin typeface="Calibri" panose="020F0502020204030204" pitchFamily="34" charset="0"/>
              </a:rPr>
              <a:t> </a:t>
            </a: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There will be 4 winners that will be selected after the sale is over.</a:t>
            </a:r>
            <a:endParaRPr lang="en-US" sz="1800" kern="1400" dirty="0">
              <a:ln>
                <a:noFill/>
              </a:ln>
              <a:solidFill>
                <a:srgbClr val="000000"/>
              </a:solidFill>
              <a:effectLst/>
              <a:latin typeface="Calibri" panose="020F0502020204030204" pitchFamily="34" charset="0"/>
            </a:endParaRPr>
          </a:p>
          <a:p>
            <a:pPr marL="228600" marR="0" indent="-228600" algn="just">
              <a:lnSpc>
                <a:spcPct val="119000"/>
              </a:lnSpc>
              <a:spcBef>
                <a:spcPts val="0"/>
              </a:spcBef>
              <a:spcAft>
                <a:spcPts val="600"/>
              </a:spcAft>
            </a:pPr>
            <a:r>
              <a:rPr lang="en-US" sz="1800" kern="1400" dirty="0">
                <a:ln>
                  <a:noFill/>
                </a:ln>
                <a:solidFill>
                  <a:srgbClr val="2F7691"/>
                </a:solidFill>
                <a:effectLst/>
                <a:latin typeface="Symbol" panose="05050102010706020507" pitchFamily="18" charset="2"/>
              </a:rPr>
              <a:t>·</a:t>
            </a:r>
            <a:r>
              <a:rPr lang="en-US" sz="1800" kern="1400" dirty="0">
                <a:ln>
                  <a:noFill/>
                </a:ln>
                <a:solidFill>
                  <a:srgbClr val="000000"/>
                </a:solidFill>
                <a:effectLst/>
                <a:latin typeface="Calibri" panose="020F0502020204030204" pitchFamily="34" charset="0"/>
              </a:rPr>
              <a:t> </a:t>
            </a: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The winner will win a pass for them and a parent to go to the front of the line at the experiences offered at Scout-o-Rama.</a:t>
            </a:r>
            <a:endParaRPr lang="en-US" sz="1800" kern="1400" dirty="0">
              <a:ln>
                <a:noFill/>
              </a:ln>
              <a:solidFill>
                <a:srgbClr val="000000"/>
              </a:solidFill>
              <a:effectLst/>
              <a:latin typeface="Calibri" panose="020F0502020204030204" pitchFamily="34" charset="0"/>
            </a:endParaRPr>
          </a:p>
          <a:p>
            <a:pPr marL="228600" marR="0" indent="-228600" algn="just">
              <a:lnSpc>
                <a:spcPct val="119000"/>
              </a:lnSpc>
              <a:spcBef>
                <a:spcPts val="0"/>
              </a:spcBef>
              <a:spcAft>
                <a:spcPts val="600"/>
              </a:spcAft>
            </a:pPr>
            <a:r>
              <a:rPr lang="en-US" sz="1800" kern="1400" dirty="0">
                <a:ln>
                  <a:noFill/>
                </a:ln>
                <a:solidFill>
                  <a:srgbClr val="2F7691"/>
                </a:solidFill>
                <a:effectLst/>
                <a:latin typeface="Symbol" panose="05050102010706020507" pitchFamily="18" charset="2"/>
              </a:rPr>
              <a:t>·</a:t>
            </a:r>
            <a:r>
              <a:rPr lang="en-US" sz="1800" kern="1400" dirty="0">
                <a:ln>
                  <a:noFill/>
                </a:ln>
                <a:solidFill>
                  <a:srgbClr val="000000"/>
                </a:solidFill>
                <a:effectLst/>
                <a:latin typeface="Calibri" panose="020F0502020204030204" pitchFamily="34" charset="0"/>
              </a:rPr>
              <a:t> </a:t>
            </a: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These experiences may include: Archery, BB Guns, Zip Line and potentially other experiences that are available at the Ed Laird Scout Camp</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pPr fontAlgn="base"/>
            <a:endParaRPr lang="en-US" sz="36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5276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903" y="265001"/>
            <a:ext cx="7797662" cy="863974"/>
          </a:xfrm>
        </p:spPr>
        <p:txBody>
          <a:bodyPr>
            <a:normAutofit/>
          </a:bodyPr>
          <a:lstStyle/>
          <a:p>
            <a:r>
              <a:rPr lang="en-US" sz="4800" b="1" dirty="0">
                <a:solidFill>
                  <a:srgbClr val="C54C12"/>
                </a:solidFill>
              </a:rPr>
              <a:t>Unit Resources</a:t>
            </a:r>
          </a:p>
        </p:txBody>
      </p:sp>
      <p:sp>
        <p:nvSpPr>
          <p:cNvPr id="7" name="Rectangle 6">
            <a:extLst>
              <a:ext uri="{FF2B5EF4-FFF2-40B4-BE49-F238E27FC236}">
                <a16:creationId xmlns:a16="http://schemas.microsoft.com/office/drawing/2014/main" id="{AA6FB700-76F3-4B7C-8134-7AF9514FAD87}"/>
              </a:ext>
            </a:extLst>
          </p:cNvPr>
          <p:cNvSpPr/>
          <p:nvPr/>
        </p:nvSpPr>
        <p:spPr>
          <a:xfrm>
            <a:off x="702763" y="1294924"/>
            <a:ext cx="2926313" cy="1177245"/>
          </a:xfrm>
          <a:prstGeom prst="rect">
            <a:avLst/>
          </a:prstGeom>
          <a:noFill/>
        </p:spPr>
        <p:txBody>
          <a:bodyPr wrap="square" lIns="68580" tIns="34290" rIns="68580" bIns="34290">
            <a:spAutoFit/>
          </a:bodyPr>
          <a:lstStyle/>
          <a:p>
            <a:r>
              <a:rPr lang="en-US" sz="3600" dirty="0">
                <a:ln w="0"/>
                <a:effectLst>
                  <a:outerShdw blurRad="38100" dist="19050" dir="2700000" algn="tl" rotWithShape="0">
                    <a:schemeClr val="dk1">
                      <a:alpha val="40000"/>
                    </a:schemeClr>
                  </a:outerShdw>
                </a:effectLst>
              </a:rPr>
              <a:t>Leader Guide</a:t>
            </a:r>
          </a:p>
        </p:txBody>
      </p:sp>
      <p:sp>
        <p:nvSpPr>
          <p:cNvPr id="8" name="Rectangle 7">
            <a:extLst>
              <a:ext uri="{FF2B5EF4-FFF2-40B4-BE49-F238E27FC236}">
                <a16:creationId xmlns:a16="http://schemas.microsoft.com/office/drawing/2014/main" id="{350AB7C3-586E-4475-BFAC-2A7E89E520CB}"/>
              </a:ext>
            </a:extLst>
          </p:cNvPr>
          <p:cNvSpPr/>
          <p:nvPr/>
        </p:nvSpPr>
        <p:spPr>
          <a:xfrm>
            <a:off x="5465675" y="983352"/>
            <a:ext cx="6587923" cy="623248"/>
          </a:xfrm>
          <a:prstGeom prst="rect">
            <a:avLst/>
          </a:prstGeom>
          <a:noFill/>
        </p:spPr>
        <p:txBody>
          <a:bodyPr wrap="square" lIns="68580" tIns="34290" rIns="68580" bIns="34290">
            <a:spAutoFit/>
          </a:bodyPr>
          <a:lstStyle/>
          <a:p>
            <a:r>
              <a:rPr lang="en-US" sz="3600" dirty="0">
                <a:ln w="0"/>
                <a:effectLst>
                  <a:outerShdw blurRad="38100" dist="19050" dir="2700000" algn="tl" rotWithShape="0">
                    <a:schemeClr val="dk1">
                      <a:alpha val="40000"/>
                    </a:schemeClr>
                  </a:outerShdw>
                </a:effectLst>
                <a:highlight>
                  <a:srgbClr val="FFFF00"/>
                </a:highlight>
              </a:rPr>
              <a:t>ocbsa.org/</a:t>
            </a:r>
            <a:r>
              <a:rPr lang="en-US" sz="3600" dirty="0" err="1">
                <a:ln w="0"/>
                <a:effectLst>
                  <a:outerShdw blurRad="38100" dist="19050" dir="2700000" algn="tl" rotWithShape="0">
                    <a:schemeClr val="dk1">
                      <a:alpha val="40000"/>
                    </a:schemeClr>
                  </a:outerShdw>
                </a:effectLst>
                <a:highlight>
                  <a:srgbClr val="FFFF00"/>
                </a:highlight>
              </a:rPr>
              <a:t>campcard</a:t>
            </a:r>
            <a:endParaRPr lang="en-US" sz="3600" dirty="0">
              <a:ln w="0"/>
              <a:effectLst>
                <a:outerShdw blurRad="38100" dist="19050" dir="2700000" algn="tl" rotWithShape="0">
                  <a:schemeClr val="dk1">
                    <a:alpha val="40000"/>
                  </a:schemeClr>
                </a:outerShdw>
              </a:effectLst>
              <a:highlight>
                <a:srgbClr val="FFFF00"/>
              </a:highlight>
            </a:endParaRPr>
          </a:p>
        </p:txBody>
      </p:sp>
      <p:pic>
        <p:nvPicPr>
          <p:cNvPr id="6" name="Picture 5">
            <a:extLst>
              <a:ext uri="{FF2B5EF4-FFF2-40B4-BE49-F238E27FC236}">
                <a16:creationId xmlns:a16="http://schemas.microsoft.com/office/drawing/2014/main" id="{6C6328BD-70F0-4B33-995F-CA467F2F8B88}"/>
              </a:ext>
            </a:extLst>
          </p:cNvPr>
          <p:cNvPicPr>
            <a:picLocks noChangeAspect="1"/>
          </p:cNvPicPr>
          <p:nvPr/>
        </p:nvPicPr>
        <p:blipFill>
          <a:blip r:embed="rId3"/>
          <a:stretch>
            <a:fillRect/>
          </a:stretch>
        </p:blipFill>
        <p:spPr>
          <a:xfrm rot="1442963">
            <a:off x="6764767" y="2113937"/>
            <a:ext cx="3653311" cy="4693225"/>
          </a:xfrm>
          <a:prstGeom prst="rect">
            <a:avLst/>
          </a:prstGeom>
        </p:spPr>
      </p:pic>
      <p:pic>
        <p:nvPicPr>
          <p:cNvPr id="3" name="Picture 2">
            <a:extLst>
              <a:ext uri="{FF2B5EF4-FFF2-40B4-BE49-F238E27FC236}">
                <a16:creationId xmlns:a16="http://schemas.microsoft.com/office/drawing/2014/main" id="{D81D63C1-33AF-469E-19DA-6D2EF7C784A9}"/>
              </a:ext>
            </a:extLst>
          </p:cNvPr>
          <p:cNvPicPr>
            <a:picLocks noChangeAspect="1"/>
          </p:cNvPicPr>
          <p:nvPr/>
        </p:nvPicPr>
        <p:blipFill>
          <a:blip r:embed="rId4"/>
          <a:stretch>
            <a:fillRect/>
          </a:stretch>
        </p:blipFill>
        <p:spPr>
          <a:xfrm rot="19786373">
            <a:off x="1011069" y="2642426"/>
            <a:ext cx="4988812" cy="3235130"/>
          </a:xfrm>
          <a:prstGeom prst="rect">
            <a:avLst/>
          </a:prstGeom>
        </p:spPr>
      </p:pic>
    </p:spTree>
    <p:extLst>
      <p:ext uri="{BB962C8B-B14F-4D97-AF65-F5344CB8AC3E}">
        <p14:creationId xmlns:p14="http://schemas.microsoft.com/office/powerpoint/2010/main" val="3738427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8E32-F1F0-463A-BBB6-7D5FB1687DE0}"/>
              </a:ext>
            </a:extLst>
          </p:cNvPr>
          <p:cNvSpPr>
            <a:spLocks noGrp="1"/>
          </p:cNvSpPr>
          <p:nvPr>
            <p:ph type="title"/>
          </p:nvPr>
        </p:nvSpPr>
        <p:spPr/>
        <p:txBody>
          <a:bodyPr/>
          <a:lstStyle/>
          <a:p>
            <a:r>
              <a:rPr kumimoji="0" lang="en-US" sz="4800" b="1" i="0" u="none" strike="noStrike" kern="1200" cap="none" spc="0" normalizeH="0" baseline="0" noProof="0" dirty="0">
                <a:ln>
                  <a:noFill/>
                </a:ln>
                <a:solidFill>
                  <a:srgbClr val="C54C12"/>
                </a:solidFill>
                <a:effectLst/>
                <a:uLnTx/>
                <a:uFillTx/>
                <a:latin typeface="Century Gothic" panose="020B0502020202020204"/>
                <a:ea typeface="+mj-ea"/>
                <a:cs typeface="+mj-cs"/>
              </a:rPr>
              <a:t>Unit Resources</a:t>
            </a:r>
            <a:endParaRPr lang="en-US" dirty="0">
              <a:solidFill>
                <a:srgbClr val="C54C12"/>
              </a:solidFill>
            </a:endParaRPr>
          </a:p>
        </p:txBody>
      </p:sp>
      <p:sp>
        <p:nvSpPr>
          <p:cNvPr id="3" name="Content Placeholder 2">
            <a:extLst>
              <a:ext uri="{FF2B5EF4-FFF2-40B4-BE49-F238E27FC236}">
                <a16:creationId xmlns:a16="http://schemas.microsoft.com/office/drawing/2014/main" id="{93F200B6-899F-4B13-9D69-AF09725C2064}"/>
              </a:ext>
            </a:extLst>
          </p:cNvPr>
          <p:cNvSpPr>
            <a:spLocks noGrp="1"/>
          </p:cNvSpPr>
          <p:nvPr>
            <p:ph sz="quarter" idx="13"/>
          </p:nvPr>
        </p:nvSpPr>
        <p:spPr/>
        <p:txBody>
          <a:bodyPr/>
          <a:lstStyle/>
          <a:p>
            <a:pPr marL="0" indent="0">
              <a:buNone/>
            </a:pPr>
            <a:r>
              <a:rPr lang="en-US" sz="2800" dirty="0">
                <a:latin typeface="+mj-lt"/>
                <a:ea typeface="Times New Roman" panose="02020603050405020304" pitchFamily="18" charset="0"/>
              </a:rPr>
              <a:t>					Each other!!</a:t>
            </a:r>
          </a:p>
          <a:p>
            <a:pPr marL="0" indent="0">
              <a:buNone/>
            </a:pPr>
            <a:endParaRPr lang="en-US" sz="2800" dirty="0">
              <a:latin typeface="+mj-lt"/>
              <a:ea typeface="Times New Roman" panose="02020603050405020304" pitchFamily="18" charset="0"/>
            </a:endParaRPr>
          </a:p>
          <a:p>
            <a:pPr marL="0" indent="0">
              <a:buNone/>
            </a:pPr>
            <a:r>
              <a:rPr lang="en-US" sz="2800" dirty="0">
                <a:latin typeface="+mj-lt"/>
                <a:ea typeface="Times New Roman" panose="02020603050405020304" pitchFamily="18" charset="0"/>
              </a:rPr>
              <a:t>					Please share if you have experiences on what 					worked well in your unit last year.</a:t>
            </a:r>
            <a:endParaRPr lang="en-US" sz="2800" dirty="0">
              <a:latin typeface="+mj-l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412700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AB9BA-3CDD-4FFC-9438-C07C39C2F433}"/>
              </a:ext>
            </a:extLst>
          </p:cNvPr>
          <p:cNvSpPr>
            <a:spLocks noGrp="1"/>
          </p:cNvSpPr>
          <p:nvPr>
            <p:ph type="title"/>
          </p:nvPr>
        </p:nvSpPr>
        <p:spPr>
          <a:xfrm>
            <a:off x="3701877" y="2559914"/>
            <a:ext cx="8911687" cy="1280890"/>
          </a:xfrm>
        </p:spPr>
        <p:txBody>
          <a:bodyPr/>
          <a:lstStyle/>
          <a:p>
            <a:r>
              <a:rPr kumimoji="0" lang="en-US" sz="4800" b="1" i="0" u="none" strike="noStrike" kern="1200" cap="none" spc="0" normalizeH="0" baseline="0" noProof="0" dirty="0">
                <a:ln>
                  <a:noFill/>
                </a:ln>
                <a:solidFill>
                  <a:srgbClr val="C54C12"/>
                </a:solidFill>
                <a:effectLst/>
                <a:uLnTx/>
                <a:uFillTx/>
                <a:latin typeface="Century Gothic" panose="020B0502020202020204"/>
                <a:ea typeface="+mj-ea"/>
                <a:cs typeface="+mj-cs"/>
              </a:rPr>
              <a:t>Questions??</a:t>
            </a:r>
            <a:endParaRPr lang="en-US" dirty="0">
              <a:solidFill>
                <a:srgbClr val="C54C12"/>
              </a:solidFill>
            </a:endParaRPr>
          </a:p>
        </p:txBody>
      </p:sp>
    </p:spTree>
    <p:extLst>
      <p:ext uri="{BB962C8B-B14F-4D97-AF65-F5344CB8AC3E}">
        <p14:creationId xmlns:p14="http://schemas.microsoft.com/office/powerpoint/2010/main" val="796207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534751" y="1445663"/>
            <a:ext cx="7768737" cy="2074896"/>
          </a:xfrm>
        </p:spPr>
        <p:txBody>
          <a:bodyPr/>
          <a:lstStyle/>
          <a:p>
            <a:r>
              <a:rPr lang="en-US" b="1" dirty="0">
                <a:solidFill>
                  <a:srgbClr val="C54C12"/>
                </a:solidFill>
              </a:rPr>
              <a:t>THANK YOU &amp; </a:t>
            </a:r>
            <a:br>
              <a:rPr lang="en-US" b="1" dirty="0">
                <a:solidFill>
                  <a:srgbClr val="C54C12"/>
                </a:solidFill>
              </a:rPr>
            </a:br>
            <a:r>
              <a:rPr lang="en-US" b="1" dirty="0">
                <a:solidFill>
                  <a:srgbClr val="C54C12"/>
                </a:solidFill>
              </a:rPr>
              <a:t>GOOD LUCK</a:t>
            </a:r>
          </a:p>
        </p:txBody>
      </p:sp>
      <p:pic>
        <p:nvPicPr>
          <p:cNvPr id="5" name="Picture 4"/>
          <p:cNvPicPr>
            <a:picLocks noChangeAspect="1"/>
          </p:cNvPicPr>
          <p:nvPr/>
        </p:nvPicPr>
        <p:blipFill>
          <a:blip r:embed="rId3">
            <a:clrChange>
              <a:clrFrom>
                <a:srgbClr val="B6B7B9"/>
              </a:clrFrom>
              <a:clrTo>
                <a:srgbClr val="B6B7B9">
                  <a:alpha val="0"/>
                </a:srgbClr>
              </a:clrTo>
            </a:clrChange>
            <a:extLst>
              <a:ext uri="{28A0092B-C50C-407E-A947-70E740481C1C}">
                <a14:useLocalDpi xmlns:a14="http://schemas.microsoft.com/office/drawing/2010/main" val="0"/>
              </a:ext>
            </a:extLst>
          </a:blip>
          <a:stretch>
            <a:fillRect/>
          </a:stretch>
        </p:blipFill>
        <p:spPr>
          <a:xfrm rot="21329291">
            <a:off x="2351494" y="2107659"/>
            <a:ext cx="1180375" cy="1311528"/>
          </a:xfrm>
          <a:prstGeom prst="rect">
            <a:avLst/>
          </a:prstGeom>
        </p:spPr>
      </p:pic>
      <p:sp>
        <p:nvSpPr>
          <p:cNvPr id="3" name="Rectangle 2">
            <a:extLst>
              <a:ext uri="{FF2B5EF4-FFF2-40B4-BE49-F238E27FC236}">
                <a16:creationId xmlns:a16="http://schemas.microsoft.com/office/drawing/2014/main" id="{0020DC41-FDD8-4CCB-8072-C00902DD58BA}"/>
              </a:ext>
            </a:extLst>
          </p:cNvPr>
          <p:cNvSpPr/>
          <p:nvPr/>
        </p:nvSpPr>
        <p:spPr>
          <a:xfrm>
            <a:off x="3581625" y="4605049"/>
            <a:ext cx="4530407" cy="584775"/>
          </a:xfrm>
          <a:prstGeom prst="rect">
            <a:avLst/>
          </a:prstGeom>
        </p:spPr>
        <p:txBody>
          <a:bodyPr wrap="none">
            <a:spAutoFit/>
          </a:bodyPr>
          <a:lstStyle/>
          <a:p>
            <a:r>
              <a:rPr lang="en-US" sz="3200" b="1" dirty="0"/>
              <a:t>ocbsa.org/</a:t>
            </a:r>
            <a:r>
              <a:rPr lang="en-US" sz="3200" b="1" dirty="0" err="1"/>
              <a:t>campcard</a:t>
            </a:r>
            <a:endParaRPr lang="en-US" sz="3200" b="1" dirty="0"/>
          </a:p>
        </p:txBody>
      </p:sp>
    </p:spTree>
    <p:extLst>
      <p:ext uri="{BB962C8B-B14F-4D97-AF65-F5344CB8AC3E}">
        <p14:creationId xmlns:p14="http://schemas.microsoft.com/office/powerpoint/2010/main" val="41072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08A09-919A-52B2-0ED1-2E54DF0F2CF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F3B13D9-F445-4474-45CC-B9BC284CEA57}"/>
              </a:ext>
            </a:extLst>
          </p:cNvPr>
          <p:cNvSpPr>
            <a:spLocks noGrp="1"/>
          </p:cNvSpPr>
          <p:nvPr>
            <p:ph type="title"/>
          </p:nvPr>
        </p:nvSpPr>
        <p:spPr>
          <a:xfrm>
            <a:off x="2430685" y="394064"/>
            <a:ext cx="8280858" cy="873034"/>
          </a:xfrm>
        </p:spPr>
        <p:txBody>
          <a:bodyPr>
            <a:normAutofit fontScale="90000"/>
          </a:bodyPr>
          <a:lstStyle/>
          <a:p>
            <a:pPr marL="0" marR="0" indent="0" algn="l">
              <a:lnSpc>
                <a:spcPct val="119000"/>
              </a:lnSpc>
              <a:spcBef>
                <a:spcPts val="0"/>
              </a:spcBef>
              <a:spcAft>
                <a:spcPts val="600"/>
              </a:spcAft>
            </a:pPr>
            <a:r>
              <a:rPr lang="en-US" sz="4800" b="1" kern="1400" dirty="0">
                <a:ln>
                  <a:noFill/>
                </a:ln>
                <a:solidFill>
                  <a:srgbClr val="C54C12"/>
                </a:solidFill>
                <a:effectLst/>
                <a:latin typeface="Calibri" panose="020F0502020204030204" pitchFamily="34" charset="0"/>
              </a:rPr>
              <a:t>The Website (ocbsa.org/</a:t>
            </a:r>
            <a:r>
              <a:rPr lang="en-US" sz="4800" b="1" kern="1400" dirty="0" err="1">
                <a:ln>
                  <a:noFill/>
                </a:ln>
                <a:solidFill>
                  <a:srgbClr val="C54C12"/>
                </a:solidFill>
                <a:effectLst/>
                <a:latin typeface="Calibri" panose="020F0502020204030204" pitchFamily="34" charset="0"/>
              </a:rPr>
              <a:t>campcard</a:t>
            </a:r>
            <a:r>
              <a:rPr lang="en-US" sz="4800" b="1" kern="1400" dirty="0">
                <a:ln>
                  <a:noFill/>
                </a:ln>
                <a:solidFill>
                  <a:srgbClr val="C54C12"/>
                </a:solidFill>
                <a:effectLst/>
                <a:latin typeface="Calibri" panose="020F0502020204030204" pitchFamily="34" charset="0"/>
              </a:rPr>
              <a:t>)</a:t>
            </a:r>
            <a:br>
              <a:rPr lang="en-US" sz="1600" kern="1400" dirty="0">
                <a:ln>
                  <a:noFill/>
                </a:ln>
                <a:solidFill>
                  <a:srgbClr val="000000"/>
                </a:solidFill>
                <a:effectLst/>
                <a:latin typeface="Calibri" panose="020F0502020204030204" pitchFamily="34" charset="0"/>
              </a:rPr>
            </a:br>
            <a:r>
              <a:rPr lang="en-US" sz="1600" kern="1400" dirty="0">
                <a:ln>
                  <a:noFill/>
                </a:ln>
                <a:solidFill>
                  <a:srgbClr val="000000"/>
                </a:solidFill>
                <a:effectLst/>
                <a:latin typeface="Calibri" panose="020F0502020204030204" pitchFamily="34" charset="0"/>
              </a:rPr>
              <a:t> </a:t>
            </a:r>
          </a:p>
        </p:txBody>
      </p:sp>
      <p:pic>
        <p:nvPicPr>
          <p:cNvPr id="3" name="Picture 2">
            <a:extLst>
              <a:ext uri="{FF2B5EF4-FFF2-40B4-BE49-F238E27FC236}">
                <a16:creationId xmlns:a16="http://schemas.microsoft.com/office/drawing/2014/main" id="{4C0D8659-E5EF-76FA-AFC7-24B1B432326C}"/>
              </a:ext>
            </a:extLst>
          </p:cNvPr>
          <p:cNvPicPr>
            <a:picLocks noChangeAspect="1"/>
          </p:cNvPicPr>
          <p:nvPr/>
        </p:nvPicPr>
        <p:blipFill>
          <a:blip r:embed="rId3"/>
          <a:stretch>
            <a:fillRect/>
          </a:stretch>
        </p:blipFill>
        <p:spPr>
          <a:xfrm>
            <a:off x="954005" y="1267098"/>
            <a:ext cx="10283990" cy="5308747"/>
          </a:xfrm>
          <a:prstGeom prst="rect">
            <a:avLst/>
          </a:prstGeom>
        </p:spPr>
      </p:pic>
    </p:spTree>
    <p:extLst>
      <p:ext uri="{BB962C8B-B14F-4D97-AF65-F5344CB8AC3E}">
        <p14:creationId xmlns:p14="http://schemas.microsoft.com/office/powerpoint/2010/main" val="228930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72E98-7C3F-567E-7B35-5463125E14C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4AC6344-FA1B-83D7-92CA-C992E9083FE5}"/>
              </a:ext>
            </a:extLst>
          </p:cNvPr>
          <p:cNvSpPr>
            <a:spLocks noGrp="1"/>
          </p:cNvSpPr>
          <p:nvPr>
            <p:ph type="title"/>
          </p:nvPr>
        </p:nvSpPr>
        <p:spPr>
          <a:xfrm>
            <a:off x="2430685" y="394064"/>
            <a:ext cx="7797662" cy="873034"/>
          </a:xfrm>
        </p:spPr>
        <p:txBody>
          <a:bodyPr>
            <a:normAutofit fontScale="90000"/>
          </a:bodyPr>
          <a:lstStyle/>
          <a:p>
            <a:pPr marL="0" marR="0" indent="0" algn="l">
              <a:lnSpc>
                <a:spcPct val="119000"/>
              </a:lnSpc>
              <a:spcBef>
                <a:spcPts val="0"/>
              </a:spcBef>
              <a:spcAft>
                <a:spcPts val="600"/>
              </a:spcAft>
            </a:pPr>
            <a:r>
              <a:rPr lang="en-US" sz="4800" b="1" kern="1400" dirty="0">
                <a:ln>
                  <a:noFill/>
                </a:ln>
                <a:solidFill>
                  <a:srgbClr val="C54C12"/>
                </a:solidFill>
                <a:effectLst/>
                <a:latin typeface="Calibri" panose="020F0502020204030204" pitchFamily="34" charset="0"/>
              </a:rPr>
              <a:t>District Contacts</a:t>
            </a:r>
            <a:br>
              <a:rPr lang="en-US" sz="1600" kern="1400" dirty="0">
                <a:ln>
                  <a:noFill/>
                </a:ln>
                <a:solidFill>
                  <a:srgbClr val="000000"/>
                </a:solidFill>
                <a:effectLst/>
                <a:latin typeface="Calibri" panose="020F0502020204030204" pitchFamily="34" charset="0"/>
              </a:rPr>
            </a:br>
            <a:r>
              <a:rPr lang="en-US" sz="1600" kern="1400" dirty="0">
                <a:ln>
                  <a:noFill/>
                </a:ln>
                <a:solidFill>
                  <a:srgbClr val="000000"/>
                </a:solidFill>
                <a:effectLst/>
                <a:latin typeface="Calibri" panose="020F0502020204030204" pitchFamily="34" charset="0"/>
              </a:rPr>
              <a:t> </a:t>
            </a:r>
          </a:p>
        </p:txBody>
      </p:sp>
      <p:sp>
        <p:nvSpPr>
          <p:cNvPr id="2" name="TextBox 1">
            <a:extLst>
              <a:ext uri="{FF2B5EF4-FFF2-40B4-BE49-F238E27FC236}">
                <a16:creationId xmlns:a16="http://schemas.microsoft.com/office/drawing/2014/main" id="{2C043552-D659-7DFC-FF6C-EB706B533DA9}"/>
              </a:ext>
            </a:extLst>
          </p:cNvPr>
          <p:cNvSpPr txBox="1"/>
          <p:nvPr/>
        </p:nvSpPr>
        <p:spPr>
          <a:xfrm>
            <a:off x="2430685" y="1267098"/>
            <a:ext cx="2650362" cy="3908762"/>
          </a:xfrm>
          <a:prstGeom prst="rect">
            <a:avLst/>
          </a:prstGeom>
          <a:noFill/>
        </p:spPr>
        <p:txBody>
          <a:bodyPr wrap="square" lIns="91440" tIns="45720" rIns="91440" bIns="45720" rtlCol="0" anchor="t">
            <a:spAutoFit/>
          </a:bodyPr>
          <a:lstStyle/>
          <a:p>
            <a:pPr marL="0" marR="0" indent="0" algn="just">
              <a:spcBef>
                <a:spcPts val="0"/>
              </a:spcBef>
              <a:spcAft>
                <a:spcPts val="600"/>
              </a:spcAft>
            </a:pPr>
            <a:r>
              <a:rPr lang="en-US" sz="1800" u="sng"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Canyons</a:t>
            </a:r>
            <a:endParaRPr lang="en-US" sz="1800" kern="1400" dirty="0">
              <a:ln>
                <a:noFill/>
              </a:ln>
              <a:solidFill>
                <a:srgbClr val="000000"/>
              </a:solidFill>
              <a:effectLst/>
              <a:latin typeface="Calibri" panose="020F0502020204030204" pitchFamily="34" charset="0"/>
            </a:endParaRPr>
          </a:p>
          <a:p>
            <a:pPr marL="0" marR="0" indent="0" algn="just">
              <a:spcBef>
                <a:spcPts val="0"/>
              </a:spcBef>
              <a:spcAft>
                <a:spcPts val="600"/>
              </a:spcAft>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Michelle Aldrich </a:t>
            </a:r>
            <a:endParaRPr lang="en-US" sz="1800" kern="1400" dirty="0">
              <a:ln>
                <a:noFill/>
              </a:ln>
              <a:solidFill>
                <a:srgbClr val="000000"/>
              </a:solidFill>
              <a:effectLst/>
              <a:latin typeface="Calibri" panose="020F0502020204030204" pitchFamily="34" charset="0"/>
            </a:endParaRPr>
          </a:p>
          <a:p>
            <a:pPr marL="0" marR="0" indent="0" algn="just">
              <a:spcBef>
                <a:spcPts val="0"/>
              </a:spcBef>
              <a:spcAft>
                <a:spcPts val="600"/>
              </a:spcAft>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Randall Aldrich - DE</a:t>
            </a:r>
            <a:endParaRPr lang="en-US" sz="1800" kern="1400" dirty="0">
              <a:ln>
                <a:noFill/>
              </a:ln>
              <a:solidFill>
                <a:srgbClr val="000000"/>
              </a:solidFill>
              <a:effectLst/>
              <a:latin typeface="Calibri" panose="020F0502020204030204" pitchFamily="34" charset="0"/>
            </a:endParaRPr>
          </a:p>
          <a:p>
            <a:pPr marL="0" marR="0" indent="0" algn="just">
              <a:spcBef>
                <a:spcPts val="0"/>
              </a:spcBef>
              <a:spcAft>
                <a:spcPts val="600"/>
              </a:spcAft>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 </a:t>
            </a:r>
            <a:endParaRPr lang="en-US" sz="1800" kern="1400" dirty="0">
              <a:ln>
                <a:noFill/>
              </a:ln>
              <a:solidFill>
                <a:srgbClr val="000000"/>
              </a:solidFill>
              <a:effectLst/>
              <a:latin typeface="Calibri" panose="020F0502020204030204" pitchFamily="34" charset="0"/>
            </a:endParaRPr>
          </a:p>
          <a:p>
            <a:pPr marL="0" marR="0" indent="0" algn="just">
              <a:spcBef>
                <a:spcPts val="0"/>
              </a:spcBef>
              <a:spcAft>
                <a:spcPts val="600"/>
              </a:spcAft>
            </a:pPr>
            <a:r>
              <a:rPr lang="en-US" sz="1800" u="sng"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El Camino Real</a:t>
            </a:r>
            <a:endParaRPr lang="en-US" sz="1800" kern="1400" dirty="0">
              <a:ln>
                <a:noFill/>
              </a:ln>
              <a:solidFill>
                <a:srgbClr val="000000"/>
              </a:solidFill>
              <a:effectLst/>
              <a:latin typeface="Calibri" panose="020F0502020204030204" pitchFamily="34" charset="0"/>
            </a:endParaRPr>
          </a:p>
          <a:p>
            <a:pPr marL="0" marR="0" indent="0" algn="just">
              <a:spcBef>
                <a:spcPts val="0"/>
              </a:spcBef>
              <a:spcAft>
                <a:spcPts val="600"/>
              </a:spcAft>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Pam Jensen</a:t>
            </a:r>
            <a:endParaRPr lang="en-US" sz="1800" kern="1400" dirty="0">
              <a:ln>
                <a:noFill/>
              </a:ln>
              <a:solidFill>
                <a:srgbClr val="000000"/>
              </a:solidFill>
              <a:effectLst/>
              <a:latin typeface="Calibri" panose="020F0502020204030204" pitchFamily="34" charset="0"/>
            </a:endParaRPr>
          </a:p>
          <a:p>
            <a:pPr marL="0" marR="0" indent="0" algn="just">
              <a:spcBef>
                <a:spcPts val="0"/>
              </a:spcBef>
              <a:spcAft>
                <a:spcPts val="600"/>
              </a:spcAft>
            </a:pPr>
            <a:r>
              <a:rPr lang="en-US" kern="1400" dirty="0">
                <a:solidFill>
                  <a:srgbClr val="2F7691"/>
                </a:solidFill>
                <a:effectLst>
                  <a:outerShdw blurRad="38100" dist="25400" dir="5400000" algn="ctr">
                    <a:srgbClr val="6E747A">
                      <a:alpha val="43000"/>
                    </a:srgbClr>
                  </a:outerShdw>
                </a:effectLst>
                <a:latin typeface="Calibri" panose="020F0502020204030204" pitchFamily="34" charset="0"/>
              </a:rPr>
              <a:t>Peter Jensen</a:t>
            </a: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 — </a:t>
            </a:r>
            <a:r>
              <a:rPr lang="en-US" kern="1400" dirty="0">
                <a:solidFill>
                  <a:srgbClr val="2F7691"/>
                </a:solidFill>
                <a:effectLst>
                  <a:outerShdw blurRad="38100" dist="25400" dir="5400000" algn="ctr">
                    <a:srgbClr val="6E747A">
                      <a:alpha val="43000"/>
                    </a:srgbClr>
                  </a:outerShdw>
                </a:effectLst>
                <a:latin typeface="Calibri" panose="020F0502020204030204" pitchFamily="34" charset="0"/>
              </a:rPr>
              <a:t>DE</a:t>
            </a:r>
            <a:endParaRPr lang="en-US" sz="1800" kern="1400" dirty="0">
              <a:ln>
                <a:noFill/>
              </a:ln>
              <a:solidFill>
                <a:srgbClr val="000000"/>
              </a:solidFill>
              <a:effectLst/>
              <a:latin typeface="Calibri" panose="020F0502020204030204" pitchFamily="34" charset="0"/>
            </a:endParaRPr>
          </a:p>
          <a:p>
            <a:pPr marL="0" marR="0" indent="0" algn="just">
              <a:spcBef>
                <a:spcPts val="0"/>
              </a:spcBef>
              <a:spcAft>
                <a:spcPts val="600"/>
              </a:spcAft>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 </a:t>
            </a:r>
            <a:endParaRPr lang="en-US" sz="1800" kern="1400" dirty="0">
              <a:ln>
                <a:noFill/>
              </a:ln>
              <a:solidFill>
                <a:srgbClr val="000000"/>
              </a:solidFill>
              <a:effectLst/>
              <a:latin typeface="Calibri" panose="020F0502020204030204" pitchFamily="34" charset="0"/>
            </a:endParaRPr>
          </a:p>
          <a:p>
            <a:pPr marL="0" marR="0" indent="0" algn="just">
              <a:spcBef>
                <a:spcPts val="0"/>
              </a:spcBef>
              <a:spcAft>
                <a:spcPts val="600"/>
              </a:spcAft>
            </a:pPr>
            <a:r>
              <a:rPr lang="en-US" sz="1800" u="sng"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Golden West</a:t>
            </a:r>
            <a:endParaRPr lang="en-US" sz="1800" kern="1400" dirty="0">
              <a:ln>
                <a:noFill/>
              </a:ln>
              <a:solidFill>
                <a:srgbClr val="000000"/>
              </a:solidFill>
              <a:effectLst/>
              <a:latin typeface="Calibri" panose="020F0502020204030204" pitchFamily="34" charset="0"/>
            </a:endParaRPr>
          </a:p>
          <a:p>
            <a:pPr marL="0" marR="0" indent="0" algn="just">
              <a:spcBef>
                <a:spcPts val="0"/>
              </a:spcBef>
              <a:spcAft>
                <a:spcPts val="600"/>
              </a:spcAft>
            </a:pPr>
            <a:r>
              <a:rPr lang="en-US" kern="1400" dirty="0">
                <a:solidFill>
                  <a:srgbClr val="2F7691"/>
                </a:solidFill>
                <a:effectLst>
                  <a:outerShdw blurRad="38100" dist="25400" dir="5400000" algn="ctr">
                    <a:srgbClr val="6E747A">
                      <a:alpha val="43000"/>
                    </a:srgbClr>
                  </a:outerShdw>
                </a:effectLst>
                <a:latin typeface="Calibri" panose="020F0502020204030204" pitchFamily="34" charset="0"/>
              </a:rPr>
              <a:t>Kathy Hight</a:t>
            </a:r>
          </a:p>
          <a:p>
            <a:pPr marL="0" marR="0" indent="0" algn="just">
              <a:spcBef>
                <a:spcPts val="0"/>
              </a:spcBef>
              <a:spcAft>
                <a:spcPts val="600"/>
              </a:spcAft>
            </a:pPr>
            <a:r>
              <a:rPr lang="en-US" kern="1400" dirty="0">
                <a:solidFill>
                  <a:srgbClr val="2F7691"/>
                </a:solidFill>
                <a:effectLst>
                  <a:outerShdw blurRad="38100" dist="25400" dir="5400000" algn="ctr">
                    <a:srgbClr val="6E747A">
                      <a:alpha val="43000"/>
                    </a:srgbClr>
                  </a:outerShdw>
                </a:effectLst>
                <a:latin typeface="Calibri" panose="020F0502020204030204" pitchFamily="34" charset="0"/>
              </a:rPr>
              <a:t>Matt Daugherty - DD</a:t>
            </a:r>
            <a:endParaRPr lang="en-US" kern="1400" dirty="0">
              <a:solidFill>
                <a:srgbClr val="000000"/>
              </a:solidFill>
              <a:latin typeface="Calibri" panose="020F0502020204030204" pitchFamily="34" charset="0"/>
            </a:endParaRPr>
          </a:p>
        </p:txBody>
      </p:sp>
      <p:sp>
        <p:nvSpPr>
          <p:cNvPr id="4" name="TextBox 3">
            <a:extLst>
              <a:ext uri="{FF2B5EF4-FFF2-40B4-BE49-F238E27FC236}">
                <a16:creationId xmlns:a16="http://schemas.microsoft.com/office/drawing/2014/main" id="{725116AB-DAD1-02D4-F431-8F3C535A1F41}"/>
              </a:ext>
            </a:extLst>
          </p:cNvPr>
          <p:cNvSpPr txBox="1"/>
          <p:nvPr/>
        </p:nvSpPr>
        <p:spPr>
          <a:xfrm>
            <a:off x="5081047" y="1267098"/>
            <a:ext cx="2865749" cy="2840008"/>
          </a:xfrm>
          <a:prstGeom prst="rect">
            <a:avLst/>
          </a:prstGeom>
          <a:noFill/>
        </p:spPr>
        <p:txBody>
          <a:bodyPr wrap="square" lIns="91440" tIns="45720" rIns="91440" bIns="45720" rtlCol="0" anchor="t">
            <a:spAutoFit/>
          </a:bodyPr>
          <a:lstStyle/>
          <a:p>
            <a:pPr marL="0" marR="0" indent="0" algn="just">
              <a:lnSpc>
                <a:spcPct val="119000"/>
              </a:lnSpc>
              <a:spcBef>
                <a:spcPts val="0"/>
              </a:spcBef>
              <a:spcAft>
                <a:spcPts val="600"/>
              </a:spcAft>
            </a:pPr>
            <a:r>
              <a:rPr lang="en-US" sz="1800" u="sng"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Pacifica</a:t>
            </a:r>
            <a:endParaRPr lang="en-US" sz="1800" kern="1400" dirty="0">
              <a:ln>
                <a:noFill/>
              </a:ln>
              <a:solidFill>
                <a:srgbClr val="000000"/>
              </a:solidFill>
              <a:effectLst/>
              <a:latin typeface="Calibri" panose="020F0502020204030204" pitchFamily="34" charset="0"/>
            </a:endParaRPr>
          </a:p>
          <a:p>
            <a:pPr marL="0" marR="0" indent="0" algn="just">
              <a:lnSpc>
                <a:spcPct val="119000"/>
              </a:lnSpc>
              <a:spcBef>
                <a:spcPts val="0"/>
              </a:spcBef>
              <a:spcAft>
                <a:spcPts val="600"/>
              </a:spcAft>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Sandra Middleton </a:t>
            </a:r>
            <a:endParaRPr lang="en-US" sz="1800" kern="1400" dirty="0">
              <a:ln>
                <a:noFill/>
              </a:ln>
              <a:solidFill>
                <a:srgbClr val="000000"/>
              </a:solidFill>
              <a:effectLst/>
              <a:latin typeface="Calibri" panose="020F0502020204030204" pitchFamily="34" charset="0"/>
            </a:endParaRPr>
          </a:p>
          <a:p>
            <a:pPr marL="0" marR="0" indent="0" algn="just">
              <a:lnSpc>
                <a:spcPct val="119000"/>
              </a:lnSpc>
              <a:spcBef>
                <a:spcPts val="0"/>
              </a:spcBef>
              <a:spcAft>
                <a:spcPts val="600"/>
              </a:spcAft>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Todd Lassig — SDE</a:t>
            </a:r>
            <a:endParaRPr lang="en-US" sz="1800" kern="1400" dirty="0">
              <a:ln>
                <a:noFill/>
              </a:ln>
              <a:solidFill>
                <a:srgbClr val="000000"/>
              </a:solidFill>
              <a:effectLst/>
              <a:latin typeface="Calibri" panose="020F0502020204030204" pitchFamily="34" charset="0"/>
            </a:endParaRPr>
          </a:p>
          <a:p>
            <a:pPr marL="0" marR="0" indent="0" algn="just">
              <a:lnSpc>
                <a:spcPct val="119000"/>
              </a:lnSpc>
              <a:spcBef>
                <a:spcPts val="0"/>
              </a:spcBef>
              <a:spcAft>
                <a:spcPts val="600"/>
              </a:spcAft>
            </a:pPr>
            <a:endParaRPr lang="en-US" sz="1800" u="sng" kern="1400" dirty="0">
              <a:ln>
                <a:noFill/>
              </a:ln>
              <a:solidFill>
                <a:srgbClr val="2F7691"/>
              </a:solidFill>
              <a:effectLst>
                <a:outerShdw blurRad="38100" dist="25400" dir="5400000" algn="ctr">
                  <a:srgbClr val="6E747A">
                    <a:alpha val="43000"/>
                  </a:srgbClr>
                </a:outerShdw>
              </a:effectLst>
              <a:latin typeface="Calibri" panose="020F0502020204030204" pitchFamily="34" charset="0"/>
            </a:endParaRPr>
          </a:p>
          <a:p>
            <a:pPr marL="0" marR="0" indent="0" algn="just">
              <a:lnSpc>
                <a:spcPct val="119000"/>
              </a:lnSpc>
              <a:spcBef>
                <a:spcPts val="0"/>
              </a:spcBef>
              <a:spcAft>
                <a:spcPts val="600"/>
              </a:spcAft>
            </a:pPr>
            <a:r>
              <a:rPr lang="en-US" sz="1800" u="sng"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Rancho San Joaquin</a:t>
            </a:r>
            <a:endParaRPr lang="en-US" sz="1800" kern="1400" dirty="0">
              <a:ln>
                <a:noFill/>
              </a:ln>
              <a:solidFill>
                <a:srgbClr val="000000"/>
              </a:solidFill>
              <a:effectLst/>
              <a:latin typeface="Calibri" panose="020F0502020204030204" pitchFamily="34" charset="0"/>
            </a:endParaRPr>
          </a:p>
          <a:p>
            <a:pPr marL="0" marR="0" indent="0" algn="just">
              <a:lnSpc>
                <a:spcPct val="119000"/>
              </a:lnSpc>
              <a:spcBef>
                <a:spcPts val="0"/>
              </a:spcBef>
              <a:spcAft>
                <a:spcPts val="600"/>
              </a:spcAft>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Alvin Chang</a:t>
            </a:r>
            <a:endParaRPr lang="en-US" sz="1800" kern="1400" dirty="0">
              <a:ln>
                <a:noFill/>
              </a:ln>
              <a:solidFill>
                <a:srgbClr val="000000"/>
              </a:solidFill>
              <a:effectLst/>
              <a:latin typeface="Calibri" panose="020F0502020204030204" pitchFamily="34" charset="0"/>
            </a:endParaRPr>
          </a:p>
          <a:p>
            <a:pPr marL="0" marR="0" indent="0" algn="just">
              <a:lnSpc>
                <a:spcPct val="119000"/>
              </a:lnSpc>
              <a:spcBef>
                <a:spcPts val="0"/>
              </a:spcBef>
              <a:spcAft>
                <a:spcPts val="600"/>
              </a:spcAft>
            </a:pPr>
            <a:r>
              <a:rPr lang="en-US" kern="1400" dirty="0">
                <a:solidFill>
                  <a:srgbClr val="2F7691"/>
                </a:solidFill>
                <a:effectLst>
                  <a:outerShdw blurRad="38100" dist="25400" dir="5400000" algn="ctr">
                    <a:srgbClr val="6E747A">
                      <a:alpha val="43000"/>
                    </a:srgbClr>
                  </a:outerShdw>
                </a:effectLst>
                <a:latin typeface="Calibri" panose="020F0502020204030204" pitchFamily="34" charset="0"/>
              </a:rPr>
              <a:t>Sarah Whittenberg</a:t>
            </a: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 — DE</a:t>
            </a:r>
            <a:endParaRPr lang="en-US" sz="1800" kern="1400" dirty="0">
              <a:ln>
                <a:noFill/>
              </a:ln>
              <a:solidFill>
                <a:srgbClr val="000000"/>
              </a:solidFill>
              <a:effectLst/>
              <a:latin typeface="Calibri" panose="020F0502020204030204" pitchFamily="34" charset="0"/>
            </a:endParaRPr>
          </a:p>
        </p:txBody>
      </p:sp>
      <p:sp>
        <p:nvSpPr>
          <p:cNvPr id="8" name="Title 4">
            <a:extLst>
              <a:ext uri="{FF2B5EF4-FFF2-40B4-BE49-F238E27FC236}">
                <a16:creationId xmlns:a16="http://schemas.microsoft.com/office/drawing/2014/main" id="{22E938EF-F036-4F1D-13D6-AF11D9E17562}"/>
              </a:ext>
            </a:extLst>
          </p:cNvPr>
          <p:cNvSpPr txBox="1">
            <a:spLocks/>
          </p:cNvSpPr>
          <p:nvPr/>
        </p:nvSpPr>
        <p:spPr bwMode="black">
          <a:xfrm>
            <a:off x="1431402" y="5544274"/>
            <a:ext cx="9329196" cy="947084"/>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b="1" dirty="0">
                <a:solidFill>
                  <a:srgbClr val="C54C12"/>
                </a:solidFill>
              </a:rPr>
              <a:t>CONTACT INFO ON Page 3 of the Leader Guide </a:t>
            </a:r>
          </a:p>
          <a:p>
            <a:r>
              <a:rPr lang="en-US" b="1" dirty="0">
                <a:solidFill>
                  <a:srgbClr val="C54C12"/>
                </a:solidFill>
              </a:rPr>
              <a:t>&amp; ocbsa.org/</a:t>
            </a:r>
            <a:r>
              <a:rPr lang="en-US" b="1" dirty="0" err="1">
                <a:solidFill>
                  <a:srgbClr val="C54C12"/>
                </a:solidFill>
              </a:rPr>
              <a:t>CAMPcard</a:t>
            </a:r>
            <a:endParaRPr lang="en-US" b="1" dirty="0">
              <a:solidFill>
                <a:srgbClr val="C54C12"/>
              </a:solidFill>
            </a:endParaRPr>
          </a:p>
        </p:txBody>
      </p:sp>
      <p:sp>
        <p:nvSpPr>
          <p:cNvPr id="3" name="TextBox 2">
            <a:extLst>
              <a:ext uri="{FF2B5EF4-FFF2-40B4-BE49-F238E27FC236}">
                <a16:creationId xmlns:a16="http://schemas.microsoft.com/office/drawing/2014/main" id="{93C1C985-9520-FD5D-D099-68A34A61F613}"/>
              </a:ext>
            </a:extLst>
          </p:cNvPr>
          <p:cNvSpPr txBox="1"/>
          <p:nvPr/>
        </p:nvSpPr>
        <p:spPr>
          <a:xfrm>
            <a:off x="7880823" y="1267098"/>
            <a:ext cx="2865749" cy="2840008"/>
          </a:xfrm>
          <a:prstGeom prst="rect">
            <a:avLst/>
          </a:prstGeom>
          <a:noFill/>
        </p:spPr>
        <p:txBody>
          <a:bodyPr wrap="square" lIns="91440" tIns="45720" rIns="91440" bIns="45720" rtlCol="0" anchor="t">
            <a:spAutoFit/>
          </a:bodyPr>
          <a:lstStyle/>
          <a:p>
            <a:pPr algn="just">
              <a:lnSpc>
                <a:spcPct val="119000"/>
              </a:lnSpc>
              <a:spcAft>
                <a:spcPts val="600"/>
              </a:spcAft>
            </a:pPr>
            <a:r>
              <a:rPr lang="en-US" sz="1800" u="sng"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Saddleback</a:t>
            </a:r>
            <a:endParaRPr lang="en-US" sz="1800" kern="1400" dirty="0">
              <a:ln>
                <a:noFill/>
              </a:ln>
              <a:solidFill>
                <a:srgbClr val="000000"/>
              </a:solidFill>
              <a:effectLst/>
              <a:latin typeface="Calibri" panose="020F0502020204030204" pitchFamily="34" charset="0"/>
            </a:endParaRPr>
          </a:p>
          <a:p>
            <a:pPr marL="0" marR="0" indent="0" algn="just">
              <a:lnSpc>
                <a:spcPct val="119000"/>
              </a:lnSpc>
              <a:spcBef>
                <a:spcPts val="0"/>
              </a:spcBef>
              <a:spcAft>
                <a:spcPts val="600"/>
              </a:spcAft>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Mike Ulibarri</a:t>
            </a:r>
          </a:p>
          <a:p>
            <a:pPr marL="0" marR="0" indent="0" algn="just">
              <a:lnSpc>
                <a:spcPct val="119000"/>
              </a:lnSpc>
              <a:spcBef>
                <a:spcPts val="0"/>
              </a:spcBef>
              <a:spcAft>
                <a:spcPts val="600"/>
              </a:spcAft>
            </a:pPr>
            <a:r>
              <a:rPr lang="en-US" kern="1400" dirty="0">
                <a:solidFill>
                  <a:srgbClr val="2F7691"/>
                </a:solidFill>
                <a:effectLst>
                  <a:outerShdw blurRad="38100" dist="25400" dir="5400000" algn="ctr">
                    <a:srgbClr val="6E747A">
                      <a:alpha val="43000"/>
                    </a:srgbClr>
                  </a:outerShdw>
                </a:effectLst>
                <a:latin typeface="Calibri" panose="020F0502020204030204" pitchFamily="34" charset="0"/>
              </a:rPr>
              <a:t>Anthony Geukens - DD</a:t>
            </a:r>
            <a:endParaRPr lang="en-US" sz="1800" kern="1400" dirty="0">
              <a:ln>
                <a:noFill/>
              </a:ln>
              <a:solidFill>
                <a:srgbClr val="000000"/>
              </a:solidFill>
              <a:effectLst/>
              <a:latin typeface="Calibri" panose="020F0502020204030204" pitchFamily="34" charset="0"/>
            </a:endParaRPr>
          </a:p>
          <a:p>
            <a:pPr marL="0" marR="0" indent="0" algn="just">
              <a:lnSpc>
                <a:spcPct val="119000"/>
              </a:lnSpc>
              <a:spcBef>
                <a:spcPts val="0"/>
              </a:spcBef>
              <a:spcAft>
                <a:spcPts val="600"/>
              </a:spcAft>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 </a:t>
            </a:r>
            <a:endParaRPr lang="en-US" sz="1800" kern="1400" dirty="0">
              <a:ln>
                <a:noFill/>
              </a:ln>
              <a:solidFill>
                <a:srgbClr val="000000"/>
              </a:solidFill>
              <a:effectLst/>
              <a:latin typeface="Calibri" panose="020F0502020204030204" pitchFamily="34" charset="0"/>
            </a:endParaRPr>
          </a:p>
          <a:p>
            <a:pPr marL="0" marR="0" indent="0" algn="just">
              <a:lnSpc>
                <a:spcPct val="119000"/>
              </a:lnSpc>
              <a:spcBef>
                <a:spcPts val="0"/>
              </a:spcBef>
              <a:spcAft>
                <a:spcPts val="600"/>
              </a:spcAft>
            </a:pPr>
            <a:r>
              <a:rPr lang="en-US" sz="1800" u="sng"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Valencia</a:t>
            </a:r>
            <a:endParaRPr lang="en-US" sz="1800" kern="1400" dirty="0">
              <a:ln>
                <a:noFill/>
              </a:ln>
              <a:solidFill>
                <a:srgbClr val="000000"/>
              </a:solidFill>
              <a:effectLst/>
              <a:latin typeface="Calibri" panose="020F0502020204030204" pitchFamily="34" charset="0"/>
            </a:endParaRPr>
          </a:p>
          <a:p>
            <a:pPr marL="0" marR="0" indent="0" algn="just">
              <a:lnSpc>
                <a:spcPct val="119000"/>
              </a:lnSpc>
              <a:spcBef>
                <a:spcPts val="0"/>
              </a:spcBef>
              <a:spcAft>
                <a:spcPts val="600"/>
              </a:spcAft>
            </a:pPr>
            <a:r>
              <a:rPr lang="en-US" sz="1800" kern="1400" dirty="0">
                <a:ln>
                  <a:noFill/>
                </a:ln>
                <a:solidFill>
                  <a:srgbClr val="2F7691"/>
                </a:solidFill>
                <a:effectLst>
                  <a:outerShdw blurRad="38100" dist="25400" dir="5400000" algn="ctr">
                    <a:srgbClr val="6E747A">
                      <a:alpha val="43000"/>
                    </a:srgbClr>
                  </a:outerShdw>
                </a:effectLst>
                <a:latin typeface="Calibri" panose="020F0502020204030204" pitchFamily="34" charset="0"/>
              </a:rPr>
              <a:t>Robert Doidge</a:t>
            </a:r>
          </a:p>
          <a:p>
            <a:pPr marL="0" marR="0" indent="0" algn="just">
              <a:lnSpc>
                <a:spcPct val="119000"/>
              </a:lnSpc>
              <a:spcBef>
                <a:spcPts val="0"/>
              </a:spcBef>
              <a:spcAft>
                <a:spcPts val="600"/>
              </a:spcAft>
            </a:pPr>
            <a:r>
              <a:rPr lang="en-US" kern="1400" dirty="0">
                <a:solidFill>
                  <a:srgbClr val="2F7691"/>
                </a:solidFill>
                <a:effectLst>
                  <a:outerShdw blurRad="38100" dist="25400" dir="5400000" algn="ctr">
                    <a:srgbClr val="6E747A">
                      <a:alpha val="43000"/>
                    </a:srgbClr>
                  </a:outerShdw>
                </a:effectLst>
                <a:latin typeface="Calibri" panose="020F0502020204030204" pitchFamily="34" charset="0"/>
              </a:rPr>
              <a:t>Travis Bush - SDE</a:t>
            </a:r>
            <a:r>
              <a:rPr lang="en-US" sz="18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267823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61" y="291687"/>
            <a:ext cx="11036255" cy="1074990"/>
          </a:xfrm>
        </p:spPr>
        <p:txBody>
          <a:bodyPr>
            <a:normAutofit fontScale="90000"/>
          </a:bodyPr>
          <a:lstStyle/>
          <a:p>
            <a:r>
              <a:rPr lang="en-US" b="1" dirty="0">
                <a:solidFill>
                  <a:srgbClr val="C54C12"/>
                </a:solidFill>
              </a:rPr>
              <a:t>Why sell CAMP cards?</a:t>
            </a:r>
            <a:br>
              <a:rPr lang="en-US" b="1" dirty="0">
                <a:solidFill>
                  <a:schemeClr val="accent4"/>
                </a:solidFill>
              </a:rPr>
            </a:br>
            <a:r>
              <a:rPr lang="en-US" i="1" u="sng" dirty="0">
                <a:solidFill>
                  <a:srgbClr val="FF0000"/>
                </a:solidFill>
                <a:ea typeface="+mj-lt"/>
                <a:cs typeface="+mj-lt"/>
              </a:rPr>
              <a:t>RISK-FREE FUNDRAISER</a:t>
            </a:r>
            <a:r>
              <a:rPr lang="en-US" i="1" u="sng" dirty="0">
                <a:solidFill>
                  <a:srgbClr val="FFC000"/>
                </a:solidFill>
                <a:ea typeface="+mj-lt"/>
                <a:cs typeface="+mj-lt"/>
              </a:rPr>
              <a:t> </a:t>
            </a:r>
            <a:r>
              <a:rPr lang="en-US" i="1" dirty="0">
                <a:ea typeface="+mj-lt"/>
                <a:cs typeface="+mj-lt"/>
              </a:rPr>
              <a:t>– RETURN ANY UNSOLD CARDS</a:t>
            </a:r>
            <a:endParaRPr lang="en-US" dirty="0">
              <a:ea typeface="+mj-lt"/>
              <a:cs typeface="+mj-lt"/>
            </a:endParaRPr>
          </a:p>
          <a:p>
            <a:endParaRPr lang="en-US" b="1" dirty="0"/>
          </a:p>
        </p:txBody>
      </p:sp>
      <p:sp>
        <p:nvSpPr>
          <p:cNvPr id="5" name="Plus 4"/>
          <p:cNvSpPr/>
          <p:nvPr/>
        </p:nvSpPr>
        <p:spPr>
          <a:xfrm>
            <a:off x="3727295" y="2465095"/>
            <a:ext cx="476026" cy="47602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5828" y="1710457"/>
            <a:ext cx="1585228" cy="154030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601" y="3250760"/>
            <a:ext cx="2621789" cy="2171169"/>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2745" y="1485594"/>
            <a:ext cx="1686122" cy="1766175"/>
          </a:xfrm>
          <a:prstGeom prst="rect">
            <a:avLst/>
          </a:prstGeom>
          <a:ln>
            <a:noFill/>
          </a:ln>
          <a:effectLst>
            <a:softEdge rad="112500"/>
          </a:effectLst>
        </p:spPr>
      </p:pic>
      <p:pic>
        <p:nvPicPr>
          <p:cNvPr id="9" name="Picture 8"/>
          <p:cNvPicPr>
            <a:picLocks noChangeAspect="1"/>
          </p:cNvPicPr>
          <p:nvPr/>
        </p:nvPicPr>
        <p:blipFill>
          <a:blip r:embed="rId6"/>
          <a:stretch>
            <a:fillRect/>
          </a:stretch>
        </p:blipFill>
        <p:spPr>
          <a:xfrm>
            <a:off x="7885964" y="3803051"/>
            <a:ext cx="370364" cy="374936"/>
          </a:xfrm>
          <a:prstGeom prst="rect">
            <a:avLst/>
          </a:prstGeom>
        </p:spPr>
      </p:pic>
      <p:sp>
        <p:nvSpPr>
          <p:cNvPr id="10" name="Rectangle 9"/>
          <p:cNvSpPr/>
          <p:nvPr/>
        </p:nvSpPr>
        <p:spPr>
          <a:xfrm>
            <a:off x="960434" y="5892227"/>
            <a:ext cx="2942210" cy="530915"/>
          </a:xfrm>
          <a:prstGeom prst="rect">
            <a:avLst/>
          </a:prstGeom>
          <a:noFill/>
        </p:spPr>
        <p:txBody>
          <a:bodyPr wrap="square" lIns="68580" tIns="34290" rIns="68580" bIns="34290" anchor="t">
            <a:spAutoFit/>
          </a:bodyPr>
          <a:lstStyle/>
          <a:p>
            <a:pPr algn="ctr"/>
            <a:r>
              <a:rPr lang="en-US" sz="3000" b="1" dirty="0">
                <a:ln w="0"/>
                <a:effectLst>
                  <a:outerShdw blurRad="38100" dist="19050" dir="2700000" algn="tl" rotWithShape="0">
                    <a:schemeClr val="dk1">
                      <a:alpha val="40000"/>
                    </a:schemeClr>
                  </a:outerShdw>
                </a:effectLst>
              </a:rPr>
              <a:t>CAMP!</a:t>
            </a:r>
          </a:p>
        </p:txBody>
      </p:sp>
      <p:sp>
        <p:nvSpPr>
          <p:cNvPr id="11" name="Rectangle 10"/>
          <p:cNvSpPr/>
          <p:nvPr/>
        </p:nvSpPr>
        <p:spPr>
          <a:xfrm>
            <a:off x="5034167" y="5897058"/>
            <a:ext cx="2341828" cy="530915"/>
          </a:xfrm>
          <a:prstGeom prst="rect">
            <a:avLst/>
          </a:prstGeom>
          <a:noFill/>
        </p:spPr>
        <p:txBody>
          <a:bodyPr wrap="square" lIns="68580" tIns="34290" rIns="68580" bIns="34290" anchor="t">
            <a:spAutoFit/>
          </a:bodyPr>
          <a:lstStyle/>
          <a:p>
            <a:pPr algn="ctr"/>
            <a:r>
              <a:rPr lang="en-US" sz="3000" b="1">
                <a:ln w="0"/>
                <a:effectLst>
                  <a:outerShdw blurRad="38100" dist="19050" dir="2700000" algn="tl" rotWithShape="0">
                    <a:schemeClr val="dk1">
                      <a:alpha val="40000"/>
                    </a:schemeClr>
                  </a:outerShdw>
                </a:effectLst>
              </a:rPr>
              <a:t>Unit Needs</a:t>
            </a:r>
            <a:endParaRPr lang="en-US" sz="3000" b="1">
              <a:ln w="0"/>
              <a:effectLst>
                <a:outerShdw blurRad="38100" dist="19050" dir="2700000" algn="tl" rotWithShape="0">
                  <a:prstClr val="black">
                    <a:alpha val="40000"/>
                  </a:prstClr>
                </a:outerShdw>
              </a:effectLst>
            </a:endParaRPr>
          </a:p>
        </p:txBody>
      </p:sp>
      <p:sp>
        <p:nvSpPr>
          <p:cNvPr id="12" name="Rectangle 11"/>
          <p:cNvSpPr/>
          <p:nvPr/>
        </p:nvSpPr>
        <p:spPr>
          <a:xfrm rot="20862723">
            <a:off x="8344601" y="1167857"/>
            <a:ext cx="3449409" cy="1915909"/>
          </a:xfrm>
          <a:prstGeom prst="rect">
            <a:avLst/>
          </a:prstGeom>
          <a:noFill/>
        </p:spPr>
        <p:txBody>
          <a:bodyPr wrap="square" lIns="68580" tIns="34290" rIns="68580" bIns="34290">
            <a:spAutoFit/>
          </a:bodyPr>
          <a:lstStyle/>
          <a:p>
            <a:pPr algn="ctr"/>
            <a:r>
              <a:rPr lang="en-US" sz="6000" dirty="0">
                <a:ln w="0"/>
                <a:solidFill>
                  <a:srgbClr val="F6AC2A"/>
                </a:solidFill>
                <a:effectLst>
                  <a:reflection blurRad="6350" stA="53000" endA="300" endPos="35500" dir="5400000" sy="-90000" algn="bl" rotWithShape="0"/>
                </a:effectLst>
                <a:latin typeface="Cooper Black" panose="0208090404030B020404" pitchFamily="18" charset="0"/>
              </a:rPr>
              <a:t>It’s</a:t>
            </a:r>
          </a:p>
          <a:p>
            <a:pPr algn="ctr"/>
            <a:r>
              <a:rPr lang="en-US" sz="6000" dirty="0">
                <a:ln w="0"/>
                <a:solidFill>
                  <a:srgbClr val="F6AC2A"/>
                </a:solidFill>
                <a:effectLst>
                  <a:reflection blurRad="6350" stA="53000" endA="300" endPos="35500" dir="5400000" sy="-90000" algn="bl" rotWithShape="0"/>
                </a:effectLst>
                <a:latin typeface="Cooper Black" panose="0208090404030B020404" pitchFamily="18" charset="0"/>
              </a:rPr>
              <a:t>FUN!</a:t>
            </a:r>
          </a:p>
        </p:txBody>
      </p:sp>
      <p:sp>
        <p:nvSpPr>
          <p:cNvPr id="14" name="Rectangle 13"/>
          <p:cNvSpPr/>
          <p:nvPr/>
        </p:nvSpPr>
        <p:spPr>
          <a:xfrm>
            <a:off x="8524064" y="5958691"/>
            <a:ext cx="3091163" cy="807913"/>
          </a:xfrm>
          <a:prstGeom prst="rect">
            <a:avLst/>
          </a:prstGeom>
          <a:noFill/>
        </p:spPr>
        <p:txBody>
          <a:bodyPr wrap="square" lIns="68580" tIns="34290" rIns="68580" bIns="34290" anchor="t">
            <a:spAutoFit/>
          </a:bodyPr>
          <a:lstStyle/>
          <a:p>
            <a:pPr algn="ctr"/>
            <a:r>
              <a:rPr lang="en-US" sz="2400" b="1">
                <a:ln w="0"/>
                <a:effectLst>
                  <a:outerShdw blurRad="38100" dist="19050" dir="2700000" algn="tl" rotWithShape="0">
                    <a:schemeClr val="dk1">
                      <a:alpha val="40000"/>
                    </a:schemeClr>
                  </a:outerShdw>
                </a:effectLst>
              </a:rPr>
              <a:t>and your Scouts learn life skills</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3516" y="1527795"/>
            <a:ext cx="2037262" cy="2078839"/>
          </a:xfrm>
          <a:prstGeom prst="rect">
            <a:avLst/>
          </a:prstGeom>
          <a:ln>
            <a:noFill/>
          </a:ln>
          <a:effectLst>
            <a:outerShdw blurRad="292100" dist="139700" dir="2700000" algn="tl" rotWithShape="0">
              <a:srgbClr val="333333">
                <a:alpha val="65000"/>
              </a:srgbClr>
            </a:outerShdw>
          </a:effectLst>
        </p:spPr>
      </p:pic>
      <p:pic>
        <p:nvPicPr>
          <p:cNvPr id="15" name="Picture 14" descr="A close up of a sign&#10;&#10;Description automatically generated">
            <a:extLst>
              <a:ext uri="{FF2B5EF4-FFF2-40B4-BE49-F238E27FC236}">
                <a16:creationId xmlns:a16="http://schemas.microsoft.com/office/drawing/2014/main" id="{D407D96F-D63E-42C5-B706-3BB1749C4139}"/>
              </a:ext>
            </a:extLst>
          </p:cNvPr>
          <p:cNvPicPr>
            <a:picLocks noChangeAspect="1"/>
          </p:cNvPicPr>
          <p:nvPr/>
        </p:nvPicPr>
        <p:blipFill>
          <a:blip r:embed="rId8"/>
          <a:stretch>
            <a:fillRect/>
          </a:stretch>
        </p:blipFill>
        <p:spPr>
          <a:xfrm>
            <a:off x="641554" y="3290685"/>
            <a:ext cx="2669224" cy="2674086"/>
          </a:xfrm>
          <a:prstGeom prst="rect">
            <a:avLst/>
          </a:prstGeom>
        </p:spPr>
      </p:pic>
      <p:sp>
        <p:nvSpPr>
          <p:cNvPr id="13" name="TextBox 12">
            <a:extLst>
              <a:ext uri="{FF2B5EF4-FFF2-40B4-BE49-F238E27FC236}">
                <a16:creationId xmlns:a16="http://schemas.microsoft.com/office/drawing/2014/main" id="{C1938C7A-42AE-49AE-A6F1-E434E9C5503C}"/>
              </a:ext>
            </a:extLst>
          </p:cNvPr>
          <p:cNvSpPr txBox="1"/>
          <p:nvPr/>
        </p:nvSpPr>
        <p:spPr>
          <a:xfrm>
            <a:off x="9064137" y="3202598"/>
            <a:ext cx="2743200" cy="23980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mn-lt"/>
                <a:cs typeface="+mn-lt"/>
              </a:rPr>
              <a:t>Important Life Skills</a:t>
            </a:r>
            <a:endParaRPr lang="en-US">
              <a:ea typeface="+mn-lt"/>
              <a:cs typeface="+mn-lt"/>
            </a:endParaRPr>
          </a:p>
          <a:p>
            <a:pPr marL="342900" indent="-342900">
              <a:lnSpc>
                <a:spcPct val="150000"/>
              </a:lnSpc>
              <a:buFont typeface="Arial,Sans-Serif"/>
              <a:buChar char="•"/>
            </a:pPr>
            <a:r>
              <a:rPr lang="en-US">
                <a:ea typeface="+mn-lt"/>
                <a:cs typeface="+mn-lt"/>
              </a:rPr>
              <a:t>Goal Setting</a:t>
            </a:r>
          </a:p>
          <a:p>
            <a:pPr marL="342900" indent="-342900">
              <a:lnSpc>
                <a:spcPct val="150000"/>
              </a:lnSpc>
              <a:buFont typeface="Arial,Sans-Serif"/>
              <a:buChar char="•"/>
            </a:pPr>
            <a:r>
              <a:rPr lang="en-US">
                <a:ea typeface="+mn-lt"/>
                <a:cs typeface="+mn-lt"/>
              </a:rPr>
              <a:t>Money Management </a:t>
            </a:r>
          </a:p>
          <a:p>
            <a:pPr marL="342900" indent="-342900">
              <a:lnSpc>
                <a:spcPct val="150000"/>
              </a:lnSpc>
              <a:buFont typeface="Arial,Sans-Serif"/>
              <a:buChar char="•"/>
            </a:pPr>
            <a:r>
              <a:rPr lang="en-US">
                <a:ea typeface="+mn-lt"/>
                <a:cs typeface="+mn-lt"/>
              </a:rPr>
              <a:t>People Skills </a:t>
            </a:r>
          </a:p>
          <a:p>
            <a:pPr marL="342900" indent="-342900">
              <a:lnSpc>
                <a:spcPct val="150000"/>
              </a:lnSpc>
              <a:buFont typeface="Arial,Sans-Serif"/>
              <a:buChar char="•"/>
            </a:pPr>
            <a:r>
              <a:rPr lang="en-US">
                <a:ea typeface="+mn-lt"/>
                <a:cs typeface="+mn-lt"/>
              </a:rPr>
              <a:t>Customer Service</a:t>
            </a:r>
          </a:p>
          <a:p>
            <a:pPr marL="342900" indent="-342900">
              <a:lnSpc>
                <a:spcPct val="150000"/>
              </a:lnSpc>
              <a:buFont typeface="Arial,Sans-Serif"/>
              <a:buChar char="•"/>
            </a:pPr>
            <a:r>
              <a:rPr lang="en-US">
                <a:ea typeface="+mn-lt"/>
                <a:cs typeface="+mn-lt"/>
              </a:rPr>
              <a:t>Sales Skills </a:t>
            </a:r>
            <a:endParaRPr lang="en-US"/>
          </a:p>
        </p:txBody>
      </p:sp>
    </p:spTree>
    <p:extLst>
      <p:ext uri="{BB962C8B-B14F-4D97-AF65-F5344CB8AC3E}">
        <p14:creationId xmlns:p14="http://schemas.microsoft.com/office/powerpoint/2010/main" val="239483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143" y="180019"/>
            <a:ext cx="7797662" cy="863974"/>
          </a:xfrm>
        </p:spPr>
        <p:txBody>
          <a:bodyPr>
            <a:normAutofit/>
          </a:bodyPr>
          <a:lstStyle/>
          <a:p>
            <a:r>
              <a:rPr lang="en-US" sz="4800" b="1" dirty="0">
                <a:solidFill>
                  <a:srgbClr val="C54C12"/>
                </a:solidFill>
              </a:rPr>
              <a:t>Basic Timeline</a:t>
            </a:r>
          </a:p>
        </p:txBody>
      </p:sp>
      <p:sp>
        <p:nvSpPr>
          <p:cNvPr id="10" name="Rectangle 9"/>
          <p:cNvSpPr/>
          <p:nvPr/>
        </p:nvSpPr>
        <p:spPr>
          <a:xfrm>
            <a:off x="1732062" y="1043993"/>
            <a:ext cx="8124437" cy="5632311"/>
          </a:xfrm>
          <a:prstGeom prst="rect">
            <a:avLst/>
          </a:prstGeom>
          <a:noFill/>
        </p:spPr>
        <p:txBody>
          <a:bodyPr wrap="square" lIns="68580" tIns="34290" rIns="68580" bIns="34290">
            <a:spAutoFit/>
          </a:bodyPr>
          <a:lstStyle/>
          <a:p>
            <a:pPr marL="342900" indent="-342900">
              <a:lnSpc>
                <a:spcPct val="150000"/>
              </a:lnSpc>
              <a:buFont typeface="Arial" panose="020B0604020202020204" pitchFamily="34" charset="0"/>
              <a:buChar char="•"/>
            </a:pPr>
            <a:r>
              <a:rPr lang="en-US" sz="2500" dirty="0">
                <a:ln w="0"/>
                <a:effectLst>
                  <a:outerShdw blurRad="38100" dist="19050" dir="2700000" algn="tl" rotWithShape="0">
                    <a:schemeClr val="dk1">
                      <a:alpha val="40000"/>
                    </a:schemeClr>
                  </a:outerShdw>
                </a:effectLst>
              </a:rPr>
              <a:t>Attend Training </a:t>
            </a:r>
          </a:p>
          <a:p>
            <a:pPr marL="342900" indent="-342900">
              <a:lnSpc>
                <a:spcPct val="150000"/>
              </a:lnSpc>
              <a:buFont typeface="Arial" panose="020B0604020202020204" pitchFamily="34" charset="0"/>
              <a:buChar char="•"/>
            </a:pPr>
            <a:r>
              <a:rPr lang="en-US" sz="2500" dirty="0">
                <a:ln w="0"/>
                <a:effectLst>
                  <a:outerShdw blurRad="38100" dist="19050" dir="2700000" algn="tl" rotWithShape="0">
                    <a:schemeClr val="dk1">
                      <a:alpha val="40000"/>
                    </a:schemeClr>
                  </a:outerShdw>
                </a:effectLst>
              </a:rPr>
              <a:t>Attend Kickoff March 17</a:t>
            </a:r>
          </a:p>
          <a:p>
            <a:pPr marL="342900" indent="-342900">
              <a:lnSpc>
                <a:spcPct val="150000"/>
              </a:lnSpc>
              <a:buFont typeface="Arial" panose="020B0604020202020204" pitchFamily="34" charset="0"/>
              <a:buChar char="•"/>
            </a:pPr>
            <a:r>
              <a:rPr lang="en-US" sz="2500" dirty="0">
                <a:ln w="0"/>
                <a:effectLst>
                  <a:outerShdw blurRad="38100" dist="19050" dir="2700000" algn="tl" rotWithShape="0">
                    <a:schemeClr val="dk1">
                      <a:alpha val="40000"/>
                    </a:schemeClr>
                  </a:outerShdw>
                </a:effectLst>
              </a:rPr>
              <a:t>Distribution Days</a:t>
            </a:r>
          </a:p>
          <a:p>
            <a:pPr marL="800100" lvl="1" indent="-342900">
              <a:lnSpc>
                <a:spcPct val="150000"/>
              </a:lnSpc>
              <a:buFont typeface="Arial" panose="020B0604020202020204" pitchFamily="34" charset="0"/>
              <a:buChar char="•"/>
            </a:pPr>
            <a:r>
              <a:rPr lang="en-US" sz="2500" dirty="0">
                <a:ln w="0"/>
                <a:effectLst>
                  <a:outerShdw blurRad="38100" dist="19050" dir="2700000" algn="tl" rotWithShape="0">
                    <a:schemeClr val="dk1">
                      <a:alpha val="40000"/>
                    </a:schemeClr>
                  </a:outerShdw>
                </a:effectLst>
              </a:rPr>
              <a:t>March 14 – Roundtable</a:t>
            </a:r>
          </a:p>
          <a:p>
            <a:pPr marL="800100" lvl="1" indent="-342900">
              <a:lnSpc>
                <a:spcPct val="150000"/>
              </a:lnSpc>
              <a:buFont typeface="Arial" panose="020B0604020202020204" pitchFamily="34" charset="0"/>
              <a:buChar char="•"/>
            </a:pPr>
            <a:r>
              <a:rPr lang="en-US" sz="2500" dirty="0">
                <a:ln w="0"/>
                <a:effectLst>
                  <a:outerShdw blurRad="38100" dist="19050" dir="2700000" algn="tl" rotWithShape="0">
                    <a:schemeClr val="dk1">
                      <a:alpha val="40000"/>
                    </a:schemeClr>
                  </a:outerShdw>
                </a:effectLst>
              </a:rPr>
              <a:t>March 17 – Kickoff</a:t>
            </a:r>
          </a:p>
          <a:p>
            <a:pPr marL="342900" indent="-342900">
              <a:lnSpc>
                <a:spcPct val="150000"/>
              </a:lnSpc>
              <a:buFont typeface="Arial" panose="020B0604020202020204" pitchFamily="34" charset="0"/>
              <a:buChar char="•"/>
            </a:pPr>
            <a:r>
              <a:rPr lang="en-US" sz="2500" dirty="0">
                <a:ln w="0"/>
                <a:effectLst>
                  <a:outerShdw blurRad="38100" dist="19050" dir="2700000" algn="tl" rotWithShape="0">
                    <a:schemeClr val="dk1">
                      <a:alpha val="40000"/>
                    </a:schemeClr>
                  </a:outerShdw>
                </a:effectLst>
              </a:rPr>
              <a:t>Storefronts</a:t>
            </a:r>
          </a:p>
          <a:p>
            <a:pPr marL="800100" lvl="1" indent="-342900">
              <a:lnSpc>
                <a:spcPct val="150000"/>
              </a:lnSpc>
              <a:buFont typeface="Arial" panose="020B0604020202020204" pitchFamily="34" charset="0"/>
              <a:buChar char="•"/>
            </a:pPr>
            <a:r>
              <a:rPr lang="en-US" sz="2500" dirty="0">
                <a:ln w="0"/>
                <a:effectLst>
                  <a:outerShdw blurRad="38100" dist="19050" dir="2700000" algn="tl" rotWithShape="0">
                    <a:schemeClr val="dk1">
                      <a:alpha val="40000"/>
                    </a:schemeClr>
                  </a:outerShdw>
                </a:effectLst>
              </a:rPr>
              <a:t>April 1 – May 9</a:t>
            </a:r>
          </a:p>
          <a:p>
            <a:pPr marL="342900" indent="-342900">
              <a:lnSpc>
                <a:spcPct val="150000"/>
              </a:lnSpc>
              <a:buFont typeface="Arial" panose="020B0604020202020204" pitchFamily="34" charset="0"/>
              <a:buChar char="•"/>
            </a:pPr>
            <a:r>
              <a:rPr lang="en-US" sz="2500" dirty="0">
                <a:ln w="0"/>
                <a:effectLst>
                  <a:outerShdw blurRad="38100" dist="19050" dir="2700000" algn="tl" rotWithShape="0">
                    <a:schemeClr val="dk1">
                      <a:alpha val="40000"/>
                    </a:schemeClr>
                  </a:outerShdw>
                </a:effectLst>
              </a:rPr>
              <a:t>By May 9 – Account Close Out</a:t>
            </a:r>
          </a:p>
          <a:p>
            <a:pPr marL="800100" lvl="1" indent="-342900">
              <a:lnSpc>
                <a:spcPct val="150000"/>
              </a:lnSpc>
              <a:buFont typeface="Arial" panose="020B0604020202020204" pitchFamily="34" charset="0"/>
              <a:buChar char="•"/>
            </a:pPr>
            <a:r>
              <a:rPr lang="en-US" sz="2500" dirty="0">
                <a:ln w="0"/>
                <a:effectLst>
                  <a:outerShdw blurRad="38100" dist="19050" dir="2700000" algn="tl" rotWithShape="0">
                    <a:schemeClr val="dk1">
                      <a:alpha val="40000"/>
                    </a:schemeClr>
                  </a:outerShdw>
                </a:effectLst>
              </a:rPr>
              <a:t>May Roundtable</a:t>
            </a:r>
          </a:p>
          <a:p>
            <a:endParaRPr lang="en-US" sz="2400" dirty="0">
              <a:ln w="0"/>
              <a:effectLst>
                <a:outerShdw blurRad="38100" dist="19050" dir="2700000" algn="tl" rotWithShape="0">
                  <a:schemeClr val="dk1">
                    <a:alpha val="40000"/>
                  </a:schemeClr>
                </a:outerShdw>
              </a:effectLst>
            </a:endParaRPr>
          </a:p>
        </p:txBody>
      </p:sp>
      <p:pic>
        <p:nvPicPr>
          <p:cNvPr id="6" name="Picture 5" descr="A boy wearing a hat&#10;&#10;Description automatically generated">
            <a:extLst>
              <a:ext uri="{FF2B5EF4-FFF2-40B4-BE49-F238E27FC236}">
                <a16:creationId xmlns:a16="http://schemas.microsoft.com/office/drawing/2014/main" id="{BF54B986-EB74-458A-A23E-05A3A272FF56}"/>
              </a:ext>
            </a:extLst>
          </p:cNvPr>
          <p:cNvPicPr>
            <a:picLocks noChangeAspect="1"/>
          </p:cNvPicPr>
          <p:nvPr/>
        </p:nvPicPr>
        <p:blipFill rotWithShape="1">
          <a:blip r:embed="rId3"/>
          <a:srcRect t="13453"/>
          <a:stretch/>
        </p:blipFill>
        <p:spPr>
          <a:xfrm rot="402028">
            <a:off x="7809390" y="2099771"/>
            <a:ext cx="3525910" cy="4068777"/>
          </a:xfrm>
          <a:prstGeom prst="rect">
            <a:avLst/>
          </a:prstGeom>
        </p:spPr>
      </p:pic>
    </p:spTree>
    <p:extLst>
      <p:ext uri="{BB962C8B-B14F-4D97-AF65-F5344CB8AC3E}">
        <p14:creationId xmlns:p14="http://schemas.microsoft.com/office/powerpoint/2010/main" val="125795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4709-431B-4966-A3E7-0EC632B6AF22}"/>
              </a:ext>
            </a:extLst>
          </p:cNvPr>
          <p:cNvSpPr>
            <a:spLocks noGrp="1"/>
          </p:cNvSpPr>
          <p:nvPr>
            <p:ph type="title"/>
          </p:nvPr>
        </p:nvSpPr>
        <p:spPr>
          <a:xfrm>
            <a:off x="1627631" y="624110"/>
            <a:ext cx="7921721" cy="5575523"/>
          </a:xfrm>
        </p:spPr>
        <p:txBody>
          <a:bodyPr>
            <a:normAutofit/>
          </a:bodyPr>
          <a:lstStyle/>
          <a:p>
            <a:r>
              <a:rPr lang="en-US" sz="3200" b="1" dirty="0">
                <a:solidFill>
                  <a:srgbClr val="C54C12"/>
                </a:solidFill>
              </a:rPr>
              <a:t>How to order cards</a:t>
            </a:r>
            <a:endParaRPr lang="en-US" sz="3200" dirty="0">
              <a:solidFill>
                <a:srgbClr val="C54C12"/>
              </a:solidFill>
            </a:endParaRPr>
          </a:p>
        </p:txBody>
      </p:sp>
      <p:sp>
        <p:nvSpPr>
          <p:cNvPr id="3" name="Content Placeholder 2">
            <a:extLst>
              <a:ext uri="{FF2B5EF4-FFF2-40B4-BE49-F238E27FC236}">
                <a16:creationId xmlns:a16="http://schemas.microsoft.com/office/drawing/2014/main" id="{0E373E89-1341-4846-A8F8-666BA2322229}"/>
              </a:ext>
            </a:extLst>
          </p:cNvPr>
          <p:cNvSpPr>
            <a:spLocks noGrp="1"/>
          </p:cNvSpPr>
          <p:nvPr>
            <p:ph sz="quarter" idx="13"/>
          </p:nvPr>
        </p:nvSpPr>
        <p:spPr>
          <a:xfrm>
            <a:off x="432079" y="1576217"/>
            <a:ext cx="10691549" cy="3447959"/>
          </a:xfrm>
        </p:spPr>
        <p:txBody>
          <a:bodyPr>
            <a:noAutofit/>
          </a:bodyPr>
          <a:lstStyle/>
          <a:p>
            <a:pPr>
              <a:buFont typeface="Arial" panose="020B0604020202020204" pitchFamily="34" charset="0"/>
              <a:buChar char="•"/>
            </a:pPr>
            <a:r>
              <a:rPr lang="en-US" sz="2400" dirty="0">
                <a:hlinkClick r:id="rId2"/>
              </a:rPr>
              <a:t>https://scoutingevent.com/039-CampCardDistribution</a:t>
            </a:r>
            <a:r>
              <a:rPr lang="en-US" sz="2400" dirty="0"/>
              <a:t> </a:t>
            </a:r>
          </a:p>
          <a:p>
            <a:pPr>
              <a:buFont typeface="Arial" panose="020B0604020202020204" pitchFamily="34" charset="0"/>
              <a:buChar char="•"/>
            </a:pPr>
            <a:r>
              <a:rPr lang="en-US" sz="2400" dirty="0"/>
              <a:t>Enter your name, email, district.</a:t>
            </a:r>
          </a:p>
          <a:p>
            <a:pPr>
              <a:buFont typeface="Arial" panose="020B0604020202020204" pitchFamily="34" charset="0"/>
              <a:buChar char="•"/>
            </a:pPr>
            <a:r>
              <a:rPr lang="en-US" sz="2400" dirty="0"/>
              <a:t>Then select your unit number.</a:t>
            </a:r>
          </a:p>
          <a:p>
            <a:pPr>
              <a:buFont typeface="Arial" panose="020B0604020202020204" pitchFamily="34" charset="0"/>
              <a:buChar char="•"/>
            </a:pPr>
            <a:r>
              <a:rPr lang="en-US" sz="2400" dirty="0"/>
              <a:t>Enter how many cards you would like.</a:t>
            </a:r>
          </a:p>
          <a:p>
            <a:pPr>
              <a:buFont typeface="Arial" panose="020B0604020202020204" pitchFamily="34" charset="0"/>
              <a:buChar char="•"/>
            </a:pPr>
            <a:r>
              <a:rPr lang="en-US" sz="2400" dirty="0"/>
              <a:t>Let us know If you would like to pick them up at a roundtable or at Kickoff.</a:t>
            </a:r>
          </a:p>
          <a:p>
            <a:pPr>
              <a:buFont typeface="Arial" panose="020B0604020202020204" pitchFamily="34" charset="0"/>
              <a:buChar char="•"/>
            </a:pPr>
            <a:r>
              <a:rPr lang="en-US" sz="2400" dirty="0"/>
              <a:t>Let us know if you would like a 11”x14” poster for Storefronts</a:t>
            </a:r>
          </a:p>
        </p:txBody>
      </p:sp>
    </p:spTree>
    <p:extLst>
      <p:ext uri="{BB962C8B-B14F-4D97-AF65-F5344CB8AC3E}">
        <p14:creationId xmlns:p14="http://schemas.microsoft.com/office/powerpoint/2010/main" val="140334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143" y="180019"/>
            <a:ext cx="9404815" cy="1367877"/>
          </a:xfrm>
        </p:spPr>
        <p:txBody>
          <a:bodyPr>
            <a:noAutofit/>
          </a:bodyPr>
          <a:lstStyle/>
          <a:p>
            <a:r>
              <a:rPr lang="en-US" sz="4400" b="1" u="sng" dirty="0">
                <a:solidFill>
                  <a:srgbClr val="C54C12"/>
                </a:solidFill>
              </a:rPr>
              <a:t>Kickoff at Ed Laird Scout Camp</a:t>
            </a:r>
            <a:r>
              <a:rPr lang="en-US" sz="4800" b="1" u="sng" dirty="0">
                <a:solidFill>
                  <a:srgbClr val="C54C12"/>
                </a:solidFill>
              </a:rPr>
              <a:t> </a:t>
            </a:r>
          </a:p>
        </p:txBody>
      </p:sp>
      <p:sp>
        <p:nvSpPr>
          <p:cNvPr id="10" name="Rectangle 9"/>
          <p:cNvSpPr/>
          <p:nvPr/>
        </p:nvSpPr>
        <p:spPr>
          <a:xfrm>
            <a:off x="1029887" y="540374"/>
            <a:ext cx="10555655" cy="3819444"/>
          </a:xfrm>
          <a:prstGeom prst="rect">
            <a:avLst/>
          </a:prstGeom>
          <a:noFill/>
        </p:spPr>
        <p:txBody>
          <a:bodyPr wrap="square" lIns="68580" tIns="34290" rIns="68580" bIns="34290" anchor="t">
            <a:spAutoFit/>
          </a:bodyPr>
          <a:lstStyle/>
          <a:p>
            <a:pPr>
              <a:lnSpc>
                <a:spcPct val="150000"/>
              </a:lnSpc>
            </a:pPr>
            <a:endParaRPr lang="en-US" sz="2500" dirty="0">
              <a:ln w="0"/>
              <a:effectLst>
                <a:outerShdw blurRad="38100" dist="19050" dir="2700000" algn="tl" rotWithShape="0">
                  <a:prstClr val="black">
                    <a:alpha val="40000"/>
                  </a:prstClr>
                </a:outerShdw>
              </a:effectLst>
            </a:endParaRPr>
          </a:p>
          <a:p>
            <a:pPr>
              <a:lnSpc>
                <a:spcPct val="150000"/>
              </a:lnSpc>
              <a:buFont typeface="Arial" panose="020B0604020202020204" pitchFamily="34" charset="0"/>
              <a:buChar char="•"/>
            </a:pPr>
            <a:r>
              <a:rPr lang="en-US" sz="2000" b="1" dirty="0">
                <a:ln w="0"/>
                <a:effectLst>
                  <a:outerShdw blurRad="38100" dist="19050" dir="2700000" algn="tl" rotWithShape="0">
                    <a:schemeClr val="dk1">
                      <a:alpha val="40000"/>
                    </a:schemeClr>
                  </a:outerShdw>
                </a:effectLst>
                <a:ea typeface="+mn-lt"/>
                <a:cs typeface="+mn-lt"/>
              </a:rPr>
              <a:t> </a:t>
            </a:r>
            <a:r>
              <a:rPr lang="en-US" sz="2000" b="1" dirty="0">
                <a:ln w="0"/>
                <a:effectLst>
                  <a:outerShdw blurRad="38100" dist="19050" dir="2700000" algn="tl" rotWithShape="0">
                    <a:schemeClr val="dk1">
                      <a:alpha val="40000"/>
                    </a:schemeClr>
                  </a:outerShdw>
                </a:effectLst>
                <a:latin typeface="+mj-lt"/>
                <a:ea typeface="+mn-lt"/>
                <a:cs typeface="+mn-lt"/>
              </a:rPr>
              <a:t>Sunday, March 17 </a:t>
            </a:r>
          </a:p>
          <a:p>
            <a:pPr>
              <a:lnSpc>
                <a:spcPct val="150000"/>
              </a:lnSpc>
              <a:buFont typeface="Arial" panose="020B0604020202020204" pitchFamily="34" charset="0"/>
              <a:buChar char="•"/>
            </a:pPr>
            <a:r>
              <a:rPr lang="en-US" sz="2000" dirty="0">
                <a:ln w="0"/>
                <a:effectLst>
                  <a:outerShdw blurRad="38100" dist="19050" dir="2700000" algn="tl" rotWithShape="0">
                    <a:schemeClr val="dk1">
                      <a:alpha val="40000"/>
                    </a:schemeClr>
                  </a:outerShdw>
                </a:effectLst>
                <a:latin typeface="+mj-lt"/>
                <a:ea typeface="+mn-lt"/>
                <a:cs typeface="+mn-lt"/>
              </a:rPr>
              <a:t> Register at </a:t>
            </a:r>
            <a:r>
              <a:rPr lang="en-US" sz="2000" dirty="0">
                <a:solidFill>
                  <a:srgbClr val="252525"/>
                </a:solidFill>
                <a:latin typeface="+mj-lt"/>
                <a:hlinkClick r:id="rId3"/>
              </a:rPr>
              <a:t>https://www.scoutingevent.com/039-</a:t>
            </a:r>
            <a:r>
              <a:rPr lang="en-US" sz="2000" dirty="0">
                <a:solidFill>
                  <a:srgbClr val="AA0000"/>
                </a:solidFill>
                <a:latin typeface="+mj-lt"/>
                <a:hlinkClick r:id="rId3"/>
              </a:rPr>
              <a:t>CampCardDistribution</a:t>
            </a:r>
            <a:endParaRPr lang="en-US" sz="2000" dirty="0">
              <a:solidFill>
                <a:srgbClr val="AA0000"/>
              </a:solidFill>
              <a:latin typeface="+mj-lt"/>
            </a:endParaRPr>
          </a:p>
          <a:p>
            <a:pPr>
              <a:lnSpc>
                <a:spcPct val="150000"/>
              </a:lnSpc>
              <a:buFont typeface="Arial" panose="020B0604020202020204" pitchFamily="34" charset="0"/>
              <a:buChar char="•"/>
            </a:pPr>
            <a:r>
              <a:rPr lang="en-US" sz="2000" dirty="0">
                <a:ln w="0"/>
                <a:effectLst>
                  <a:outerShdw blurRad="38100" dist="19050" dir="2700000" algn="tl" rotWithShape="0">
                    <a:schemeClr val="dk1">
                      <a:alpha val="40000"/>
                    </a:schemeClr>
                  </a:outerShdw>
                </a:effectLst>
                <a:latin typeface="+mj-lt"/>
                <a:ea typeface="+mn-lt"/>
                <a:cs typeface="+mn-lt"/>
              </a:rPr>
              <a:t> Camp Cards will be distributed at the kickoff</a:t>
            </a:r>
          </a:p>
          <a:p>
            <a:pPr>
              <a:lnSpc>
                <a:spcPct val="150000"/>
              </a:lnSpc>
              <a:buFont typeface="Arial" panose="020B0604020202020204" pitchFamily="34" charset="0"/>
              <a:buChar char="•"/>
            </a:pPr>
            <a:r>
              <a:rPr lang="en-US" sz="2000" dirty="0">
                <a:ln w="0"/>
                <a:effectLst>
                  <a:outerShdw blurRad="38100" dist="19050" dir="2700000" algn="tl" rotWithShape="0">
                    <a:schemeClr val="dk1">
                      <a:alpha val="40000"/>
                    </a:schemeClr>
                  </a:outerShdw>
                </a:effectLst>
                <a:latin typeface="+mj-lt"/>
                <a:ea typeface="+mn-lt"/>
                <a:cs typeface="+mn-lt"/>
              </a:rPr>
              <a:t> Units will also receive a 11”x14” poster for storefronts if requested</a:t>
            </a:r>
          </a:p>
          <a:p>
            <a:pPr>
              <a:lnSpc>
                <a:spcPct val="150000"/>
              </a:lnSpc>
              <a:buFont typeface="Arial" panose="020B0604020202020204" pitchFamily="34" charset="0"/>
              <a:buChar char="•"/>
            </a:pPr>
            <a:r>
              <a:rPr lang="en-US" sz="2000" dirty="0">
                <a:ln w="0"/>
                <a:effectLst>
                  <a:outerShdw blurRad="38100" dist="19050" dir="2700000" algn="tl" rotWithShape="0">
                    <a:schemeClr val="dk1">
                      <a:alpha val="40000"/>
                    </a:schemeClr>
                  </a:outerShdw>
                </a:effectLst>
                <a:latin typeface="+mj-lt"/>
                <a:ea typeface="+mn-lt"/>
                <a:cs typeface="+mn-lt"/>
              </a:rPr>
              <a:t> There will be lunch that is served (hamburgers/hotdogs)</a:t>
            </a:r>
          </a:p>
          <a:p>
            <a:pPr>
              <a:lnSpc>
                <a:spcPct val="150000"/>
              </a:lnSpc>
              <a:buFont typeface="Arial" panose="020B0604020202020204" pitchFamily="34" charset="0"/>
              <a:buChar char="•"/>
            </a:pPr>
            <a:r>
              <a:rPr lang="en-US" sz="2000" dirty="0">
                <a:ln w="0"/>
                <a:effectLst>
                  <a:outerShdw blurRad="38100" dist="19050" dir="2700000" algn="tl" rotWithShape="0">
                    <a:schemeClr val="dk1">
                      <a:alpha val="40000"/>
                    </a:schemeClr>
                  </a:outerShdw>
                </a:effectLst>
                <a:latin typeface="+mj-lt"/>
                <a:ea typeface="+mn-lt"/>
                <a:cs typeface="+mn-lt"/>
              </a:rPr>
              <a:t> There will be training available for those that need it (topics covered will be the same as what is covered today)</a:t>
            </a:r>
          </a:p>
        </p:txBody>
      </p:sp>
      <p:sp>
        <p:nvSpPr>
          <p:cNvPr id="3" name="TextBox 2">
            <a:extLst>
              <a:ext uri="{FF2B5EF4-FFF2-40B4-BE49-F238E27FC236}">
                <a16:creationId xmlns:a16="http://schemas.microsoft.com/office/drawing/2014/main" id="{D248A6C6-B831-43FA-A9C8-B1E3D9CA2ECB}"/>
              </a:ext>
            </a:extLst>
          </p:cNvPr>
          <p:cNvSpPr txBox="1"/>
          <p:nvPr/>
        </p:nvSpPr>
        <p:spPr>
          <a:xfrm>
            <a:off x="1659143" y="5776272"/>
            <a:ext cx="917786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C54C12"/>
                </a:solidFill>
              </a:rPr>
              <a:t>**UNITS DOING ONLINE ONLY SALES WILL NOT NEED TO COLLECT ANY CARDS</a:t>
            </a:r>
          </a:p>
        </p:txBody>
      </p:sp>
    </p:spTree>
    <p:extLst>
      <p:ext uri="{BB962C8B-B14F-4D97-AF65-F5344CB8AC3E}">
        <p14:creationId xmlns:p14="http://schemas.microsoft.com/office/powerpoint/2010/main" val="3275318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F8B19-16D3-40B0-BC3A-87DF0A228518}"/>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C54C12"/>
                </a:solidFill>
                <a:effectLst/>
                <a:uLnTx/>
                <a:uFillTx/>
                <a:latin typeface="Century Gothic" panose="020B0502020202020204"/>
                <a:ea typeface="+mj-ea"/>
                <a:cs typeface="+mj-cs"/>
              </a:rPr>
              <a:t>How to order cards</a:t>
            </a:r>
            <a:endParaRPr lang="en-US" dirty="0"/>
          </a:p>
        </p:txBody>
      </p:sp>
      <p:sp>
        <p:nvSpPr>
          <p:cNvPr id="3" name="Content Placeholder 2">
            <a:extLst>
              <a:ext uri="{FF2B5EF4-FFF2-40B4-BE49-F238E27FC236}">
                <a16:creationId xmlns:a16="http://schemas.microsoft.com/office/drawing/2014/main" id="{CB3E91A2-EE49-4411-BE5F-E52BB2256402}"/>
              </a:ext>
            </a:extLst>
          </p:cNvPr>
          <p:cNvSpPr>
            <a:spLocks noGrp="1"/>
          </p:cNvSpPr>
          <p:nvPr>
            <p:ph sz="quarter" idx="13"/>
          </p:nvPr>
        </p:nvSpPr>
        <p:spPr/>
        <p:txBody>
          <a:bodyPr/>
          <a:lstStyle/>
          <a:p>
            <a:pPr>
              <a:buFont typeface="Arial" panose="020B0604020202020204" pitchFamily="34" charset="0"/>
              <a:buChar char="•"/>
            </a:pPr>
            <a:r>
              <a:rPr lang="en-US" sz="2400" dirty="0">
                <a:ln w="0"/>
                <a:effectLst>
                  <a:outerShdw blurRad="38100" dist="19050" dir="2700000" algn="tl" rotWithShape="0">
                    <a:schemeClr val="dk1">
                      <a:alpha val="40000"/>
                    </a:schemeClr>
                  </a:outerShdw>
                </a:effectLst>
                <a:ea typeface="+mn-lt"/>
                <a:cs typeface="+mn-lt"/>
              </a:rPr>
              <a:t>If you need to order more cards, contact your District Camp Card Chair or District Executive to coordinate unit specific distributions.</a:t>
            </a:r>
          </a:p>
          <a:p>
            <a:pPr>
              <a:buFont typeface="Arial" panose="020B0604020202020204" pitchFamily="34" charset="0"/>
              <a:buChar char="•"/>
            </a:pPr>
            <a:r>
              <a:rPr lang="en-US" sz="2400" dirty="0">
                <a:ln w="0"/>
                <a:effectLst>
                  <a:outerShdw blurRad="38100" dist="19050" dir="2700000" algn="tl" rotWithShape="0">
                    <a:schemeClr val="dk1">
                      <a:alpha val="40000"/>
                    </a:schemeClr>
                  </a:outerShdw>
                </a:effectLst>
                <a:ea typeface="+mn-lt"/>
                <a:cs typeface="+mn-lt"/>
              </a:rPr>
              <a:t>Any cards not sold will need to be returned at the end of the sale (May 11).</a:t>
            </a:r>
            <a:endParaRPr lang="en-US" sz="2400" dirty="0"/>
          </a:p>
          <a:p>
            <a:pPr marL="0" indent="0">
              <a:buNone/>
            </a:pPr>
            <a:endParaRPr lang="en-US" dirty="0"/>
          </a:p>
        </p:txBody>
      </p:sp>
    </p:spTree>
    <p:extLst>
      <p:ext uri="{BB962C8B-B14F-4D97-AF65-F5344CB8AC3E}">
        <p14:creationId xmlns:p14="http://schemas.microsoft.com/office/powerpoint/2010/main" val="231789945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210987CAFF2545B2A6013DEC052C6F" ma:contentTypeVersion="19" ma:contentTypeDescription="Create a new document." ma:contentTypeScope="" ma:versionID="ee04a65e4096f6b8e071dab938b2b3ab">
  <xsd:schema xmlns:xsd="http://www.w3.org/2001/XMLSchema" xmlns:xs="http://www.w3.org/2001/XMLSchema" xmlns:p="http://schemas.microsoft.com/office/2006/metadata/properties" xmlns:ns1="http://schemas.microsoft.com/sharepoint/v3" xmlns:ns2="af10a0b3-b8a7-4f3d-b8f7-eee37fc014de" xmlns:ns3="5fb487ca-7bf0-482e-99ce-49222b42cd4c" xmlns:ns4="2415ca97-d97f-468f-a8fa-9f6ac331eeaa" targetNamespace="http://schemas.microsoft.com/office/2006/metadata/properties" ma:root="true" ma:fieldsID="6ed5220d09ac54b4ef8ff15bacc01781" ns1:_="" ns2:_="" ns3:_="" ns4:_="">
    <xsd:import namespace="http://schemas.microsoft.com/sharepoint/v3"/>
    <xsd:import namespace="af10a0b3-b8a7-4f3d-b8f7-eee37fc014de"/>
    <xsd:import namespace="5fb487ca-7bf0-482e-99ce-49222b42cd4c"/>
    <xsd:import namespace="2415ca97-d97f-468f-a8fa-9f6ac331ee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10a0b3-b8a7-4f3d-b8f7-eee37fc01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b487ca-7bf0-482e-99ce-49222b42cd4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15ca97-d97f-468f-a8fa-9f6ac331eea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c54bffd1-32d9-4514-a502-e6acbc49b262}" ma:internalName="TaxCatchAll" ma:showField="CatchAllData" ma:web="2415ca97-d97f-468f-a8fa-9f6ac331ee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5fb487ca-7bf0-482e-99ce-49222b42cd4c">
      <UserInfo>
        <DisplayName>Brian Morrissey</DisplayName>
        <AccountId>111</AccountId>
        <AccountType/>
      </UserInfo>
      <UserInfo>
        <DisplayName>Alvin Phan</DisplayName>
        <AccountId>31</AccountId>
        <AccountType/>
      </UserInfo>
      <UserInfo>
        <DisplayName>Matthew LeBouf</DisplayName>
        <AccountId>120</AccountId>
        <AccountType/>
      </UserInfo>
    </SharedWithUsers>
    <lcf76f155ced4ddcb4097134ff3c332f xmlns="af10a0b3-b8a7-4f3d-b8f7-eee37fc014de">
      <Terms xmlns="http://schemas.microsoft.com/office/infopath/2007/PartnerControls"/>
    </lcf76f155ced4ddcb4097134ff3c332f>
    <TaxCatchAll xmlns="2415ca97-d97f-468f-a8fa-9f6ac331eea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1B11E9-6B94-4064-AD01-E95486ADBB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f10a0b3-b8a7-4f3d-b8f7-eee37fc014de"/>
    <ds:schemaRef ds:uri="5fb487ca-7bf0-482e-99ce-49222b42cd4c"/>
    <ds:schemaRef ds:uri="2415ca97-d97f-468f-a8fa-9f6ac331ee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A73F62-B52F-423D-8293-11AFE8B37C19}">
  <ds:schemaRefs>
    <ds:schemaRef ds:uri="http://schemas.microsoft.com/sharepoint/v3"/>
    <ds:schemaRef ds:uri="http://schemas.openxmlformats.org/package/2006/metadata/core-properties"/>
    <ds:schemaRef ds:uri="http://purl.org/dc/elements/1.1/"/>
    <ds:schemaRef ds:uri="http://purl.org/dc/dcmitype/"/>
    <ds:schemaRef ds:uri="http://schemas.microsoft.com/office/2006/metadata/properties"/>
    <ds:schemaRef ds:uri="http://schemas.microsoft.com/office/2006/documentManagement/types"/>
    <ds:schemaRef ds:uri="5fb487ca-7bf0-482e-99ce-49222b42cd4c"/>
    <ds:schemaRef ds:uri="http://www.w3.org/XML/1998/namespace"/>
    <ds:schemaRef ds:uri="http://schemas.microsoft.com/office/infopath/2007/PartnerControls"/>
    <ds:schemaRef ds:uri="af10a0b3-b8a7-4f3d-b8f7-eee37fc014de"/>
    <ds:schemaRef ds:uri="http://purl.org/dc/terms/"/>
    <ds:schemaRef ds:uri="2415ca97-d97f-468f-a8fa-9f6ac331eeaa"/>
  </ds:schemaRefs>
</ds:datastoreItem>
</file>

<file path=customXml/itemProps3.xml><?xml version="1.0" encoding="utf-8"?>
<ds:datastoreItem xmlns:ds="http://schemas.openxmlformats.org/officeDocument/2006/customXml" ds:itemID="{D576DB21-CC7A-4F7A-90BF-E573C82841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9121</TotalTime>
  <Words>1714</Words>
  <Application>Microsoft Office PowerPoint</Application>
  <PresentationFormat>Widescreen</PresentationFormat>
  <Paragraphs>213</Paragraphs>
  <Slides>24</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Black</vt:lpstr>
      <vt:lpstr>Arial,Sans-Serif</vt:lpstr>
      <vt:lpstr>Calibri</vt:lpstr>
      <vt:lpstr>Century Gothic</vt:lpstr>
      <vt:lpstr>Cooper Black</vt:lpstr>
      <vt:lpstr>Symbol</vt:lpstr>
      <vt:lpstr>Wingdings 3</vt:lpstr>
      <vt:lpstr>Wisp</vt:lpstr>
      <vt:lpstr>2024 CAMP CARD SALE</vt:lpstr>
      <vt:lpstr>The Card  </vt:lpstr>
      <vt:lpstr>The Website (ocbsa.org/campcard)  </vt:lpstr>
      <vt:lpstr>District Contacts  </vt:lpstr>
      <vt:lpstr>Why sell CAMP cards? RISK-FREE FUNDRAISER – RETURN ANY UNSOLD CARDS </vt:lpstr>
      <vt:lpstr>Basic Timeline</vt:lpstr>
      <vt:lpstr>How to order cards</vt:lpstr>
      <vt:lpstr>Kickoff at Ed Laird Scout Camp </vt:lpstr>
      <vt:lpstr>How to order cards</vt:lpstr>
      <vt:lpstr>Ways to Sell</vt:lpstr>
      <vt:lpstr>Heroes and Helpers</vt:lpstr>
      <vt:lpstr>Online Sales</vt:lpstr>
      <vt:lpstr>Online Sales</vt:lpstr>
      <vt:lpstr>Online Sales</vt:lpstr>
      <vt:lpstr>Online sales</vt:lpstr>
      <vt:lpstr>Social media graphics will be available at ocbsa.org/campcard</vt:lpstr>
      <vt:lpstr>Store Front Sales</vt:lpstr>
      <vt:lpstr>Safety Briefing </vt:lpstr>
      <vt:lpstr>The Rewards!!</vt:lpstr>
      <vt:lpstr>The Rewards!!</vt:lpstr>
      <vt:lpstr>Unit Resources</vt:lpstr>
      <vt:lpstr>Unit Resources</vt:lpstr>
      <vt:lpstr>Questions??</vt:lpstr>
      <vt:lpstr>THANK YOU &amp;  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ADVENTURE  CARD SALE</dc:title>
  <dc:creator>Andrew Royster</dc:creator>
  <cp:lastModifiedBy>Randall Aldrich</cp:lastModifiedBy>
  <cp:revision>4</cp:revision>
  <dcterms:created xsi:type="dcterms:W3CDTF">2021-03-01T20:17:45Z</dcterms:created>
  <dcterms:modified xsi:type="dcterms:W3CDTF">2024-02-26T01:29:33Z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0x010100A3210987CAFF2545B2A6013DEC052C6F</vt:lpwstr>
  </property>
  <property fmtid="{D5CDD505-2E9C-101B-9397-08002B2CF9AE}" pid="3" name="MediaServiceImageTags">
    <vt:lpwstr/>
  </property>
</Properties>
</file>