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 id="2147483894" r:id="rId3"/>
  </p:sldMasterIdLst>
  <p:notesMasterIdLst>
    <p:notesMasterId r:id="rId32"/>
  </p:notesMasterIdLst>
  <p:handoutMasterIdLst>
    <p:handoutMasterId r:id="rId33"/>
  </p:handoutMasterIdLst>
  <p:sldIdLst>
    <p:sldId id="401" r:id="rId4"/>
    <p:sldId id="413" r:id="rId5"/>
    <p:sldId id="415" r:id="rId6"/>
    <p:sldId id="414"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Lst>
  <p:sldSz cx="9144000" cy="6858000" type="screen4x3"/>
  <p:notesSz cx="7102475" cy="9388475"/>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pos="287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0066"/>
    <a:srgbClr val="FFFF00"/>
    <a:srgbClr val="0065B0"/>
    <a:srgbClr val="003AFA"/>
    <a:srgbClr val="0000A2"/>
    <a:srgbClr val="0000E0"/>
    <a:srgbClr val="9EF1F0"/>
    <a:srgbClr val="038FBE"/>
    <a:srgbClr val="9E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22" autoAdjust="0"/>
  </p:normalViewPr>
  <p:slideViewPr>
    <p:cSldViewPr snapToGrid="0">
      <p:cViewPr varScale="1">
        <p:scale>
          <a:sx n="66" d="100"/>
          <a:sy n="66" d="100"/>
        </p:scale>
        <p:origin x="2904" y="216"/>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784" y="66"/>
      </p:cViewPr>
      <p:guideLst>
        <p:guide orient="horz" pos="2928"/>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34431452-B849-4D8C-B50C-E2EE67152854}" type="slidenum">
              <a:rPr lang="en-US" altLang="en-US"/>
              <a:pPr>
                <a:defRPr/>
              </a:pPr>
              <a:t>‹#›</a:t>
            </a:fld>
            <a:endParaRPr lang="en-US" altLang="en-US"/>
          </a:p>
        </p:txBody>
      </p:sp>
    </p:spTree>
    <p:extLst>
      <p:ext uri="{BB962C8B-B14F-4D97-AF65-F5344CB8AC3E}">
        <p14:creationId xmlns:p14="http://schemas.microsoft.com/office/powerpoint/2010/main" val="178778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3325" y="703263"/>
            <a:ext cx="4695825" cy="3522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45354" y="4460167"/>
            <a:ext cx="5211770" cy="4224494"/>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DB11FD50-1DE2-488A-B4E9-8BD58B13FA38}" type="slidenum">
              <a:rPr lang="en-US" altLang="en-US"/>
              <a:pPr>
                <a:defRPr/>
              </a:pPr>
              <a:t>‹#›</a:t>
            </a:fld>
            <a:endParaRPr lang="en-US" altLang="en-US"/>
          </a:p>
        </p:txBody>
      </p:sp>
    </p:spTree>
    <p:extLst>
      <p:ext uri="{BB962C8B-B14F-4D97-AF65-F5344CB8AC3E}">
        <p14:creationId xmlns:p14="http://schemas.microsoft.com/office/powerpoint/2010/main" val="406641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1668-E6FD-AEC3-24BB-7B73309E9CA4}"/>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93C3074-36CD-E830-6230-CBEFB7899FFC}"/>
              </a:ext>
            </a:extLst>
          </p:cNvPr>
          <p:cNvSpPr>
            <a:spLocks noGrp="1" noRot="1" noChangeAspect="1" noTextEdit="1"/>
          </p:cNvSpPr>
          <p:nvPr>
            <p:ph type="sldImg"/>
          </p:nvPr>
        </p:nvSpPr>
        <p:spPr>
          <a:xfrm>
            <a:off x="1889125" y="703263"/>
            <a:ext cx="3335338" cy="2501900"/>
          </a:xfrm>
          <a:ln/>
        </p:spPr>
      </p:sp>
      <p:sp>
        <p:nvSpPr>
          <p:cNvPr id="8195" name="Notes Placeholder 2">
            <a:extLst>
              <a:ext uri="{FF2B5EF4-FFF2-40B4-BE49-F238E27FC236}">
                <a16:creationId xmlns:a16="http://schemas.microsoft.com/office/drawing/2014/main" id="{D933B1AE-8E70-0A36-2051-5411A6BE857F}"/>
              </a:ext>
            </a:extLst>
          </p:cNvPr>
          <p:cNvSpPr>
            <a:spLocks noGrp="1"/>
          </p:cNvSpPr>
          <p:nvPr>
            <p:ph type="body" idx="1"/>
          </p:nvPr>
        </p:nvSpPr>
        <p:spPr>
          <a:xfrm>
            <a:off x="945354" y="4460167"/>
            <a:ext cx="5211770" cy="42421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endParaRPr lang="en-US" altLang="en-US" i="1" dirty="0">
              <a:cs typeface="Arial" panose="020B0604020202020204" pitchFamily="34" charset="0"/>
            </a:endParaRPr>
          </a:p>
          <a:p>
            <a:r>
              <a:rPr lang="en-US" altLang="en-US" i="1" dirty="0">
                <a:cs typeface="Arial" panose="020B0604020202020204" pitchFamily="34" charset="0"/>
              </a:rPr>
              <a:t>Challenge participants to ask questions and encourage them to join in the discussions.]</a:t>
            </a:r>
          </a:p>
          <a:p>
            <a:endParaRPr lang="en-US" altLang="en-US" dirty="0">
              <a:cs typeface="Arial" panose="020B0604020202020204" pitchFamily="34" charset="0"/>
            </a:endParaRPr>
          </a:p>
          <a:p>
            <a:endParaRPr lang="en-US" altLang="en-US" dirty="0">
              <a:cs typeface="Arial" panose="020B0604020202020204" pitchFamily="34" charset="0"/>
            </a:endParaRPr>
          </a:p>
          <a:p>
            <a:r>
              <a:rPr lang="en-US" altLang="en-US" i="1" dirty="0">
                <a:cs typeface="Arial" panose="020B0604020202020204" pitchFamily="34" charset="0"/>
              </a:rPr>
              <a:t>Background note to the presenter with supplies needed:</a:t>
            </a:r>
          </a:p>
          <a:p>
            <a:endParaRPr lang="en-US" altLang="en-US" i="1" dirty="0">
              <a:cs typeface="Arial" panose="020B0604020202020204" pitchFamily="34" charset="0"/>
            </a:endParaRPr>
          </a:p>
          <a:p>
            <a:r>
              <a:rPr lang="en-US" altLang="en-US" dirty="0">
                <a:cs typeface="Arial" panose="020B0604020202020204" pitchFamily="34" charset="0"/>
              </a:rPr>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Scouting America national policies and procedures. The orientation takes approximately 60 to 90 minutes depending on the experience level of those attending.</a:t>
            </a:r>
          </a:p>
          <a:p>
            <a:r>
              <a:rPr lang="en-US" altLang="en-US" dirty="0">
                <a:cs typeface="Arial" panose="020B0604020202020204" pitchFamily="34" charset="0"/>
              </a:rPr>
              <a:t> </a:t>
            </a:r>
          </a:p>
          <a:p>
            <a:r>
              <a:rPr lang="en-US" altLang="en-US" dirty="0">
                <a:cs typeface="Arial" panose="020B0604020202020204" pitchFamily="34" charset="0"/>
              </a:rPr>
              <a:t>We encourage presenters to have at least one copy of the following publications for use during the presentation:</a:t>
            </a:r>
          </a:p>
          <a:p>
            <a:pPr>
              <a:buFontTx/>
              <a:buChar char="•"/>
            </a:pPr>
            <a:r>
              <a:rPr lang="en-US" altLang="en-US" dirty="0">
                <a:cs typeface="Arial" panose="020B0604020202020204" pitchFamily="34" charset="0"/>
              </a:rPr>
              <a:t>The </a:t>
            </a:r>
            <a:r>
              <a:rPr lang="en-US" altLang="en-US" i="1" dirty="0">
                <a:cs typeface="Arial" panose="020B0604020202020204" pitchFamily="34" charset="0"/>
              </a:rPr>
              <a:t>Guide to Advancement, </a:t>
            </a:r>
            <a:r>
              <a:rPr lang="en-US" altLang="en-US" dirty="0">
                <a:cs typeface="Arial" panose="020B0604020202020204" pitchFamily="34" charset="0"/>
              </a:rPr>
              <a:t>No. 33088</a:t>
            </a:r>
          </a:p>
          <a:p>
            <a:pPr>
              <a:buFontTx/>
              <a:buChar char="•"/>
            </a:pPr>
            <a:r>
              <a:rPr lang="en-US" altLang="en-US" dirty="0">
                <a:cs typeface="Arial" panose="020B0604020202020204" pitchFamily="34" charset="0"/>
              </a:rPr>
              <a:t>Any issue of </a:t>
            </a:r>
            <a:r>
              <a:rPr lang="en-US" altLang="en-US" i="1" dirty="0">
                <a:cs typeface="Arial" panose="020B0604020202020204" pitchFamily="34" charset="0"/>
              </a:rPr>
              <a:t>Advancement News</a:t>
            </a:r>
            <a:endParaRPr lang="en-US" altLang="en-US" dirty="0">
              <a:cs typeface="Arial" panose="020B0604020202020204" pitchFamily="34" charset="0"/>
            </a:endParaRPr>
          </a:p>
          <a:p>
            <a:pPr>
              <a:buFontTx/>
              <a:buChar char="•"/>
            </a:pPr>
            <a:r>
              <a:rPr lang="en-US" altLang="en-US" i="1" dirty="0">
                <a:cs typeface="Arial" panose="020B0604020202020204" pitchFamily="34" charset="0"/>
              </a:rPr>
              <a:t>Scouting America Requirements, </a:t>
            </a:r>
            <a:r>
              <a:rPr lang="en-US" altLang="en-US" dirty="0">
                <a:cs typeface="Arial" panose="020B0604020202020204" pitchFamily="34" charset="0"/>
              </a:rPr>
              <a:t>No. 33216</a:t>
            </a:r>
          </a:p>
          <a:p>
            <a:pPr>
              <a:buFontTx/>
              <a:buChar char="•"/>
            </a:pPr>
            <a:r>
              <a:rPr lang="en-US" altLang="en-US" dirty="0">
                <a:cs typeface="Arial" panose="020B0604020202020204" pitchFamily="34" charset="0"/>
              </a:rPr>
              <a:t>A few merit badge pamphlets (at least one that is Eagle-required)</a:t>
            </a:r>
          </a:p>
          <a:p>
            <a:pPr>
              <a:buFontTx/>
              <a:buChar char="•"/>
            </a:pPr>
            <a:r>
              <a:rPr lang="en-US" altLang="en-US" dirty="0">
                <a:cs typeface="Arial" panose="020B0604020202020204" pitchFamily="34" charset="0"/>
              </a:rPr>
              <a:t>Application for Merit Badge (blue card), No. 34124</a:t>
            </a:r>
          </a:p>
          <a:p>
            <a:pPr>
              <a:buFontTx/>
              <a:buChar char="•"/>
            </a:pPr>
            <a:r>
              <a:rPr lang="en-US" altLang="en-US" dirty="0">
                <a:cs typeface="Arial" panose="020B0604020202020204" pitchFamily="34" charset="0"/>
              </a:rPr>
              <a:t>Merit Badge Counselor Information form, No. 34405</a:t>
            </a:r>
          </a:p>
          <a:p>
            <a:pPr>
              <a:buFontTx/>
              <a:buChar char="•"/>
            </a:pPr>
            <a:r>
              <a:rPr lang="en-US" altLang="en-US" dirty="0">
                <a:cs typeface="Arial" panose="020B0604020202020204" pitchFamily="34" charset="0"/>
              </a:rPr>
              <a:t>Scouting America Adult Application, No. 524-501</a:t>
            </a:r>
          </a:p>
          <a:p>
            <a:r>
              <a:rPr lang="en-US" altLang="en-US" dirty="0">
                <a:cs typeface="Arial" panose="020B0604020202020204" pitchFamily="34" charset="0"/>
              </a:rPr>
              <a:t> </a:t>
            </a:r>
          </a:p>
          <a:p>
            <a:r>
              <a:rPr lang="en-US" altLang="en-US" dirty="0">
                <a:cs typeface="Arial" panose="020B0604020202020204"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endParaRPr lang="en-US" altLang="en-US" dirty="0">
              <a:cs typeface="Arial" panose="020B0604020202020204" pitchFamily="34" charset="0"/>
            </a:endParaRPr>
          </a:p>
          <a:p>
            <a:r>
              <a:rPr lang="en-US" altLang="en-US" dirty="0">
                <a:cs typeface="Arial" panose="020B0604020202020204" pitchFamily="34" charset="0"/>
              </a:rPr>
              <a:t>A flip chart or white-board, and pens may come in handy.</a:t>
            </a:r>
          </a:p>
          <a:p>
            <a:endParaRPr lang="en-US" altLang="en-US" dirty="0">
              <a:cs typeface="Arial" panose="020B0604020202020204" pitchFamily="34" charset="0"/>
            </a:endParaRPr>
          </a:p>
          <a:p>
            <a:r>
              <a:rPr lang="en-US" altLang="en-US" dirty="0">
                <a:cs typeface="Arial" panose="020B0604020202020204" pitchFamily="34" charset="0"/>
              </a:rPr>
              <a:t>If your session will include volunteers unfamiliar with Scouting, it may be helpful to prepare signs or flip chart sheets showing the Scout Oath and Scout Law.</a:t>
            </a:r>
          </a:p>
          <a:p>
            <a:r>
              <a:rPr lang="en-US" altLang="en-US" dirty="0">
                <a:cs typeface="Arial" panose="020B0604020202020204" pitchFamily="34" charset="0"/>
              </a:rPr>
              <a:t> </a:t>
            </a:r>
          </a:p>
          <a:p>
            <a:r>
              <a:rPr lang="en-US" altLang="en-US" dirty="0">
                <a:cs typeface="Arial" panose="020B0604020202020204" pitchFamily="34" charset="0"/>
              </a:rPr>
              <a:t>The National Advancement Team welcomes any and all feedback through advancement.team@scouting.org, but would ask that questions and concerns first be shared with local district and council volunteer or professional advancement administrators.</a:t>
            </a:r>
          </a:p>
          <a:p>
            <a:r>
              <a:rPr lang="en-US" altLang="en-US" dirty="0">
                <a:cs typeface="Arial" panose="020B0604020202020204" pitchFamily="34" charset="0"/>
              </a:rPr>
              <a:t> </a:t>
            </a:r>
          </a:p>
          <a:p>
            <a:r>
              <a:rPr lang="en-US" altLang="en-US" dirty="0">
                <a:cs typeface="Arial" panose="020B0604020202020204" pitchFamily="34" charset="0"/>
              </a:rPr>
              <a:t>The National Advancement Committee's Webinar and Education Task Force</a:t>
            </a:r>
            <a:r>
              <a:rPr lang="ja-JP" altLang="en-US" dirty="0">
                <a:cs typeface="Arial" panose="020B0604020202020204" pitchFamily="34" charset="0"/>
              </a:rPr>
              <a:t>’</a:t>
            </a:r>
            <a:r>
              <a:rPr lang="en-US" altLang="ja-JP" dirty="0">
                <a:cs typeface="Arial" panose="020B0604020202020204" pitchFamily="34" charset="0"/>
              </a:rPr>
              <a:t>s dedicated Scouting volunteers who helped develop this presentation wish you great success in giving merit badge counselors the tools they need to better serve today's young people.</a:t>
            </a:r>
            <a:endParaRPr lang="en-US" altLang="en-US" dirty="0">
              <a:cs typeface="Arial" panose="020B0604020202020204" pitchFamily="34" charset="0"/>
            </a:endParaRPr>
          </a:p>
        </p:txBody>
      </p:sp>
      <p:sp>
        <p:nvSpPr>
          <p:cNvPr id="8196" name="Slide Number Placeholder 3">
            <a:extLst>
              <a:ext uri="{FF2B5EF4-FFF2-40B4-BE49-F238E27FC236}">
                <a16:creationId xmlns:a16="http://schemas.microsoft.com/office/drawing/2014/main" id="{A011CDE7-0FFF-9CD1-AC13-EC02AD3DD3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9FAB6A0-E017-4864-A572-CDF800C58075}"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Tree>
    <p:extLst>
      <p:ext uri="{BB962C8B-B14F-4D97-AF65-F5344CB8AC3E}">
        <p14:creationId xmlns:p14="http://schemas.microsoft.com/office/powerpoint/2010/main" val="397052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BC081-BE13-AFD2-634F-92F047BC61D3}"/>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5520856-BAEF-9671-075C-EB41C55F4854}"/>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8DF78667-0C1C-8974-11E9-84B9DB0152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a:t>
            </a:r>
            <a:r>
              <a:rPr lang="en-US" altLang="en-US" dirty="0">
                <a:cs typeface="Arial" panose="020B0604020202020204" pitchFamily="34" charset="0"/>
              </a:rPr>
              <a:t>Scouting America</a:t>
            </a:r>
            <a:r>
              <a:rPr lang="en-US" altLang="en-US" dirty="0">
                <a:cs typeface="Times New Roman" panose="02020603050405020304" pitchFamily="18" charset="0"/>
              </a:rPr>
              <a:t> National Council places on merit badge counselors—regardless of the merit badge. Local councils, however, when approving counselors, may look for more, but they are not allowed to accept less.</a:t>
            </a:r>
          </a:p>
        </p:txBody>
      </p:sp>
      <p:sp>
        <p:nvSpPr>
          <p:cNvPr id="24580" name="Slide Number Placeholder 3">
            <a:extLst>
              <a:ext uri="{FF2B5EF4-FFF2-40B4-BE49-F238E27FC236}">
                <a16:creationId xmlns:a16="http://schemas.microsoft.com/office/drawing/2014/main" id="{2C2719E1-FE05-B035-846A-C707ABA178C6}"/>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16856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1885-5DCF-1C0F-36EB-4BDE444AE3A9}"/>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17B61E5-04F0-4FCE-64FC-3589CC502702}"/>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2B909A18-CC1E-1A7A-5BBD-717C73A8C5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Scouting America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a:t>
            </a:r>
            <a:r>
              <a:rPr lang="en-US" altLang="en-US" dirty="0">
                <a:cs typeface="Arial" panose="020B0604020202020204" pitchFamily="34" charset="0"/>
              </a:rPr>
              <a:t>The Scouting America </a:t>
            </a:r>
            <a:r>
              <a:rPr lang="en-US" altLang="ja-JP" dirty="0">
                <a:cs typeface="Arial" panose="020B0604020202020204" pitchFamily="34" charset="0"/>
              </a:rPr>
              <a:t>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a:t>
            </a:r>
            <a:r>
              <a:rPr lang="en-US" altLang="en-US" dirty="0">
                <a:cs typeface="Arial" panose="020B0604020202020204" pitchFamily="34" charset="0"/>
              </a:rPr>
              <a:t>Scouting America</a:t>
            </a:r>
            <a:r>
              <a:rPr lang="en-US" altLang="ja-JP" dirty="0">
                <a:cs typeface="Arial" panose="020B0604020202020204" pitchFamily="34" charset="0"/>
              </a:rPr>
              <a:t> Safe Swim Defense and </a:t>
            </a:r>
            <a:r>
              <a:rPr lang="en-US" altLang="en-US" dirty="0">
                <a:cs typeface="Arial" panose="020B0604020202020204" pitchFamily="34" charset="0"/>
              </a:rPr>
              <a:t>Scouting </a:t>
            </a:r>
            <a:r>
              <a:rPr lang="en-US" altLang="en-US" dirty="0" err="1">
                <a:cs typeface="Arial" panose="020B0604020202020204" pitchFamily="34" charset="0"/>
              </a:rPr>
              <a:t>America</a:t>
            </a:r>
            <a:r>
              <a:rPr lang="en-US" altLang="ja-JP" dirty="0" err="1">
                <a:cs typeface="Arial" panose="020B0604020202020204" pitchFamily="34" charset="0"/>
              </a:rPr>
              <a:t>Safety</a:t>
            </a:r>
            <a:r>
              <a:rPr lang="en-US" altLang="ja-JP" dirty="0">
                <a:cs typeface="Arial" panose="020B0604020202020204" pitchFamily="34" charset="0"/>
              </a:rPr>
              <a:t>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a:extLst>
              <a:ext uri="{FF2B5EF4-FFF2-40B4-BE49-F238E27FC236}">
                <a16:creationId xmlns:a16="http://schemas.microsoft.com/office/drawing/2014/main" id="{1E942388-6A70-CBFA-F8AB-C1955D945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11</a:t>
            </a:fld>
            <a:endParaRPr lang="en-US" altLang="en-US" sz="1300">
              <a:latin typeface="Arial" panose="020B0604020202020204" pitchFamily="34" charset="0"/>
            </a:endParaRPr>
          </a:p>
        </p:txBody>
      </p:sp>
    </p:spTree>
    <p:extLst>
      <p:ext uri="{BB962C8B-B14F-4D97-AF65-F5344CB8AC3E}">
        <p14:creationId xmlns:p14="http://schemas.microsoft.com/office/powerpoint/2010/main" val="353436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7977-401F-6EDC-7F6E-EB7EEC4B79F5}"/>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ECE3268-9DF0-2A13-31EF-3738D431758C}"/>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709FF925-4EDA-EBE4-5735-72B05671F3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Scouting America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Scouting America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Scouting America Safe Swim Defense and Scouting America Safety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a:extLst>
              <a:ext uri="{FF2B5EF4-FFF2-40B4-BE49-F238E27FC236}">
                <a16:creationId xmlns:a16="http://schemas.microsoft.com/office/drawing/2014/main" id="{6D8103EC-BABF-F2AF-B8B2-855EF1B79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12</a:t>
            </a:fld>
            <a:endParaRPr lang="en-US" altLang="en-US" sz="1300">
              <a:latin typeface="Arial" panose="020B0604020202020204" pitchFamily="34" charset="0"/>
            </a:endParaRPr>
          </a:p>
        </p:txBody>
      </p:sp>
    </p:spTree>
    <p:extLst>
      <p:ext uri="{BB962C8B-B14F-4D97-AF65-F5344CB8AC3E}">
        <p14:creationId xmlns:p14="http://schemas.microsoft.com/office/powerpoint/2010/main" val="331255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AEC0-EC22-DF8A-4372-41FFBB05392E}"/>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CEDC1E5-0183-0D29-4FE0-EEC59E290A7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D84E5A7-1768-AA32-D225-6C8344D4A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a:extLst>
              <a:ext uri="{FF2B5EF4-FFF2-40B4-BE49-F238E27FC236}">
                <a16:creationId xmlns:a16="http://schemas.microsoft.com/office/drawing/2014/main" id="{201A9F19-4817-4BC6-2C2D-4F88CBFD88BD}"/>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13</a:t>
            </a:fld>
            <a:endParaRPr lang="en-US" altLang="en-US" sz="1300">
              <a:latin typeface="Arial" panose="020B0604020202020204" pitchFamily="34" charset="0"/>
            </a:endParaRPr>
          </a:p>
        </p:txBody>
      </p:sp>
    </p:spTree>
    <p:extLst>
      <p:ext uri="{BB962C8B-B14F-4D97-AF65-F5344CB8AC3E}">
        <p14:creationId xmlns:p14="http://schemas.microsoft.com/office/powerpoint/2010/main" val="42478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B724-DA2E-E757-3D8E-97C4954A9CC1}"/>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19C491A-372F-6A36-A2FB-B6BAF612F163}"/>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D94A793-B7C7-EE89-106F-0101CD1A3D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is required on the application before the Scout begins working with the merit badge counselor. This does </a:t>
            </a:r>
            <a:r>
              <a:rPr lang="en-US" altLang="ja-JP" i="1" dirty="0">
                <a:cs typeface="Arial" panose="020B0604020202020204" pitchFamily="34" charset="0"/>
              </a:rPr>
              <a:t>not</a:t>
            </a:r>
            <a:r>
              <a:rPr lang="en-US" altLang="ja-JP" dirty="0">
                <a:cs typeface="Arial" panose="020B0604020202020204"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What do you do if a Scout shows up without a signature on his or her blue card? Ask him or her where he or she got the card. If the Scout indicates the unit leader knew of his or her desire to begin working on the badge, but forgot to sign—or if there are other compelling extenuating circumstances—you may proceed with the initial session and ask him or her to get his or her unit leader</a:t>
            </a:r>
            <a:r>
              <a:rPr lang="ja-JP" altLang="en-US" dirty="0">
                <a:cs typeface="Arial" panose="020B0604020202020204" pitchFamily="34" charset="0"/>
              </a:rPr>
              <a:t>’</a:t>
            </a:r>
            <a:r>
              <a:rPr lang="en-US" altLang="ja-JP" dirty="0">
                <a:cs typeface="Arial" panose="020B0604020202020204" pitchFamily="34" charset="0"/>
              </a:rPr>
              <a:t>s signature prior to the next meeting.</a:t>
            </a:r>
            <a:endParaRPr lang="en-US" altLang="en-US" dirty="0">
              <a:cs typeface="Arial" panose="020B0604020202020204" pitchFamily="34" charset="0"/>
            </a:endParaRPr>
          </a:p>
        </p:txBody>
      </p:sp>
      <p:sp>
        <p:nvSpPr>
          <p:cNvPr id="45060" name="Slide Number Placeholder 3">
            <a:extLst>
              <a:ext uri="{FF2B5EF4-FFF2-40B4-BE49-F238E27FC236}">
                <a16:creationId xmlns:a16="http://schemas.microsoft.com/office/drawing/2014/main" id="{A48F36E3-69CE-CB5C-DDF7-333619205523}"/>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4CA4CD36-664A-4D99-8389-01032F52FCB4}" type="slidenum">
              <a:rPr lang="en-US" altLang="en-US" sz="1300">
                <a:latin typeface="Arial" panose="020B0604020202020204" pitchFamily="34" charset="0"/>
              </a:rPr>
              <a:pPr algn="r" eaLnBrk="1" hangingPunct="1">
                <a:spcBef>
                  <a:spcPct val="0"/>
                </a:spcBef>
              </a:pPr>
              <a:t>14</a:t>
            </a:fld>
            <a:endParaRPr lang="en-US" altLang="en-US" sz="1300">
              <a:latin typeface="Arial" panose="020B0604020202020204" pitchFamily="34" charset="0"/>
            </a:endParaRPr>
          </a:p>
        </p:txBody>
      </p:sp>
    </p:spTree>
    <p:extLst>
      <p:ext uri="{BB962C8B-B14F-4D97-AF65-F5344CB8AC3E}">
        <p14:creationId xmlns:p14="http://schemas.microsoft.com/office/powerpoint/2010/main" val="140463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D52A-303D-69C3-8A86-BEE72D37EFE3}"/>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CB1E92D-F2E0-D2F4-0A97-994936E77AD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14B890F-6A23-AD77-733C-796B13675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47"/>
              </a:spcBef>
            </a:pPr>
            <a:r>
              <a:rPr lang="en-US" altLang="en-US" dirty="0">
                <a:cs typeface="Arial" panose="020B0604020202020204" pitchFamily="34" charset="0"/>
              </a:rPr>
              <a:t>At some point in the next few years, as the Scouting America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Scout</a:t>
            </a:r>
            <a:r>
              <a:rPr lang="ja-JP" altLang="en-US" dirty="0">
                <a:cs typeface="Arial" panose="020B0604020202020204" pitchFamily="34" charset="0"/>
              </a:rPr>
              <a:t>’</a:t>
            </a:r>
            <a:r>
              <a:rPr lang="en-US" altLang="ja-JP" dirty="0">
                <a:cs typeface="Arial" panose="020B0604020202020204" pitchFamily="34" charset="0"/>
              </a:rPr>
              <a:t>s information, of course, should be completely filled in. </a:t>
            </a:r>
            <a:r>
              <a:rPr lang="en-US" altLang="ja-JP" i="1" dirty="0">
                <a:cs typeface="Arial" panose="020B0604020202020204" pitchFamily="34" charset="0"/>
              </a:rPr>
              <a:t>[Refer to the screen]</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space provided in the middle portion is for listing requirements completed with date of completion and counselor</a:t>
            </a:r>
            <a:r>
              <a:rPr lang="ja-JP" altLang="en-US" dirty="0">
                <a:cs typeface="Arial" panose="020B0604020202020204" pitchFamily="34" charset="0"/>
              </a:rPr>
              <a:t>’</a:t>
            </a:r>
            <a:r>
              <a:rPr lang="en-US" altLang="ja-JP" dirty="0">
                <a:cs typeface="Arial" panose="020B0604020202020204" pitchFamily="34" charset="0"/>
              </a:rPr>
              <a:t>s initials. This information is most important when one counselor is not going to be able to approve all the requirements for a particular badge. This often happens in camp settings where another counselor </a:t>
            </a:r>
            <a:r>
              <a:rPr lang="ja-JP" altLang="en-US" dirty="0">
                <a:cs typeface="Arial" panose="020B0604020202020204" pitchFamily="34" charset="0"/>
              </a:rPr>
              <a:t>“</a:t>
            </a:r>
            <a:r>
              <a:rPr lang="en-US" altLang="ja-JP" dirty="0">
                <a:cs typeface="Arial" panose="020B0604020202020204" pitchFamily="34" charset="0"/>
              </a:rPr>
              <a:t>back home</a:t>
            </a:r>
            <a:r>
              <a:rPr lang="ja-JP" altLang="en-US" dirty="0">
                <a:cs typeface="Arial" panose="020B0604020202020204" pitchFamily="34" charset="0"/>
              </a:rPr>
              <a:t>”</a:t>
            </a:r>
            <a:r>
              <a:rPr lang="en-US" altLang="ja-JP" dirty="0">
                <a:cs typeface="Arial" panose="020B0604020202020204" pitchFamily="34" charset="0"/>
              </a:rPr>
              <a:t> will approve requirements that could not be fulfilled at camp. Again, the blue card in this case is called a </a:t>
            </a:r>
            <a:r>
              <a:rPr lang="ja-JP" altLang="en-US" dirty="0">
                <a:cs typeface="Arial" panose="020B0604020202020204" pitchFamily="34" charset="0"/>
              </a:rPr>
              <a:t>“</a:t>
            </a:r>
            <a:r>
              <a:rPr lang="en-US" altLang="ja-JP" dirty="0">
                <a:cs typeface="Arial" panose="020B0604020202020204" pitchFamily="34" charset="0"/>
              </a:rPr>
              <a:t>partial.</a:t>
            </a:r>
            <a:r>
              <a:rPr lang="ja-JP" altLang="en-US" dirty="0">
                <a:cs typeface="Arial" panose="020B0604020202020204" pitchFamily="34" charset="0"/>
              </a:rPr>
              <a:t>”</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a:spcBef>
                <a:spcPts val="447"/>
              </a:spcBef>
            </a:pPr>
            <a:r>
              <a:rPr lang="en-US" altLang="en-US" dirty="0">
                <a:cs typeface="Arial" panose="020B0604020202020204" pitchFamily="34" charset="0"/>
              </a:rPr>
              <a:t>Partials have no expiration except the Scout's 18th birthday.</a:t>
            </a:r>
          </a:p>
        </p:txBody>
      </p:sp>
      <p:sp>
        <p:nvSpPr>
          <p:cNvPr id="47108" name="Slide Number Placeholder 3">
            <a:extLst>
              <a:ext uri="{FF2B5EF4-FFF2-40B4-BE49-F238E27FC236}">
                <a16:creationId xmlns:a16="http://schemas.microsoft.com/office/drawing/2014/main" id="{5EC8E1CA-BC23-943C-60BF-FE162537D894}"/>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89AB619D-B4D0-4EC7-A22A-955C6636326D}" type="slidenum">
              <a:rPr lang="en-US" altLang="en-US" sz="1300">
                <a:latin typeface="Arial" panose="020B0604020202020204" pitchFamily="34" charset="0"/>
              </a:rPr>
              <a:pPr algn="r" eaLnBrk="1" hangingPunct="1">
                <a:spcBef>
                  <a:spcPct val="0"/>
                </a:spcBef>
              </a:pPr>
              <a:t>15</a:t>
            </a:fld>
            <a:endParaRPr lang="en-US" altLang="en-US" sz="1300">
              <a:latin typeface="Arial" panose="020B0604020202020204" pitchFamily="34" charset="0"/>
            </a:endParaRPr>
          </a:p>
        </p:txBody>
      </p:sp>
    </p:spTree>
    <p:extLst>
      <p:ext uri="{BB962C8B-B14F-4D97-AF65-F5344CB8AC3E}">
        <p14:creationId xmlns:p14="http://schemas.microsoft.com/office/powerpoint/2010/main" val="396630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6962-B5EF-EB82-7033-B07CAFD517E1}"/>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89F79B9-A3EC-9A5C-07B0-788740665EB9}"/>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BE683DC8-EE70-4DB2-0E34-6ED682BA3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The reverse side of the blue card is used to record merit badge completions and is divided into three parts:</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Left section: unit leader</a:t>
            </a:r>
            <a:r>
              <a:rPr lang="ja-JP" altLang="en-US" dirty="0">
                <a:cs typeface="Arial" panose="020B0604020202020204" pitchFamily="34" charset="0"/>
              </a:rPr>
              <a:t>’</a:t>
            </a:r>
            <a:r>
              <a:rPr lang="en-US" altLang="ja-JP" dirty="0">
                <a:cs typeface="Arial" panose="020B0604020202020204" pitchFamily="34" charset="0"/>
              </a:rPr>
              <a:t>s portion showing counselor</a:t>
            </a:r>
            <a:r>
              <a:rPr lang="ja-JP" altLang="en-US" dirty="0">
                <a:cs typeface="Arial" panose="020B0604020202020204" pitchFamily="34" charset="0"/>
              </a:rPr>
              <a:t>’</a:t>
            </a:r>
            <a:r>
              <a:rPr lang="en-US" altLang="ja-JP" dirty="0">
                <a:cs typeface="Arial" panose="020B0604020202020204" pitchFamily="34" charset="0"/>
              </a:rPr>
              <a:t>s personal information, signature, and date merit badge was completed</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Middle section: Scout</a:t>
            </a:r>
            <a:r>
              <a:rPr lang="ja-JP" altLang="en-US" dirty="0">
                <a:cs typeface="Arial" panose="020B0604020202020204" pitchFamily="34" charset="0"/>
              </a:rPr>
              <a:t>’</a:t>
            </a:r>
            <a:r>
              <a:rPr lang="en-US" altLang="ja-JP" dirty="0">
                <a:cs typeface="Arial" panose="020B0604020202020204" pitchFamily="34" charset="0"/>
              </a:rPr>
              <a:t>s portion listing when the merit badge was completed and his or her counselor</a:t>
            </a:r>
            <a:r>
              <a:rPr lang="ja-JP" altLang="en-US" dirty="0">
                <a:cs typeface="Arial" panose="020B0604020202020204" pitchFamily="34" charset="0"/>
              </a:rPr>
              <a:t>’</a:t>
            </a:r>
            <a:r>
              <a:rPr lang="en-US" altLang="ja-JP" dirty="0">
                <a:cs typeface="Arial" panose="020B0604020202020204" pitchFamily="34" charset="0"/>
              </a:rPr>
              <a:t>s and unit leader</a:t>
            </a:r>
            <a:r>
              <a:rPr lang="ja-JP" altLang="en-US" dirty="0">
                <a:cs typeface="Arial" panose="020B0604020202020204" pitchFamily="34" charset="0"/>
              </a:rPr>
              <a:t>’</a:t>
            </a:r>
            <a:r>
              <a:rPr lang="en-US" altLang="ja-JP" dirty="0">
                <a:cs typeface="Arial" panose="020B0604020202020204" pitchFamily="34" charset="0"/>
              </a:rPr>
              <a:t>s signatures</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Right section: counselor</a:t>
            </a:r>
            <a:r>
              <a:rPr lang="ja-JP" altLang="en-US" dirty="0">
                <a:cs typeface="Arial" panose="020B0604020202020204" pitchFamily="34" charset="0"/>
              </a:rPr>
              <a:t>’</a:t>
            </a:r>
            <a:r>
              <a:rPr lang="en-US" altLang="ja-JP" dirty="0">
                <a:cs typeface="Arial" panose="020B0604020202020204" pitchFamily="34" charset="0"/>
              </a:rPr>
              <a:t>s portion showing Scout</a:t>
            </a:r>
            <a:r>
              <a:rPr lang="ja-JP" altLang="en-US" dirty="0">
                <a:cs typeface="Arial" panose="020B0604020202020204" pitchFamily="34" charset="0"/>
              </a:rPr>
              <a:t>’</a:t>
            </a:r>
            <a:r>
              <a:rPr lang="en-US" altLang="ja-JP" dirty="0">
                <a:cs typeface="Arial" panose="020B0604020202020204" pitchFamily="34" charset="0"/>
              </a:rPr>
              <a:t>s name, unit number, and date merit badge was completed</a:t>
            </a:r>
          </a:p>
          <a:p>
            <a:r>
              <a:rPr lang="en-US" altLang="en-US" dirty="0">
                <a:cs typeface="Arial" panose="020B0604020202020204" pitchFamily="34" charset="0"/>
              </a:rPr>
              <a:t> </a:t>
            </a:r>
          </a:p>
          <a:p>
            <a:r>
              <a:rPr lang="en-US" altLang="en-US" dirty="0">
                <a:cs typeface="Arial" panose="020B0604020202020204" pitchFamily="34" charset="0"/>
              </a:rPr>
              <a:t>The counselor should retain his or her portion for at least one year in case a question is raised later. The Scout should treat his or her portion as a keepsake, and hold on to it as proof he or she earned the badge. The unit leader</a:t>
            </a:r>
            <a:r>
              <a:rPr lang="ja-JP" altLang="en-US" dirty="0">
                <a:cs typeface="Arial" panose="020B0604020202020204" pitchFamily="34" charset="0"/>
              </a:rPr>
              <a:t>’</a:t>
            </a:r>
            <a:r>
              <a:rPr lang="en-US" altLang="ja-JP" dirty="0">
                <a:cs typeface="Arial" panose="020B0604020202020204" pitchFamily="34" charset="0"/>
              </a:rPr>
              <a:t>s portion should remain with the unit.</a:t>
            </a:r>
            <a:endParaRPr lang="en-US" altLang="en-US" dirty="0">
              <a:cs typeface="Arial" panose="020B0604020202020204" pitchFamily="34" charset="0"/>
            </a:endParaRPr>
          </a:p>
        </p:txBody>
      </p:sp>
      <p:sp>
        <p:nvSpPr>
          <p:cNvPr id="49156" name="Slide Number Placeholder 3">
            <a:extLst>
              <a:ext uri="{FF2B5EF4-FFF2-40B4-BE49-F238E27FC236}">
                <a16:creationId xmlns:a16="http://schemas.microsoft.com/office/drawing/2014/main" id="{B3F5A13D-6415-6B64-FC11-213EB5C92F7B}"/>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1B6D67F4-007B-4DE4-9BE3-E47A85B81F5D}" type="slidenum">
              <a:rPr lang="en-US" altLang="en-US" sz="1300">
                <a:latin typeface="Arial" panose="020B0604020202020204" pitchFamily="34" charset="0"/>
              </a:rPr>
              <a:pPr algn="r" eaLnBrk="1" hangingPunct="1">
                <a:spcBef>
                  <a:spcPct val="0"/>
                </a:spcBef>
              </a:pPr>
              <a:t>16</a:t>
            </a:fld>
            <a:endParaRPr lang="en-US" altLang="en-US" sz="1300">
              <a:latin typeface="Arial" panose="020B0604020202020204" pitchFamily="34" charset="0"/>
            </a:endParaRPr>
          </a:p>
        </p:txBody>
      </p:sp>
    </p:spTree>
    <p:extLst>
      <p:ext uri="{BB962C8B-B14F-4D97-AF65-F5344CB8AC3E}">
        <p14:creationId xmlns:p14="http://schemas.microsoft.com/office/powerpoint/2010/main" val="101661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5DBD-FD47-628D-8F6C-C249C0747200}"/>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4296F9D-FBCC-2823-B259-40BB4E696528}"/>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53D36341-3268-5257-A8A3-EFB1BEF54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As a counselor you have several duties that hopefully will lead to approving a merit badge.</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After reviewing the signed blue card, </a:t>
            </a:r>
            <a:r>
              <a:rPr lang="en-US" altLang="en-US" dirty="0">
                <a:cs typeface="Arial" panose="020B0604020202020204" pitchFamily="34" charset="0"/>
              </a:rPr>
              <a:t>and with a buddy present, begin a discussion with the Scout to determine:</a:t>
            </a:r>
          </a:p>
          <a:p>
            <a:pPr eaLnBrk="1" hangingPunct="1">
              <a:buFontTx/>
              <a:buChar char="•"/>
            </a:pPr>
            <a:r>
              <a:rPr lang="en-US" altLang="en-US" dirty="0">
                <a:cs typeface="Arial" panose="020B0604020202020204" pitchFamily="34" charset="0"/>
              </a:rPr>
              <a:t>If he or she has completed work on the merit badge before receiving his or her blue card.</a:t>
            </a:r>
          </a:p>
          <a:p>
            <a:pPr eaLnBrk="1" hangingPunct="1">
              <a:buFontTx/>
              <a:buChar char="•"/>
            </a:pPr>
            <a:r>
              <a:rPr lang="en-US" altLang="en-US" dirty="0">
                <a:cs typeface="Arial" panose="020B0604020202020204" pitchFamily="34" charset="0"/>
              </a:rPr>
              <a:t>If he or she is prepared to start or continue work on the merit badge.</a:t>
            </a:r>
          </a:p>
          <a:p>
            <a:pPr eaLnBrk="1" hangingPunct="1">
              <a:buFontTx/>
              <a:buChar char="•"/>
            </a:pPr>
            <a:r>
              <a:rPr lang="en-US" altLang="en-US" dirty="0">
                <a:cs typeface="Arial" panose="020B0604020202020204" pitchFamily="34" charset="0"/>
              </a:rPr>
              <a:t>How much knowledge he or she already has in the subject.</a:t>
            </a:r>
          </a:p>
          <a:p>
            <a:pPr eaLnBrk="1" hangingPunct="1">
              <a:buFontTx/>
              <a:buChar char="•"/>
            </a:pPr>
            <a:r>
              <a:rPr lang="en-US" altLang="en-US" dirty="0">
                <a:cs typeface="Arial" panose="020B0604020202020204" pitchFamily="34" charset="0"/>
              </a:rPr>
              <a:t>His or her level of interest in the subject.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Then keep an eye on him or her as he or she progresses. In doing this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be playing the roles of both coach and mentor.</a:t>
            </a:r>
            <a:endParaRPr lang="en-US" altLang="en-US" dirty="0">
              <a:cs typeface="Arial" panose="020B0604020202020204" pitchFamily="34" charset="0"/>
            </a:endParaRPr>
          </a:p>
        </p:txBody>
      </p:sp>
      <p:sp>
        <p:nvSpPr>
          <p:cNvPr id="51204" name="Slide Number Placeholder 3">
            <a:extLst>
              <a:ext uri="{FF2B5EF4-FFF2-40B4-BE49-F238E27FC236}">
                <a16:creationId xmlns:a16="http://schemas.microsoft.com/office/drawing/2014/main" id="{FD9F0490-083D-30EF-514E-29AD25B954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17</a:t>
            </a:fld>
            <a:endParaRPr lang="en-US" altLang="en-US" sz="1300">
              <a:latin typeface="Arial" panose="020B0604020202020204" pitchFamily="34" charset="0"/>
            </a:endParaRPr>
          </a:p>
        </p:txBody>
      </p:sp>
    </p:spTree>
    <p:extLst>
      <p:ext uri="{BB962C8B-B14F-4D97-AF65-F5344CB8AC3E}">
        <p14:creationId xmlns:p14="http://schemas.microsoft.com/office/powerpoint/2010/main" val="375095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CD83-567C-18C5-636A-ABE686ABE052}"/>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A74F1FB-65B6-5C25-CCE6-F0DB3A3A8CCC}"/>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97E45B2-E984-5CBE-BC76-F20F43814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As a counselor you have several duties that hopefully will lead to approving a merit badge.</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After reviewing the signed blue card, </a:t>
            </a:r>
            <a:r>
              <a:rPr lang="en-US" altLang="en-US" dirty="0">
                <a:cs typeface="Arial" panose="020B0604020202020204" pitchFamily="34" charset="0"/>
              </a:rPr>
              <a:t>and with a buddy present, begin a discussion with the Scout to determine:</a:t>
            </a:r>
          </a:p>
          <a:p>
            <a:pPr eaLnBrk="1" hangingPunct="1">
              <a:buFontTx/>
              <a:buChar char="•"/>
            </a:pPr>
            <a:r>
              <a:rPr lang="en-US" altLang="en-US" dirty="0">
                <a:cs typeface="Arial" panose="020B0604020202020204" pitchFamily="34" charset="0"/>
              </a:rPr>
              <a:t>If he or she has completed work on the merit badge before receiving his or her blue card.</a:t>
            </a:r>
          </a:p>
          <a:p>
            <a:pPr eaLnBrk="1" hangingPunct="1">
              <a:buFontTx/>
              <a:buChar char="•"/>
            </a:pPr>
            <a:r>
              <a:rPr lang="en-US" altLang="en-US" dirty="0">
                <a:cs typeface="Arial" panose="020B0604020202020204" pitchFamily="34" charset="0"/>
              </a:rPr>
              <a:t>If he or she is prepared to start or continue work on the merit badge.</a:t>
            </a:r>
          </a:p>
          <a:p>
            <a:pPr eaLnBrk="1" hangingPunct="1">
              <a:buFontTx/>
              <a:buChar char="•"/>
            </a:pPr>
            <a:r>
              <a:rPr lang="en-US" altLang="en-US" dirty="0">
                <a:cs typeface="Arial" panose="020B0604020202020204" pitchFamily="34" charset="0"/>
              </a:rPr>
              <a:t>How much knowledge he or she already has in the subject.</a:t>
            </a:r>
          </a:p>
          <a:p>
            <a:pPr eaLnBrk="1" hangingPunct="1">
              <a:buFontTx/>
              <a:buChar char="•"/>
            </a:pPr>
            <a:r>
              <a:rPr lang="en-US" altLang="en-US" dirty="0">
                <a:cs typeface="Arial" panose="020B0604020202020204" pitchFamily="34" charset="0"/>
              </a:rPr>
              <a:t>His or</a:t>
            </a:r>
            <a:r>
              <a:rPr lang="en-US" altLang="en-US" baseline="0" dirty="0">
                <a:cs typeface="Arial" panose="020B0604020202020204" pitchFamily="34" charset="0"/>
              </a:rPr>
              <a:t> her </a:t>
            </a:r>
            <a:r>
              <a:rPr lang="en-US" altLang="en-US" dirty="0">
                <a:cs typeface="Arial" panose="020B0604020202020204" pitchFamily="34" charset="0"/>
              </a:rPr>
              <a:t>level of interest in the subject.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Then keep an eye on him or her as he or she progresses. In doing this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be playing the roles of both coach and mentor.</a:t>
            </a:r>
            <a:endParaRPr lang="en-US" altLang="en-US" dirty="0">
              <a:cs typeface="Arial" panose="020B0604020202020204" pitchFamily="34" charset="0"/>
            </a:endParaRPr>
          </a:p>
        </p:txBody>
      </p:sp>
      <p:sp>
        <p:nvSpPr>
          <p:cNvPr id="51204" name="Slide Number Placeholder 3">
            <a:extLst>
              <a:ext uri="{FF2B5EF4-FFF2-40B4-BE49-F238E27FC236}">
                <a16:creationId xmlns:a16="http://schemas.microsoft.com/office/drawing/2014/main" id="{D86C9464-9DE0-AA45-2AB6-8856D89513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18</a:t>
            </a:fld>
            <a:endParaRPr lang="en-US" altLang="en-US" sz="1300">
              <a:latin typeface="Arial" panose="020B0604020202020204" pitchFamily="34" charset="0"/>
            </a:endParaRPr>
          </a:p>
        </p:txBody>
      </p:sp>
    </p:spTree>
    <p:extLst>
      <p:ext uri="{BB962C8B-B14F-4D97-AF65-F5344CB8AC3E}">
        <p14:creationId xmlns:p14="http://schemas.microsoft.com/office/powerpoint/2010/main" val="339331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11DA-AAAC-0FBF-58DD-B0B58D4A27F8}"/>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703CAEA-0071-AA74-1020-7C86347C9BD8}"/>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6DBBA0A0-34E1-683B-EB4F-A02A436B73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As a </a:t>
            </a:r>
            <a:r>
              <a:rPr lang="ja-JP" altLang="en-US" dirty="0">
                <a:cs typeface="Arial" panose="020B0604020202020204" pitchFamily="34" charset="0"/>
              </a:rPr>
              <a:t>“</a:t>
            </a:r>
            <a:r>
              <a:rPr lang="en-US" altLang="ja-JP" dirty="0">
                <a:cs typeface="Arial" panose="020B0604020202020204" pitchFamily="34" charset="0"/>
              </a:rPr>
              <a:t>coach,</a:t>
            </a:r>
            <a:r>
              <a:rPr lang="ja-JP" altLang="en-US" dirty="0">
                <a:cs typeface="Arial" panose="020B0604020202020204" pitchFamily="34" charset="0"/>
              </a:rPr>
              <a:t>”</a:t>
            </a:r>
            <a:r>
              <a:rPr lang="en-US" altLang="ja-JP" dirty="0">
                <a:cs typeface="Arial" panose="020B0604020202020204" pitchFamily="34" charset="0"/>
              </a:rPr>
              <a:t> the merit badge counselor...</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Gauges a Scout</a:t>
            </a:r>
            <a:r>
              <a:rPr lang="ja-JP" altLang="en-US" dirty="0">
                <a:cs typeface="Arial" panose="020B0604020202020204" pitchFamily="34" charset="0"/>
              </a:rPr>
              <a:t>’</a:t>
            </a:r>
            <a:r>
              <a:rPr lang="en-US" altLang="ja-JP" dirty="0">
                <a:cs typeface="Arial" panose="020B0604020202020204" pitchFamily="34" charset="0"/>
              </a:rPr>
              <a:t>s readiness level and thinks about what will be needed to help him or her complete the badge. An observant counselor may need to spend more time working on skills with younger Scouts and allow them time to practice skills with their buddies. Comments like </a:t>
            </a:r>
            <a:r>
              <a:rPr lang="ja-JP" altLang="en-US" dirty="0">
                <a:cs typeface="Arial" panose="020B0604020202020204" pitchFamily="34" charset="0"/>
              </a:rPr>
              <a:t>“</a:t>
            </a:r>
            <a:r>
              <a:rPr lang="en-US" altLang="ja-JP" dirty="0">
                <a:cs typeface="Arial" panose="020B0604020202020204" pitchFamily="34" charset="0"/>
              </a:rPr>
              <a:t>You</a:t>
            </a:r>
            <a:r>
              <a:rPr lang="ja-JP" altLang="en-US" dirty="0">
                <a:cs typeface="Arial" panose="020B0604020202020204" pitchFamily="34" charset="0"/>
              </a:rPr>
              <a:t>’</a:t>
            </a:r>
            <a:r>
              <a:rPr lang="en-US" altLang="ja-JP" dirty="0">
                <a:cs typeface="Arial" panose="020B0604020202020204" pitchFamily="34" charset="0"/>
              </a:rPr>
              <a:t>re doing a good job!</a:t>
            </a:r>
            <a:r>
              <a:rPr lang="ja-JP" altLang="en-US" dirty="0">
                <a:cs typeface="Arial" panose="020B0604020202020204" pitchFamily="34" charset="0"/>
              </a:rPr>
              <a:t>”</a:t>
            </a:r>
            <a:r>
              <a:rPr lang="en-US" altLang="ja-JP" dirty="0">
                <a:cs typeface="Arial" panose="020B0604020202020204" pitchFamily="34" charset="0"/>
              </a:rPr>
              <a:t> give Scouts the confidence they need to complete the required work.</a:t>
            </a:r>
          </a:p>
          <a:p>
            <a:pPr eaLnBrk="1" hangingPunct="1">
              <a:buFontTx/>
              <a:buChar char="•"/>
            </a:pPr>
            <a:endParaRPr lang="en-US" altLang="en-US" dirty="0">
              <a:latin typeface="Byington" pitchFamily="2" charset="0"/>
              <a:cs typeface="Arial" panose="020B0604020202020204" pitchFamily="34" charset="0"/>
            </a:endParaRPr>
          </a:p>
          <a:p>
            <a:pPr eaLnBrk="1" hangingPunct="1">
              <a:buFontTx/>
              <a:buChar char="•"/>
            </a:pPr>
            <a:r>
              <a:rPr lang="en-US" altLang="en-US" dirty="0">
                <a:cs typeface="Arial" panose="020B0604020202020204" pitchFamily="34" charset="0"/>
              </a:rPr>
              <a:t>Encourages Scouts to set goals and monitors their progress, providing friendly reminders with the understanding that the ultimate responsibility to get things done rests with the Scout.</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Helps the Scout evaluate his or her progress and encourages him or her to ask for the help he or she needs.</a:t>
            </a:r>
          </a:p>
        </p:txBody>
      </p:sp>
      <p:sp>
        <p:nvSpPr>
          <p:cNvPr id="53252" name="Slide Number Placeholder 3">
            <a:extLst>
              <a:ext uri="{FF2B5EF4-FFF2-40B4-BE49-F238E27FC236}">
                <a16:creationId xmlns:a16="http://schemas.microsoft.com/office/drawing/2014/main" id="{3AA4C6F8-FEDD-DA98-83B3-1A5BE977F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2007109-70A1-47EF-B36D-6E261667125D}" type="slidenum">
              <a:rPr lang="en-US" altLang="en-US" sz="1300">
                <a:latin typeface="Arial" panose="020B0604020202020204" pitchFamily="34" charset="0"/>
              </a:rPr>
              <a:pPr>
                <a:spcBef>
                  <a:spcPct val="0"/>
                </a:spcBef>
              </a:pPr>
              <a:t>19</a:t>
            </a:fld>
            <a:endParaRPr lang="en-US" altLang="en-US" sz="1300">
              <a:latin typeface="Arial" panose="020B0604020202020204" pitchFamily="34" charset="0"/>
            </a:endParaRPr>
          </a:p>
        </p:txBody>
      </p:sp>
    </p:spTree>
    <p:extLst>
      <p:ext uri="{BB962C8B-B14F-4D97-AF65-F5344CB8AC3E}">
        <p14:creationId xmlns:p14="http://schemas.microsoft.com/office/powerpoint/2010/main" val="196494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BA3B-CD5E-0C86-2339-83FA57C1FC7D}"/>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224C7A4-D851-B604-2038-0BD652516C23}"/>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A7550A3F-AA83-0E40-6091-EF08D8EFA0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62265D3A-9DE1-52E9-8045-687F9FD79F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2</a:t>
            </a:fld>
            <a:endParaRPr lang="en-US" altLang="en-US" sz="1300">
              <a:latin typeface="Arial" panose="020B0604020202020204" pitchFamily="34" charset="0"/>
            </a:endParaRPr>
          </a:p>
        </p:txBody>
      </p:sp>
    </p:spTree>
    <p:extLst>
      <p:ext uri="{BB962C8B-B14F-4D97-AF65-F5344CB8AC3E}">
        <p14:creationId xmlns:p14="http://schemas.microsoft.com/office/powerpoint/2010/main" val="38533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E081-ADFE-9C68-A392-9858EE637959}"/>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B500D3E-3CE4-08F5-699A-2C42447E35D5}"/>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F6E01547-387F-964A-9227-E4014EF28C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A1857900-CA15-131D-4E73-7146630FA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20</a:t>
            </a:fld>
            <a:endParaRPr lang="en-US" altLang="en-US" sz="1300">
              <a:latin typeface="Arial" panose="020B0604020202020204" pitchFamily="34" charset="0"/>
            </a:endParaRPr>
          </a:p>
        </p:txBody>
      </p:sp>
    </p:spTree>
    <p:extLst>
      <p:ext uri="{BB962C8B-B14F-4D97-AF65-F5344CB8AC3E}">
        <p14:creationId xmlns:p14="http://schemas.microsoft.com/office/powerpoint/2010/main" val="161912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DB03-1B7A-EEA9-5E21-9DA73578253A}"/>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900DFC-8CB2-6E6F-0784-8102830B9EC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D3AF0A4-7A61-903E-2656-52E62EC108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B7BBD88F-F362-B5B1-FF18-9C521EB964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21</a:t>
            </a:fld>
            <a:endParaRPr lang="en-US" altLang="en-US" sz="1300">
              <a:latin typeface="Arial" panose="020B0604020202020204" pitchFamily="34" charset="0"/>
            </a:endParaRPr>
          </a:p>
        </p:txBody>
      </p:sp>
    </p:spTree>
    <p:extLst>
      <p:ext uri="{BB962C8B-B14F-4D97-AF65-F5344CB8AC3E}">
        <p14:creationId xmlns:p14="http://schemas.microsoft.com/office/powerpoint/2010/main" val="304238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3462-6D43-3DDD-F67A-D45F4DE038F6}"/>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7ADD6B0-CB0A-06E2-BEB1-A75C062FC247}"/>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0BD6D4A5-CEC3-D36B-3F97-B122CF3234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3568F1DC-B359-3610-24CF-1092B54672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22</a:t>
            </a:fld>
            <a:endParaRPr lang="en-US" altLang="en-US" sz="1300">
              <a:latin typeface="Arial" panose="020B0604020202020204" pitchFamily="34" charset="0"/>
            </a:endParaRPr>
          </a:p>
        </p:txBody>
      </p:sp>
    </p:spTree>
    <p:extLst>
      <p:ext uri="{BB962C8B-B14F-4D97-AF65-F5344CB8AC3E}">
        <p14:creationId xmlns:p14="http://schemas.microsoft.com/office/powerpoint/2010/main" val="327447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A751-636D-E1A7-F620-330AFB3C9EE0}"/>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87A9F38-B429-3F3B-C275-8BD5720176CE}"/>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984FE17C-FB19-93D0-E54D-51672F5732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and women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433010B5-BE7A-A7BF-23E2-A3DEBB8DB0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23</a:t>
            </a:fld>
            <a:endParaRPr lang="en-US" altLang="en-US" sz="1300">
              <a:latin typeface="Arial" panose="020B0604020202020204" pitchFamily="34" charset="0"/>
            </a:endParaRPr>
          </a:p>
        </p:txBody>
      </p:sp>
    </p:spTree>
    <p:extLst>
      <p:ext uri="{BB962C8B-B14F-4D97-AF65-F5344CB8AC3E}">
        <p14:creationId xmlns:p14="http://schemas.microsoft.com/office/powerpoint/2010/main" val="2514922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D392-46E7-5A49-4D92-EEAE1E5CF512}"/>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1B83C83-6710-35F6-2D75-4654FFD9EB3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214B7F1-0702-97FA-1F0C-A304836C0A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2909E055-6AAD-8834-3200-4E7F6D8CA3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24</a:t>
            </a:fld>
            <a:endParaRPr lang="en-US" altLang="en-US" sz="1300">
              <a:latin typeface="Arial" panose="020B0604020202020204" pitchFamily="34" charset="0"/>
            </a:endParaRPr>
          </a:p>
        </p:txBody>
      </p:sp>
    </p:spTree>
    <p:extLst>
      <p:ext uri="{BB962C8B-B14F-4D97-AF65-F5344CB8AC3E}">
        <p14:creationId xmlns:p14="http://schemas.microsoft.com/office/powerpoint/2010/main" val="243558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3C46-C5FA-AE5D-78BC-F6F146ED2210}"/>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D62861A-FAC8-FC36-B671-DE2947B56980}"/>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32388D6F-E6F8-4035-524E-B26F45E701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Individual requirements for merit badges may not be modified or substituted under any circumstances for any Scout.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Youth with disabilities, however, who want to advance beyond First Class may be approved for alternative merit badges to those required for Eagle. This is allowed on the basis of one entire badge for another. To qualify, a Scout (or a </a:t>
            </a:r>
            <a:r>
              <a:rPr lang="en-US" altLang="en-US" dirty="0" err="1">
                <a:cs typeface="Arial" panose="020B0604020202020204" pitchFamily="34" charset="0"/>
              </a:rPr>
              <a:t>Venturer</a:t>
            </a:r>
            <a:r>
              <a:rPr lang="en-US" altLang="en-US" dirty="0">
                <a:cs typeface="Arial" panose="020B0604020202020204" pitchFamily="34" charset="0"/>
              </a:rPr>
              <a:t> or Sea Scout) must have a permanent physical or mental disability, or a disability expected to last more than two years, or beyond the age of eligibility. </a:t>
            </a:r>
            <a:r>
              <a:rPr lang="en-US" altLang="en-US" dirty="0">
                <a:solidFill>
                  <a:srgbClr val="FF0000"/>
                </a:solidFill>
                <a:cs typeface="Arial" panose="020B0604020202020204" pitchFamily="34" charset="0"/>
              </a:rPr>
              <a:t>A Scout must complete all requirements that he or she can before being considered for alternative requirements.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They must submit the </a:t>
            </a:r>
            <a:r>
              <a:rPr lang="ja-JP" altLang="en-US" dirty="0">
                <a:cs typeface="Arial" panose="020B0604020202020204" pitchFamily="34" charset="0"/>
              </a:rPr>
              <a:t>“</a:t>
            </a:r>
            <a:r>
              <a:rPr lang="en-US" altLang="ja-JP" dirty="0">
                <a:cs typeface="Arial" panose="020B0604020202020204" pitchFamily="34" charset="0"/>
              </a:rPr>
              <a:t>Application for Alternative Eagle Scout Rank Merit Badges.</a:t>
            </a:r>
            <a:r>
              <a:rPr lang="ja-JP" altLang="en-US" dirty="0">
                <a:cs typeface="Arial" panose="020B0604020202020204" pitchFamily="34" charset="0"/>
              </a:rPr>
              <a:t>”</a:t>
            </a:r>
            <a:r>
              <a:rPr lang="en-US" altLang="ja-JP" dirty="0">
                <a:cs typeface="Arial" panose="020B0604020202020204" pitchFamily="34" charset="0"/>
              </a:rPr>
              <a:t> The application must be accompanied by documentation from a qualified health-care professional and be approved by the unit leader, unit committee chair, and the district and council advancement committees.</a:t>
            </a:r>
          </a:p>
          <a:p>
            <a:pPr eaLnBrk="1" hangingPunct="1"/>
            <a:endParaRPr lang="en-US" altLang="en-US" dirty="0">
              <a:cs typeface="Arial" panose="020B0604020202020204" pitchFamily="34" charset="0"/>
            </a:endParaRPr>
          </a:p>
          <a:p>
            <a:r>
              <a:rPr lang="en-US" altLang="en-US" dirty="0">
                <a:cs typeface="Arial" panose="020B0604020202020204" pitchFamily="34" charset="0"/>
              </a:rPr>
              <a:t>Before applying, however, the youth must earn as many of the Eagle-required merit badges as possible, and any alternatives must present the same challenge and learning level as those they replace.</a:t>
            </a:r>
          </a:p>
        </p:txBody>
      </p:sp>
      <p:sp>
        <p:nvSpPr>
          <p:cNvPr id="63492" name="Slide Number Placeholder 3">
            <a:extLst>
              <a:ext uri="{FF2B5EF4-FFF2-40B4-BE49-F238E27FC236}">
                <a16:creationId xmlns:a16="http://schemas.microsoft.com/office/drawing/2014/main" id="{78D96E79-F031-AE1B-6CDF-938084D67C09}"/>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D8F79F51-5081-4B66-8E29-3C4B95CC493E}" type="slidenum">
              <a:rPr lang="en-US" altLang="en-US" sz="1300">
                <a:latin typeface="Arial" panose="020B0604020202020204" pitchFamily="34" charset="0"/>
              </a:rPr>
              <a:pPr algn="r" eaLnBrk="1" hangingPunct="1">
                <a:spcBef>
                  <a:spcPct val="0"/>
                </a:spcBef>
              </a:pPr>
              <a:t>25</a:t>
            </a:fld>
            <a:endParaRPr lang="en-US" altLang="en-US" sz="1300">
              <a:latin typeface="Arial" panose="020B0604020202020204" pitchFamily="34" charset="0"/>
            </a:endParaRPr>
          </a:p>
        </p:txBody>
      </p:sp>
    </p:spTree>
    <p:extLst>
      <p:ext uri="{BB962C8B-B14F-4D97-AF65-F5344CB8AC3E}">
        <p14:creationId xmlns:p14="http://schemas.microsoft.com/office/powerpoint/2010/main" val="40162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4F81-0609-5D2B-15EE-B55CAFE23E14}"/>
            </a:ext>
          </a:extLst>
        </p:cNvPr>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BB0A329-81E1-9CAE-7EDD-794AC10EA5B6}"/>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7F7B28E0-1018-E930-BBCA-BBDD664EB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offer quality merit badge programs in a group setting, council and district advancement committees should put reasonable checks and balances in place.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dirty="0">
                <a:cs typeface="Arial" panose="020B0604020202020204" pitchFamily="34" charset="0"/>
              </a:rPr>
              <a:t>not</a:t>
            </a:r>
            <a:r>
              <a:rPr lang="en-US" altLang="en-US" dirty="0">
                <a:cs typeface="Arial" panose="020B0604020202020204" pitchFamily="34" charset="0"/>
              </a:rPr>
              <a:t> registered and approved counselors, are just that and do not behave like counselors, signing blue cards, for example.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Third, concerns about summer camp or other group instructional merit badge programs should be reported to your district and council advancement committee. The form </a:t>
            </a:r>
            <a:r>
              <a:rPr lang="ja-JP" altLang="en-US" dirty="0">
                <a:cs typeface="Arial" panose="020B0604020202020204" pitchFamily="34" charset="0"/>
              </a:rPr>
              <a:t>“</a:t>
            </a:r>
            <a:r>
              <a:rPr lang="en-US" altLang="ja-JP" dirty="0">
                <a:cs typeface="Arial" panose="020B0604020202020204" pitchFamily="34" charset="0"/>
              </a:rPr>
              <a:t>Reporting Merit Badge Counseling Concerns</a:t>
            </a:r>
            <a:r>
              <a:rPr lang="ja-JP" altLang="en-US" dirty="0">
                <a:cs typeface="Arial" panose="020B0604020202020204" pitchFamily="34" charset="0"/>
              </a:rPr>
              <a:t>”</a:t>
            </a:r>
            <a:r>
              <a:rPr lang="en-US" altLang="ja-JP" dirty="0">
                <a:cs typeface="Arial" panose="020B0604020202020204" pitchFamily="34" charset="0"/>
              </a:rPr>
              <a:t> in the </a:t>
            </a:r>
            <a:r>
              <a:rPr lang="en-US" altLang="ja-JP" i="1" dirty="0">
                <a:cs typeface="Arial" panose="020B0604020202020204" pitchFamily="34" charset="0"/>
              </a:rPr>
              <a:t>Guide to Advancement</a:t>
            </a:r>
            <a:r>
              <a:rPr lang="en-US" altLang="ja-JP" dirty="0">
                <a:cs typeface="Arial" panose="020B0604020202020204" pitchFamily="34" charset="0"/>
              </a:rPr>
              <a:t> appendix may be used for this purpose.</a:t>
            </a:r>
            <a:endParaRPr lang="en-US" altLang="en-US" dirty="0">
              <a:cs typeface="Arial" panose="020B0604020202020204" pitchFamily="34" charset="0"/>
            </a:endParaRPr>
          </a:p>
        </p:txBody>
      </p:sp>
      <p:sp>
        <p:nvSpPr>
          <p:cNvPr id="73732" name="Slide Number Placeholder 3">
            <a:extLst>
              <a:ext uri="{FF2B5EF4-FFF2-40B4-BE49-F238E27FC236}">
                <a16:creationId xmlns:a16="http://schemas.microsoft.com/office/drawing/2014/main" id="{BE880F03-C342-555C-E771-EDF5917F5E8B}"/>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9C9E6FED-E7EB-49B8-BCF3-6D583BCFEB8F}" type="slidenum">
              <a:rPr lang="en-US" altLang="en-US" sz="1300">
                <a:latin typeface="Arial" panose="020B0604020202020204" pitchFamily="34" charset="0"/>
              </a:rPr>
              <a:pPr algn="r" eaLnBrk="1" hangingPunct="1">
                <a:spcBef>
                  <a:spcPct val="0"/>
                </a:spcBef>
              </a:pPr>
              <a:t>26</a:t>
            </a:fld>
            <a:endParaRPr lang="en-US" altLang="en-US" sz="1300">
              <a:latin typeface="Arial" panose="020B0604020202020204" pitchFamily="34" charset="0"/>
            </a:endParaRPr>
          </a:p>
        </p:txBody>
      </p:sp>
    </p:spTree>
    <p:extLst>
      <p:ext uri="{BB962C8B-B14F-4D97-AF65-F5344CB8AC3E}">
        <p14:creationId xmlns:p14="http://schemas.microsoft.com/office/powerpoint/2010/main" val="51577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122A-BECD-20E0-5978-B6F6C0DC9ECB}"/>
            </a:ext>
          </a:extLst>
        </p:cNvPr>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E4F3273-6291-7C82-98B4-00CE4FB384D6}"/>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AED11D3F-248F-A391-57EC-4318E130FC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108548" name="Slide Number Placeholder 3">
            <a:extLst>
              <a:ext uri="{FF2B5EF4-FFF2-40B4-BE49-F238E27FC236}">
                <a16:creationId xmlns:a16="http://schemas.microsoft.com/office/drawing/2014/main" id="{5CD14259-6A91-FC05-63A5-E25DAF2E8E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6F8D4E7-5912-455A-A8FC-58DDAE901CD8}" type="slidenum">
              <a:rPr lang="en-US" altLang="en-US" sz="1300">
                <a:latin typeface="Arial" panose="020B0604020202020204" pitchFamily="34" charset="0"/>
              </a:rPr>
              <a:pPr>
                <a:spcBef>
                  <a:spcPct val="0"/>
                </a:spcBef>
              </a:pPr>
              <a:t>27</a:t>
            </a:fld>
            <a:endParaRPr lang="en-US" altLang="en-US" sz="1300">
              <a:latin typeface="Arial" panose="020B0604020202020204" pitchFamily="34" charset="0"/>
            </a:endParaRPr>
          </a:p>
        </p:txBody>
      </p:sp>
    </p:spTree>
    <p:extLst>
      <p:ext uri="{BB962C8B-B14F-4D97-AF65-F5344CB8AC3E}">
        <p14:creationId xmlns:p14="http://schemas.microsoft.com/office/powerpoint/2010/main" val="809245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6B79-EA51-656D-EEE0-CAF56AAD9A93}"/>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7D5B8A3-B26B-3D39-1DE1-0928B6AEBBDA}"/>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7746782B-A41E-700B-7953-EBB04CAFC2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dirty="0">
                <a:cs typeface="Arial" panose="020B0604020202020204" pitchFamily="34" charset="0"/>
              </a:rPr>
              <a:t>as they are written</a:t>
            </a:r>
            <a:r>
              <a:rPr lang="en-US" altLang="en-US" dirty="0">
                <a:cs typeface="Arial" panose="020B0604020202020204" pitchFamily="34" charset="0"/>
              </a:rPr>
              <a: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There are no camp-related exemptions from the qualifications described under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topic 7.0.1.1, in the </a:t>
            </a:r>
            <a:r>
              <a:rPr lang="en-US" altLang="ja-JP" i="1" dirty="0">
                <a:cs typeface="Arial" panose="020B0604020202020204" pitchFamily="34" charset="0"/>
              </a:rPr>
              <a:t>Guide to Advancement</a:t>
            </a:r>
            <a:r>
              <a:rPr lang="en-US" altLang="ja-JP" dirty="0">
                <a:cs typeface="Arial" panose="020B0604020202020204" pitchFamily="34" charset="0"/>
              </a:rPr>
              <a:t>. Councils may not change the rules about who qualifies; this includes eligibility age, as well as registration and approval as counselors.</a:t>
            </a:r>
            <a:endParaRPr lang="en-US" altLang="en-US" dirty="0">
              <a:cs typeface="Arial" panose="020B0604020202020204" pitchFamily="34" charset="0"/>
            </a:endParaRPr>
          </a:p>
        </p:txBody>
      </p:sp>
      <p:sp>
        <p:nvSpPr>
          <p:cNvPr id="75780" name="Slide Number Placeholder 3">
            <a:extLst>
              <a:ext uri="{FF2B5EF4-FFF2-40B4-BE49-F238E27FC236}">
                <a16:creationId xmlns:a16="http://schemas.microsoft.com/office/drawing/2014/main" id="{748BB480-8A10-009C-1FCA-650CEAD3D6EB}"/>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29F2E898-E7D9-47DD-91EA-27E9E9899C8A}" type="slidenum">
              <a:rPr lang="en-US" altLang="en-US" sz="1300">
                <a:latin typeface="Arial" panose="020B0604020202020204" pitchFamily="34" charset="0"/>
              </a:rPr>
              <a:pPr algn="r" eaLnBrk="1" hangingPunct="1">
                <a:spcBef>
                  <a:spcPct val="0"/>
                </a:spcBef>
              </a:pPr>
              <a:t>28</a:t>
            </a:fld>
            <a:endParaRPr lang="en-US" altLang="en-US" sz="1300">
              <a:latin typeface="Arial" panose="020B0604020202020204" pitchFamily="34" charset="0"/>
            </a:endParaRPr>
          </a:p>
        </p:txBody>
      </p:sp>
    </p:spTree>
    <p:extLst>
      <p:ext uri="{BB962C8B-B14F-4D97-AF65-F5344CB8AC3E}">
        <p14:creationId xmlns:p14="http://schemas.microsoft.com/office/powerpoint/2010/main" val="20695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FDCED-9E3B-3E63-A275-82FB58AFCB01}"/>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59FEF7E-520B-CF4F-652A-0E50EBE5C688}"/>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E3D588C3-F7AA-F06E-BC1F-6A5C23AD90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CE334166-EBAA-5A9C-6981-181B8A2B66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98955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D8AFA-5C6B-9C5B-F5C5-59E9358F1710}"/>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43EC271-90D2-E2A1-6FFF-16F73203012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FE1325FB-CD48-3DC3-B92E-2613F3450E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a:t>
            </a:r>
            <a:r>
              <a:rPr lang="ja-JP" altLang="en-US" dirty="0">
                <a:cs typeface="Arial" panose="020B0604020202020204" pitchFamily="34" charset="0"/>
              </a:rPr>
              <a:t>“</a:t>
            </a:r>
            <a:r>
              <a:rPr lang="en-US" altLang="ja-JP" dirty="0">
                <a:cs typeface="Arial" panose="020B0604020202020204" pitchFamily="34" charset="0"/>
              </a:rPr>
              <a:t>mechanics</a:t>
            </a:r>
            <a:r>
              <a:rPr lang="ja-JP" altLang="en-US" dirty="0">
                <a:cs typeface="Arial" panose="020B0604020202020204" pitchFamily="34" charset="0"/>
              </a:rPr>
              <a:t>”</a:t>
            </a:r>
            <a:r>
              <a:rPr lang="en-US" altLang="ja-JP" dirty="0">
                <a:cs typeface="Arial" panose="020B0604020202020204" pitchFamily="34" charset="0"/>
              </a:rPr>
              <a:t> of advancement are covered in section 4 of the </a:t>
            </a:r>
            <a:r>
              <a:rPr lang="en-US" altLang="ja-JP" i="1" dirty="0">
                <a:cs typeface="Arial" panose="020B0604020202020204" pitchFamily="34" charset="0"/>
              </a:rPr>
              <a:t>Guide to Advancement. </a:t>
            </a:r>
            <a:r>
              <a:rPr lang="en-US" altLang="ja-JP" dirty="0">
                <a:cs typeface="Arial" panose="020B0604020202020204" pitchFamily="34" charset="0"/>
              </a:rPr>
              <a:t>An understanding of the four steps in </a:t>
            </a:r>
            <a:r>
              <a:rPr lang="en-US" altLang="ja-JP">
                <a:cs typeface="Arial" panose="020B0604020202020204" pitchFamily="34" charset="0"/>
              </a:rPr>
              <a:t>Scouting America advancement </a:t>
            </a:r>
            <a:r>
              <a:rPr lang="en-US" altLang="ja-JP" dirty="0">
                <a:cs typeface="Arial" panose="020B0604020202020204" pitchFamily="34" charset="0"/>
              </a:rPr>
              <a:t>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It is vital to remember that the advancement method, including the earning of merit badges, is just a method. Advancement and merit badges are not ends in and of themselves.</a:t>
            </a:r>
          </a:p>
          <a:p>
            <a:pPr eaLnBrk="1" hangingPunct="1"/>
            <a:endParaRPr lang="en-US" altLang="en-US" dirty="0">
              <a:cs typeface="Arial" panose="020B0604020202020204" pitchFamily="34" charset="0"/>
              <a:sym typeface="Webdings" panose="05030102010509060703" pitchFamily="18" charset="2"/>
            </a:endParaRPr>
          </a:p>
        </p:txBody>
      </p:sp>
      <p:sp>
        <p:nvSpPr>
          <p:cNvPr id="16388" name="Slide Number Placeholder 3">
            <a:extLst>
              <a:ext uri="{FF2B5EF4-FFF2-40B4-BE49-F238E27FC236}">
                <a16:creationId xmlns:a16="http://schemas.microsoft.com/office/drawing/2014/main" id="{9BAC6BE9-288D-2378-1F06-6950AD87EE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665B92-17F1-48A4-AA60-AEBFE9D856FA}" type="slidenum">
              <a:rPr lang="en-US" altLang="en-US" sz="1300">
                <a:latin typeface="Arial" panose="020B0604020202020204" pitchFamily="34" charset="0"/>
              </a:rPr>
              <a:pPr>
                <a:spcBef>
                  <a:spcPct val="0"/>
                </a:spcBef>
              </a:pPr>
              <a:t>4</a:t>
            </a:fld>
            <a:endParaRPr lang="en-US" altLang="en-US" sz="1300">
              <a:latin typeface="Arial" panose="020B0604020202020204" pitchFamily="34" charset="0"/>
            </a:endParaRPr>
          </a:p>
        </p:txBody>
      </p:sp>
    </p:spTree>
    <p:extLst>
      <p:ext uri="{BB962C8B-B14F-4D97-AF65-F5344CB8AC3E}">
        <p14:creationId xmlns:p14="http://schemas.microsoft.com/office/powerpoint/2010/main" val="270311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3539-D820-E6C7-C4F0-A8B92CF01F2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7606037-5D74-1F94-2FB5-DDBD163900EF}"/>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21E6A2D6-DDB4-281F-1138-F184C7AD49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0F8FFB1D-D204-68F6-5970-5E0D20A15F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marL="0" marR="0" lvl="0" indent="0" algn="r" defTabSz="939902" rtl="0" eaLnBrk="1" fontAlgn="base" latinLnBrk="0" hangingPunct="1">
              <a:lnSpc>
                <a:spcPct val="100000"/>
              </a:lnSpc>
              <a:spcBef>
                <a:spcPct val="0"/>
              </a:spcBef>
              <a:spcAft>
                <a:spcPct val="0"/>
              </a:spcAft>
              <a:buClrTx/>
              <a:buSzTx/>
              <a:buFontTx/>
              <a:buNone/>
              <a:tabLst/>
              <a:defRPr/>
            </a:pPr>
            <a:fld id="{8793B6A7-E6F0-4069-8AD5-8EFBF1121150}"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39902"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7917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22EF-E811-008E-CEF0-77D3E4984827}"/>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1664AE9-70A3-38DC-CEBE-25ED60ABF6A8}"/>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A6D24C1D-1501-FA08-FA14-F4F534FA05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6EB4AA75-F3CF-64C4-C925-53555F942C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6</a:t>
            </a:fld>
            <a:endParaRPr lang="en-US" altLang="en-US" sz="1300">
              <a:latin typeface="Arial" panose="020B0604020202020204" pitchFamily="34" charset="0"/>
            </a:endParaRPr>
          </a:p>
        </p:txBody>
      </p:sp>
    </p:spTree>
    <p:extLst>
      <p:ext uri="{BB962C8B-B14F-4D97-AF65-F5344CB8AC3E}">
        <p14:creationId xmlns:p14="http://schemas.microsoft.com/office/powerpoint/2010/main" val="94269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9DB4-197F-458C-76DC-3324B99A19E0}"/>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D287B5E-BF96-38D9-C5DC-8C6CF3C4E4E2}"/>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87A2CFD-2ABC-89CB-F176-0AB465B390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a:extLst>
              <a:ext uri="{FF2B5EF4-FFF2-40B4-BE49-F238E27FC236}">
                <a16:creationId xmlns:a16="http://schemas.microsoft.com/office/drawing/2014/main" id="{FFDFEF6F-7C49-F152-23D1-5B62E361117F}"/>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7</a:t>
            </a:fld>
            <a:endParaRPr lang="en-US" altLang="en-US" sz="1300">
              <a:latin typeface="Arial" panose="020B0604020202020204" pitchFamily="34" charset="0"/>
            </a:endParaRPr>
          </a:p>
        </p:txBody>
      </p:sp>
    </p:spTree>
    <p:extLst>
      <p:ext uri="{BB962C8B-B14F-4D97-AF65-F5344CB8AC3E}">
        <p14:creationId xmlns:p14="http://schemas.microsoft.com/office/powerpoint/2010/main" val="19175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05560-7769-6FC0-629A-154A8C1EA4A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0F6053-55F4-2699-29E4-A42A054AD3BF}"/>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4A94092D-07B0-34A2-3970-83E3E3FB8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review, here</a:t>
            </a:r>
            <a:r>
              <a:rPr lang="ja-JP" altLang="en-US" dirty="0">
                <a:cs typeface="Arial" panose="020B0604020202020204" pitchFamily="34" charset="0"/>
              </a:rPr>
              <a:t>’</a:t>
            </a:r>
            <a:r>
              <a:rPr lang="en-US" altLang="ja-JP" dirty="0">
                <a:cs typeface="Arial" panose="020B0604020202020204" pitchFamily="34" charset="0"/>
              </a:rPr>
              <a:t>s a chart that outlines the process the </a:t>
            </a:r>
            <a:r>
              <a:rPr lang="en-US" altLang="en-US" dirty="0">
                <a:cs typeface="Arial" panose="020B0604020202020204" pitchFamily="34" charset="0"/>
              </a:rPr>
              <a:t>Scouting America</a:t>
            </a:r>
            <a:r>
              <a:rPr lang="en-US" altLang="ja-JP" dirty="0">
                <a:cs typeface="Arial" panose="020B0604020202020204" pitchFamily="34" charset="0"/>
              </a:rPr>
              <a:t> considers the best approach to getting the most out of the merit badge program. </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[Note to presenter: Give participants a chance to review the chart and invite them to ask questions.]</a:t>
            </a:r>
          </a:p>
        </p:txBody>
      </p:sp>
      <p:sp>
        <p:nvSpPr>
          <p:cNvPr id="43012" name="Slide Number Placeholder 3">
            <a:extLst>
              <a:ext uri="{FF2B5EF4-FFF2-40B4-BE49-F238E27FC236}">
                <a16:creationId xmlns:a16="http://schemas.microsoft.com/office/drawing/2014/main" id="{F6E53A3D-7C70-3FEF-F9F7-FC50040B9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A357881-F99C-4634-BBB4-25CA0A22E439}" type="slidenum">
              <a:rPr lang="en-US" altLang="en-US" sz="1300">
                <a:latin typeface="Arial" panose="020B0604020202020204" pitchFamily="34" charset="0"/>
              </a:rPr>
              <a:pPr>
                <a:spcBef>
                  <a:spcPct val="0"/>
                </a:spcBef>
              </a:pPr>
              <a:t>8</a:t>
            </a:fld>
            <a:endParaRPr lang="en-US" altLang="en-US" sz="1300">
              <a:latin typeface="Arial" panose="020B0604020202020204" pitchFamily="34" charset="0"/>
            </a:endParaRPr>
          </a:p>
        </p:txBody>
      </p:sp>
    </p:spTree>
    <p:extLst>
      <p:ext uri="{BB962C8B-B14F-4D97-AF65-F5344CB8AC3E}">
        <p14:creationId xmlns:p14="http://schemas.microsoft.com/office/powerpoint/2010/main" val="345878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5CFAE-83C1-6135-0CEA-D9DB152E0E84}"/>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ABF9B3B-5D22-5DB4-5B0A-43959D48BC14}"/>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488CB0A-23E7-A41D-8880-E5118353D9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a:t>
            </a:r>
            <a:r>
              <a:rPr lang="en-US" altLang="en-US" dirty="0">
                <a:cs typeface="Arial" panose="020B0604020202020204" pitchFamily="34" charset="0"/>
              </a:rPr>
              <a:t>Scouting America</a:t>
            </a:r>
            <a:r>
              <a:rPr lang="en-US" altLang="en-US" dirty="0">
                <a:cs typeface="Times New Roman" panose="02020603050405020304" pitchFamily="18" charset="0"/>
              </a:rPr>
              <a:t> National Council places on merit badge counselors—regardless of the merit badge. Local councils, however, when approving counselors, may look for more, but they are not allowed to accept less.</a:t>
            </a:r>
          </a:p>
        </p:txBody>
      </p:sp>
      <p:sp>
        <p:nvSpPr>
          <p:cNvPr id="24580" name="Slide Number Placeholder 3">
            <a:extLst>
              <a:ext uri="{FF2B5EF4-FFF2-40B4-BE49-F238E27FC236}">
                <a16:creationId xmlns:a16="http://schemas.microsoft.com/office/drawing/2014/main" id="{56FB8065-44FF-D584-ABCD-F53D57509ED2}"/>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9</a:t>
            </a:fld>
            <a:endParaRPr lang="en-US" altLang="en-US" sz="1300">
              <a:latin typeface="Arial" panose="020B0604020202020204" pitchFamily="34" charset="0"/>
            </a:endParaRPr>
          </a:p>
        </p:txBody>
      </p:sp>
    </p:spTree>
    <p:extLst>
      <p:ext uri="{BB962C8B-B14F-4D97-AF65-F5344CB8AC3E}">
        <p14:creationId xmlns:p14="http://schemas.microsoft.com/office/powerpoint/2010/main" val="4126744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4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2_Blank">
    <p:spTree>
      <p:nvGrpSpPr>
        <p:cNvPr id="1" name="Shape 96"/>
        <p:cNvGrpSpPr/>
        <p:nvPr/>
      </p:nvGrpSpPr>
      <p:grpSpPr>
        <a:xfrm>
          <a:off x="0" y="0"/>
          <a:ext cx="0" cy="0"/>
          <a:chOff x="0" y="0"/>
          <a:chExt cx="0" cy="0"/>
        </a:xfrm>
      </p:grpSpPr>
      <p:sp>
        <p:nvSpPr>
          <p:cNvPr id="7" name="TextBox 6"/>
          <p:cNvSpPr txBox="1"/>
          <p:nvPr userDrawn="1"/>
        </p:nvSpPr>
        <p:spPr>
          <a:xfrm>
            <a:off x="4572000" y="6445250"/>
            <a:ext cx="588963" cy="400050"/>
          </a:xfrm>
          <a:prstGeom prst="rect">
            <a:avLst/>
          </a:prstGeom>
          <a:noFill/>
        </p:spPr>
        <p:txBody>
          <a:bodyPr>
            <a:spAutoFit/>
          </a:bodyPr>
          <a:lstStyle/>
          <a:p>
            <a:pPr algn="ctr" eaLnBrk="0" hangingPunct="0"/>
            <a:fld id="{40DF151E-C320-481A-9BF0-42AEBB216799}"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97" name="Shape 97"/>
          <p:cNvSpPr txBox="1">
            <a:spLocks noGrp="1"/>
          </p:cNvSpPr>
          <p:nvPr>
            <p:ph type="body" idx="1"/>
          </p:nvPr>
        </p:nvSpPr>
        <p:spPr>
          <a:xfrm>
            <a:off x="457200" y="1273175"/>
            <a:ext cx="4040187" cy="639762"/>
          </a:xfrm>
          <a:prstGeom prst="rect">
            <a:avLst/>
          </a:prstGeom>
          <a:noFill/>
          <a:ln>
            <a:noFill/>
          </a:ln>
        </p:spPr>
        <p:txBody>
          <a:bodyPr lIns="91425" tIns="91425" rIns="91425" bIns="91425" anchor="b"/>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457200" y="1979611"/>
            <a:ext cx="5410200" cy="3951286"/>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3"/>
          </p:nvPr>
        </p:nvSpPr>
        <p:spPr>
          <a:xfrm>
            <a:off x="5486400" y="1273175"/>
            <a:ext cx="2895600" cy="639762"/>
          </a:xfrm>
          <a:prstGeom prst="rect">
            <a:avLst/>
          </a:prstGeom>
          <a:noFill/>
          <a:ln>
            <a:noFill/>
          </a:ln>
        </p:spPr>
        <p:txBody>
          <a:bodyPr lIns="91425" tIns="91425" rIns="91425" bIns="91425" anchor="b"/>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4"/>
          </p:nvPr>
        </p:nvSpPr>
        <p:spPr>
          <a:xfrm>
            <a:off x="5662612" y="1979611"/>
            <a:ext cx="3124199" cy="3951286"/>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101" name="Shape 101"/>
          <p:cNvSpPr txBox="1">
            <a:spLocks noGrp="1"/>
          </p:cNvSpPr>
          <p:nvPr>
            <p:ph type="title"/>
          </p:nvPr>
        </p:nvSpPr>
        <p:spPr>
          <a:xfrm>
            <a:off x="457200" y="304800"/>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9647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3_Blank">
    <p:spTree>
      <p:nvGrpSpPr>
        <p:cNvPr id="1" name="Shape 18"/>
        <p:cNvGrpSpPr/>
        <p:nvPr/>
      </p:nvGrpSpPr>
      <p:grpSpPr>
        <a:xfrm>
          <a:off x="0" y="0"/>
          <a:ext cx="0" cy="0"/>
          <a:chOff x="0" y="0"/>
          <a:chExt cx="0" cy="0"/>
        </a:xfrm>
      </p:grpSpPr>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4C0B7F32-BAAA-4FA7-B04A-0A3568271494}"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19" name="Shape 19"/>
          <p:cNvSpPr txBox="1">
            <a:spLocks noGrp="1"/>
          </p:cNvSpPr>
          <p:nvPr>
            <p:ph type="ctrTitle"/>
          </p:nvPr>
        </p:nvSpPr>
        <p:spPr>
          <a:xfrm>
            <a:off x="457200" y="600075"/>
            <a:ext cx="8229600" cy="1143000"/>
          </a:xfrm>
          <a:prstGeom prst="rect">
            <a:avLst/>
          </a:prstGeom>
          <a:noFill/>
          <a:ln>
            <a:noFill/>
          </a:ln>
        </p:spPr>
        <p:txBody>
          <a:bodyPr lIns="91425" tIns="91425" rIns="91425" bIns="91425"/>
          <a:lstStyle>
            <a:lvl1pPr marL="0" marR="0" indent="0" algn="ctr" rtl="0">
              <a:spcBef>
                <a:spcPts val="0"/>
              </a:spcBef>
              <a:spcAft>
                <a:spcPts val="0"/>
              </a:spcAft>
              <a:defRPr sz="4000" b="1" i="0" u="none" strike="noStrike" cap="none" baseline="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title" idx="2"/>
          </p:nvPr>
        </p:nvSpPr>
        <p:spPr>
          <a:xfrm>
            <a:off x="457200" y="274637"/>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600200"/>
            <a:ext cx="8229600" cy="4525961"/>
          </a:xfrm>
          <a:prstGeom prst="rect">
            <a:avLst/>
          </a:prstGeom>
          <a:noFill/>
          <a:ln>
            <a:noFill/>
          </a:ln>
        </p:spPr>
        <p:txBody>
          <a:bodyPr lIns="91425" tIns="91425" rIns="91425" bIns="91425"/>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820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86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12700" y="0"/>
            <a:ext cx="9156700" cy="2614613"/>
            <a:chOff x="-12192" y="2895600"/>
            <a:chExt cx="9156192" cy="2614863"/>
          </a:xfrm>
        </p:grpSpPr>
        <p:sp>
          <p:nvSpPr>
            <p:cNvPr id="3" name="Rectangle 2"/>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sym typeface="Arial"/>
              </a:endParaRPr>
            </a:p>
          </p:txBody>
        </p:sp>
        <p:sp>
          <p:nvSpPr>
            <p:cNvPr id="4" name="Rectangle 3"/>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sym typeface="Arial"/>
              </a:endParaRPr>
            </a:p>
          </p:txBody>
        </p:sp>
        <p:pic>
          <p:nvPicPr>
            <p:cNvPr id="5" name="Picture 10"/>
            <p:cNvPicPr>
              <a:picLocks noChangeAspect="1"/>
            </p:cNvPicPr>
            <p:nvPr userDrawn="1"/>
          </p:nvPicPr>
          <p:blipFill>
            <a:blip r:embed="rId2"/>
            <a:srcRect/>
            <a:stretch>
              <a:fillRect/>
            </a:stretch>
          </p:blipFill>
          <p:spPr bwMode="auto">
            <a:xfrm>
              <a:off x="-12192" y="2895600"/>
              <a:ext cx="9156192" cy="2344615"/>
            </a:xfrm>
            <a:prstGeom prst="rect">
              <a:avLst/>
            </a:prstGeom>
            <a:noFill/>
            <a:ln w="9525">
              <a:noFill/>
              <a:miter lim="800000"/>
              <a:headEnd/>
              <a:tailEnd/>
            </a:ln>
          </p:spPr>
        </p:pic>
        <p:pic>
          <p:nvPicPr>
            <p:cNvPr id="6" name="Picture 11"/>
            <p:cNvPicPr>
              <a:picLocks noChangeAspect="1"/>
            </p:cNvPicPr>
            <p:nvPr userDrawn="1"/>
          </p:nvPicPr>
          <p:blipFill>
            <a:blip r:embed="rId3">
              <a:clrChange>
                <a:clrFrom>
                  <a:srgbClr val="FFFFFF"/>
                </a:clrFrom>
                <a:clrTo>
                  <a:srgbClr val="FFFFFF">
                    <a:alpha val="0"/>
                  </a:srgbClr>
                </a:clrTo>
              </a:clrChange>
            </a:blip>
            <a:srcRect l="632" t="1082" r="433" b="2412"/>
            <a:stretch>
              <a:fillRect/>
            </a:stretch>
          </p:blipFill>
          <p:spPr bwMode="auto">
            <a:xfrm>
              <a:off x="283684" y="2895600"/>
              <a:ext cx="3756732" cy="1600200"/>
            </a:xfrm>
            <a:prstGeom prst="rect">
              <a:avLst/>
            </a:prstGeom>
            <a:noFill/>
            <a:ln w="9525">
              <a:noFill/>
              <a:miter lim="800000"/>
              <a:headEnd/>
              <a:tailEnd/>
            </a:ln>
          </p:spPr>
        </p:pic>
        <p:pic>
          <p:nvPicPr>
            <p:cNvPr id="7" name="Picture 12"/>
            <p:cNvPicPr>
              <a:picLocks noChangeAspect="1"/>
            </p:cNvPicPr>
            <p:nvPr userDrawn="1"/>
          </p:nvPicPr>
          <p:blipFill>
            <a:blip r:embed="rId4">
              <a:clrChange>
                <a:clrFrom>
                  <a:srgbClr val="FFFFFF"/>
                </a:clrFrom>
                <a:clrTo>
                  <a:srgbClr val="FFFFFF">
                    <a:alpha val="0"/>
                  </a:srgbClr>
                </a:clrTo>
              </a:clrChange>
            </a:blip>
            <a:srcRect l="1151" t="3030" r="1332" b="3909"/>
            <a:stretch>
              <a:fillRect/>
            </a:stretch>
          </p:blipFill>
          <p:spPr bwMode="auto">
            <a:xfrm>
              <a:off x="123050" y="3192340"/>
              <a:ext cx="6466561" cy="2047875"/>
            </a:xfrm>
            <a:prstGeom prst="rect">
              <a:avLst/>
            </a:prstGeom>
            <a:noFill/>
            <a:ln w="9525">
              <a:noFill/>
              <a:miter lim="800000"/>
              <a:headEnd/>
              <a:tailEnd/>
            </a:ln>
          </p:spPr>
        </p:pic>
        <p:pic>
          <p:nvPicPr>
            <p:cNvPr id="8" name="Picture 2" descr="http://www.scouting.org/filestore/marketing/logos/PreparedForLife/prepared_standard_rev.gif"/>
            <p:cNvPicPr>
              <a:picLocks noChangeAspect="1" noChangeArrowheads="1"/>
            </p:cNvPicPr>
            <p:nvPr userDrawn="1"/>
          </p:nvPicPr>
          <p:blipFill>
            <a:blip r:embed="rId5"/>
            <a:srcRect l="27438"/>
            <a:stretch>
              <a:fillRect/>
            </a:stretch>
          </p:blipFill>
          <p:spPr bwMode="auto">
            <a:xfrm>
              <a:off x="6589611" y="4383379"/>
              <a:ext cx="1910133" cy="709995"/>
            </a:xfrm>
            <a:prstGeom prst="rect">
              <a:avLst/>
            </a:prstGeom>
            <a:noFill/>
            <a:ln w="9525">
              <a:noFill/>
              <a:miter lim="800000"/>
              <a:headEnd/>
              <a:tailEnd/>
            </a:ln>
          </p:spPr>
        </p:pic>
        <p:sp>
          <p:nvSpPr>
            <p:cNvPr id="9" name="TextBox 8"/>
            <p:cNvSpPr txBox="1">
              <a:spLocks noChangeArrowheads="1"/>
            </p:cNvSpPr>
            <p:nvPr userDrawn="1"/>
          </p:nvSpPr>
          <p:spPr bwMode="auto">
            <a:xfrm>
              <a:off x="1330758" y="3454453"/>
              <a:ext cx="4959075" cy="585844"/>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prstClr val="white"/>
                  </a:solidFill>
                  <a:ea typeface="ＭＳ Ｐゴシック" charset="0"/>
                  <a:sym typeface="Arial"/>
                </a:rPr>
                <a:t>Advancement Education</a:t>
              </a:r>
            </a:p>
          </p:txBody>
        </p:sp>
        <p:sp>
          <p:nvSpPr>
            <p:cNvPr id="10" name="TextBox 9"/>
            <p:cNvSpPr txBox="1">
              <a:spLocks noChangeArrowheads="1"/>
            </p:cNvSpPr>
            <p:nvPr userDrawn="1"/>
          </p:nvSpPr>
          <p:spPr bwMode="auto">
            <a:xfrm>
              <a:off x="1372031" y="4153020"/>
              <a:ext cx="992133" cy="522338"/>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sz="2800" b="1" dirty="0">
                <a:solidFill>
                  <a:prstClr val="white"/>
                </a:solidFill>
                <a:ea typeface="ＭＳ Ｐゴシック" charset="0"/>
                <a:sym typeface="Arial"/>
              </a:endParaRPr>
            </a:p>
          </p:txBody>
        </p:sp>
      </p:grpSp>
    </p:spTree>
    <p:extLst>
      <p:ext uri="{BB962C8B-B14F-4D97-AF65-F5344CB8AC3E}">
        <p14:creationId xmlns:p14="http://schemas.microsoft.com/office/powerpoint/2010/main" val="95999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l="27666" t="22655" b="21393"/>
          <a:stretch>
            <a:fillRect/>
          </a:stretch>
        </p:blipFill>
        <p:spPr bwMode="auto">
          <a:xfrm>
            <a:off x="7315200" y="6475413"/>
            <a:ext cx="1576388" cy="330200"/>
          </a:xfrm>
          <a:prstGeom prst="rect">
            <a:avLst/>
          </a:prstGeom>
          <a:noFill/>
          <a:ln w="9525">
            <a:noFill/>
            <a:miter lim="800000"/>
            <a:headEnd/>
            <a:tailEnd/>
          </a:ln>
        </p:spPr>
      </p:pic>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9D1D4874-C2A1-4475-A232-2FB9F81C085A}"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Prepared_For_Life_Rev.gif"/>
          <p:cNvPicPr>
            <a:picLocks noChangeAspect="1"/>
          </p:cNvPicPr>
          <p:nvPr userDrawn="1"/>
        </p:nvPicPr>
        <p:blipFill>
          <a:blip r:embed="rId2"/>
          <a:srcRect/>
          <a:stretch>
            <a:fillRect/>
          </a:stretch>
        </p:blipFill>
        <p:spPr bwMode="auto">
          <a:xfrm>
            <a:off x="7013575" y="6505575"/>
            <a:ext cx="1771650" cy="215900"/>
          </a:xfrm>
          <a:prstGeom prst="rect">
            <a:avLst/>
          </a:prstGeom>
          <a:noFill/>
          <a:ln w="9525">
            <a:noFill/>
            <a:miter lim="800000"/>
            <a:headEnd/>
            <a:tailEnd/>
          </a:ln>
        </p:spPr>
      </p:pic>
      <p:sp>
        <p:nvSpPr>
          <p:cNvPr id="8" name="TextBox 7"/>
          <p:cNvSpPr txBox="1"/>
          <p:nvPr userDrawn="1"/>
        </p:nvSpPr>
        <p:spPr>
          <a:xfrm>
            <a:off x="4572000" y="6445250"/>
            <a:ext cx="588963" cy="400050"/>
          </a:xfrm>
          <a:prstGeom prst="rect">
            <a:avLst/>
          </a:prstGeom>
          <a:noFill/>
        </p:spPr>
        <p:txBody>
          <a:bodyPr>
            <a:spAutoFit/>
          </a:bodyPr>
          <a:lstStyle/>
          <a:p>
            <a:pPr algn="ctr" eaLnBrk="0" hangingPunct="0"/>
            <a:fld id="{747B8CCF-FB56-4F65-98EC-474F80E00E04}"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4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4" name="TextBox 3"/>
          <p:cNvSpPr txBox="1"/>
          <p:nvPr userDrawn="1"/>
        </p:nvSpPr>
        <p:spPr>
          <a:xfrm>
            <a:off x="4572000" y="6445250"/>
            <a:ext cx="588963" cy="400050"/>
          </a:xfrm>
          <a:prstGeom prst="rect">
            <a:avLst/>
          </a:prstGeom>
          <a:noFill/>
        </p:spPr>
        <p:txBody>
          <a:bodyPr>
            <a:spAutoFit/>
          </a:bodyPr>
          <a:lstStyle/>
          <a:p>
            <a:pPr algn="ctr" eaLnBrk="0" hangingPunct="0"/>
            <a:fld id="{6C3D88ED-FD65-4A5F-9C46-AE91F2170F9D}"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086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3" name="TextBox 2"/>
          <p:cNvSpPr txBox="1"/>
          <p:nvPr userDrawn="1"/>
        </p:nvSpPr>
        <p:spPr>
          <a:xfrm>
            <a:off x="4572000" y="6445250"/>
            <a:ext cx="588963" cy="400050"/>
          </a:xfrm>
          <a:prstGeom prst="rect">
            <a:avLst/>
          </a:prstGeom>
          <a:noFill/>
        </p:spPr>
        <p:txBody>
          <a:bodyPr>
            <a:spAutoFit/>
          </a:bodyPr>
          <a:lstStyle/>
          <a:p>
            <a:pPr algn="ctr" eaLnBrk="0" hangingPunct="0"/>
            <a:fld id="{376478B1-FE30-4BD1-9C7F-85822A908B06}"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Tree>
    <p:extLst>
      <p:ext uri="{BB962C8B-B14F-4D97-AF65-F5344CB8AC3E}">
        <p14:creationId xmlns:p14="http://schemas.microsoft.com/office/powerpoint/2010/main" val="257799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6" name="TextBox 5"/>
          <p:cNvSpPr txBox="1"/>
          <p:nvPr userDrawn="1"/>
        </p:nvSpPr>
        <p:spPr>
          <a:xfrm>
            <a:off x="4572000" y="6445250"/>
            <a:ext cx="588963" cy="400050"/>
          </a:xfrm>
          <a:prstGeom prst="rect">
            <a:avLst/>
          </a:prstGeom>
          <a:noFill/>
        </p:spPr>
        <p:txBody>
          <a:bodyPr>
            <a:spAutoFit/>
          </a:bodyPr>
          <a:lstStyle/>
          <a:p>
            <a:pPr algn="ctr" eaLnBrk="0" hangingPunct="0"/>
            <a:fld id="{1C8A4E21-8A0A-4959-9763-8C70B637BDEE}"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452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Shape 55"/>
        <p:cNvGrpSpPr/>
        <p:nvPr/>
      </p:nvGrpSpPr>
      <p:grpSpPr>
        <a:xfrm>
          <a:off x="0" y="0"/>
          <a:ext cx="0" cy="0"/>
          <a:chOff x="0" y="0"/>
          <a:chExt cx="0" cy="0"/>
        </a:xfrm>
      </p:grpSpPr>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27712661-27AF-48C7-BF27-54E625CA9209}"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56" name="Shape 56"/>
          <p:cNvSpPr txBox="1">
            <a:spLocks noGrp="1"/>
          </p:cNvSpPr>
          <p:nvPr>
            <p:ph type="body" idx="1"/>
          </p:nvPr>
        </p:nvSpPr>
        <p:spPr>
          <a:xfrm>
            <a:off x="533400" y="2332036"/>
            <a:ext cx="5257799" cy="2971799"/>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57" name="Shape 57"/>
          <p:cNvSpPr txBox="1">
            <a:spLocks noGrp="1"/>
          </p:cNvSpPr>
          <p:nvPr>
            <p:ph type="title"/>
          </p:nvPr>
        </p:nvSpPr>
        <p:spPr>
          <a:xfrm>
            <a:off x="457200" y="711200"/>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600200"/>
            <a:ext cx="8229600" cy="4525961"/>
          </a:xfrm>
          <a:prstGeom prst="rect">
            <a:avLst/>
          </a:prstGeom>
          <a:noFill/>
          <a:ln>
            <a:noFill/>
          </a:ln>
        </p:spPr>
        <p:txBody>
          <a:bodyPr lIns="91425" tIns="91425" rIns="91425" bIns="91425"/>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95139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7"/>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7"/>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270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8"/>
          <p:cNvGrpSpPr>
            <a:grpSpLocks/>
          </p:cNvGrpSpPr>
          <p:nvPr/>
        </p:nvGrpSpPr>
        <p:grpSpPr bwMode="auto">
          <a:xfrm>
            <a:off x="-12700" y="6375400"/>
            <a:ext cx="9169400" cy="501650"/>
            <a:chOff x="-12526" y="6374835"/>
            <a:chExt cx="9169052" cy="501650"/>
          </a:xfrm>
        </p:grpSpPr>
        <p:pic>
          <p:nvPicPr>
            <p:cNvPr id="1030" name="Picture 6" descr="Background_bottom.jpg"/>
            <p:cNvPicPr>
              <a:picLocks noChangeAspect="1"/>
            </p:cNvPicPr>
            <p:nvPr userDrawn="1"/>
          </p:nvPicPr>
          <p:blipFill>
            <a:blip r:embed="rId11"/>
            <a:srcRect/>
            <a:stretch>
              <a:fillRect/>
            </a:stretch>
          </p:blipFill>
          <p:spPr bwMode="auto">
            <a:xfrm>
              <a:off x="-12526" y="6374835"/>
              <a:ext cx="9169052" cy="501650"/>
            </a:xfrm>
            <a:prstGeom prst="rect">
              <a:avLst/>
            </a:prstGeom>
            <a:noFill/>
            <a:ln w="9525">
              <a:noFill/>
              <a:miter lim="800000"/>
              <a:headEnd/>
              <a:tailEnd/>
            </a:ln>
          </p:spPr>
        </p:pic>
        <p:pic>
          <p:nvPicPr>
            <p:cNvPr id="1031" name="Picture 7" descr="BSA_white300x300.jpg"/>
            <p:cNvPicPr>
              <a:picLocks noChangeAspect="1"/>
            </p:cNvPicPr>
            <p:nvPr userDrawn="1"/>
          </p:nvPicPr>
          <p:blipFill>
            <a:blip r:embed="rId12">
              <a:clrChange>
                <a:clrFrom>
                  <a:srgbClr val="000000"/>
                </a:clrFrom>
                <a:clrTo>
                  <a:srgbClr val="000000">
                    <a:alpha val="0"/>
                  </a:srgbClr>
                </a:clrTo>
              </a:clrChange>
            </a:blip>
            <a:srcRect/>
            <a:stretch>
              <a:fillRect/>
            </a:stretch>
          </p:blipFill>
          <p:spPr bwMode="auto">
            <a:xfrm>
              <a:off x="268941" y="6395564"/>
              <a:ext cx="2348999" cy="396722"/>
            </a:xfrm>
            <a:prstGeom prst="rect">
              <a:avLst/>
            </a:prstGeom>
            <a:noFill/>
            <a:ln w="9525">
              <a:noFill/>
              <a:miter lim="800000"/>
              <a:headEnd/>
              <a:tailEnd/>
            </a:ln>
          </p:spPr>
        </p:pic>
      </p:grpSp>
      <p:pic>
        <p:nvPicPr>
          <p:cNvPr id="1029" name="Picture 9" descr="Background_top.jpg"/>
          <p:cNvPicPr>
            <a:picLocks noChangeAspect="1"/>
          </p:cNvPicPr>
          <p:nvPr/>
        </p:nvPicPr>
        <p:blipFill>
          <a:blip r:embed="rId13"/>
          <a:srcRect/>
          <a:stretch>
            <a:fillRect/>
          </a:stretch>
        </p:blipFill>
        <p:spPr bwMode="auto">
          <a:xfrm>
            <a:off x="-12700" y="-25400"/>
            <a:ext cx="9169400" cy="247650"/>
          </a:xfrm>
          <a:prstGeom prst="rect">
            <a:avLst/>
          </a:prstGeom>
          <a:noFill/>
          <a:ln w="9525">
            <a:noFill/>
            <a:miter lim="800000"/>
            <a:headEnd/>
            <a:tailEnd/>
          </a:ln>
        </p:spPr>
      </p:pic>
      <p:pic>
        <p:nvPicPr>
          <p:cNvPr id="3" name="Picture 2" descr="A logo on a green surface&#10;&#10;Description automatically generated">
            <a:extLst>
              <a:ext uri="{FF2B5EF4-FFF2-40B4-BE49-F238E27FC236}">
                <a16:creationId xmlns:a16="http://schemas.microsoft.com/office/drawing/2014/main" id="{6815A6F0-5F86-2A0D-B3DC-4FDEFB8682F9}"/>
              </a:ext>
            </a:extLst>
          </p:cNvPr>
          <p:cNvPicPr>
            <a:picLocks noChangeAspect="1"/>
          </p:cNvPicPr>
          <p:nvPr userDrawn="1"/>
        </p:nvPicPr>
        <p:blipFill>
          <a:blip r:embed="rId14"/>
          <a:stretch>
            <a:fillRect/>
          </a:stretch>
        </p:blipFill>
        <p:spPr>
          <a:xfrm>
            <a:off x="0" y="6385174"/>
            <a:ext cx="2763078" cy="472826"/>
          </a:xfrm>
          <a:prstGeom prst="rect">
            <a:avLst/>
          </a:prstGeom>
        </p:spPr>
      </p:pic>
    </p:spTree>
    <p:extLst>
      <p:ext uri="{BB962C8B-B14F-4D97-AF65-F5344CB8AC3E}">
        <p14:creationId xmlns:p14="http://schemas.microsoft.com/office/powerpoint/2010/main" val="190578063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Lst>
  <p:txStyles>
    <p:titleStyle>
      <a:lvl1pPr algn="ctr" rtl="0" eaLnBrk="0" fontAlgn="base" hangingPunct="0">
        <a:spcBef>
          <a:spcPct val="0"/>
        </a:spcBef>
        <a:spcAft>
          <a:spcPct val="0"/>
        </a:spcAft>
        <a:defRPr sz="4400" b="1" kern="1200">
          <a:solidFill>
            <a:schemeClr val="tx1"/>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Font typeface="Courier New" pitchFamily="49" charset="0"/>
        <a:buChar char="o"/>
        <a:defRPr sz="2800" kern="12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hyperlink" Target="http://www.google.com/url?sa=i&amp;rct=j&amp;q=&amp;esrc=s&amp;source=images&amp;cd=&amp;cad=rja&amp;uact=8&amp;ved=0CAcQjRxqFQoTCIiBwbvHtMcCFUr7gAod5BYArA&amp;url=http://www.scouting.org/BoyScouts/AdvancementandAwards/MeritBadges/mb-PROG.aspx&amp;ei=eyfUVcjXDsr2gwTkrYDgCg&amp;bvm=bv.99804247,d.eXY&amp;psig=AFQjCNHAE7SyYgY7v2KJymgTz8SCQdmQjw&amp;ust=1440053492259536" TargetMode="External"/><Relationship Id="rId12"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www.google.com/url?sa=i&amp;rct=j&amp;q=&amp;esrc=s&amp;source=images&amp;cd=&amp;cad=rja&amp;uact=8&amp;ved=0CAcQjRxqFQoTCPnKtf3HtMcCFUeTDQod7AoEgg&amp;url=http://www.scouting.org/Home/BoyScouts/AdvancementandAwards/MeritBadges/mb-COMP.aspx&amp;ei=BSjUVbm0HMemNuyVkJAI&amp;bvm=bv.99804247,d.eXY&amp;psig=AFQjCNGlVXFk6MClYXJxEdcDDjF6C77W8g&amp;ust=1440053631680642" TargetMode="External"/><Relationship Id="rId5" Type="http://schemas.openxmlformats.org/officeDocument/2006/relationships/hyperlink" Target="http://www.google.com/url?sa=i&amp;rct=j&amp;q=&amp;esrc=s&amp;source=images&amp;cd=&amp;cad=rja&amp;uact=8&amp;ved=0CAcQjRxqFQoTCIiBwbvHtMcCFUr7gAod5BYArA&amp;url=http://ldsorganplayer.com/2012/05/24/computers-merit-badge-now-and-then-1967/&amp;ei=eyfUVcjXDsr2gwTkrYDgCg&amp;bvm=bv.99804247,d.eXY&amp;psig=AFQjCNHAE7SyYgY7v2KJymgTz8SCQdmQjw&amp;ust=1440053492259536" TargetMode="External"/><Relationship Id="rId10" Type="http://schemas.openxmlformats.org/officeDocument/2006/relationships/image" Target="../media/image29.jpeg"/><Relationship Id="rId4" Type="http://schemas.openxmlformats.org/officeDocument/2006/relationships/image" Target="../media/image15.png"/><Relationship Id="rId9" Type="http://schemas.openxmlformats.org/officeDocument/2006/relationships/hyperlink" Target="http://www.google.com/url?sa=i&amp;rct=j&amp;q=&amp;esrc=s&amp;source=images&amp;cd=&amp;cad=rja&amp;uact=8&amp;ved=0CAcQjRxqFQoTCIifte3HtMcCFUOVDQodNLwJEQ&amp;url=http://www.meritbadge.org/wiki/index.php/Digital_Technology&amp;ei=4yfUVcihN8OqNrT4pogB&amp;bvm=bv.99804247,d.eXY&amp;psig=AFQjCNHAE7SyYgY7v2KJymgTz8SCQdmQjw&amp;ust=144005349225953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redcross.org/" TargetMode="External"/><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COI@ocbs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www.google.com/url?sa=i&amp;rct=j&amp;q=&amp;esrc=s&amp;source=images&amp;cd=&amp;cad=rja&amp;uact=8&amp;ved=0CAcQjRxqFQoTCLKd6Ym5tMcCFYiYgAodVFAG_g&amp;url=http://troop862.com/boy_scouts%20website/scouts.html&amp;ei=ZBjUVbLbOYixggTUoJnwDw&amp;psig=AFQjCNFYVl-c2y3tyQxF2W4bV46ozqNdvQ&amp;ust=1440049587794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www.google.com/url?sa=i&amp;rct=j&amp;q=&amp;esrc=s&amp;source=images&amp;cd=&amp;cad=rja&amp;uact=8&amp;ved=0CAcQjRxqFQoTCJO2-s-9tMcCFYyhgAodOxQIrg&amp;url=http://myemail.constantcontact.com/Boy-Scouts--E-Newsletter-30.html?soid%3D1107467178519%26aid%3DUTIyR0Rm3M4&amp;ei=KR3UVdP9LozDggS7qKDwCg&amp;psig=AFQjCNFwb144OvzlsDtjBXXKbNsLUGywiA&amp;ust=14400508484456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fPrea-tMcCFYPQgAodoywMtg&amp;url=http://stlbsa.org/achievement/advancement/merit-badges/&amp;ei=ZR7UVfeIC4OhgwSj2bCwCw&amp;psig=AFQjCNHxh0y45WZ7SC8BWjsLvQWegzP8-A&amp;ust=1440051165593672" TargetMode="External"/><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http://www.iconshut.com/icon-questions-and-answers-3d-man-icons/dT1hSFIwY0RvdkwzUm9kVzFpY3k1a2NtVmhiWE4wYVcxbExtTnZiUzk2TDNFdGFXTnZiaTF4ZFdWemRHbHZibk10WVc1emQyVnljeTB6WkMxdFlXNHRNVGswTnpNd016QXVhbkJufHVyPWh0dHA6Ly93d3cuZHJlYW1zdGltZS5jb20vc3RvY2stcGhvdG8tcS1pY29uLXF1ZXN0aW9ucy1hbnN3ZXJzLTNkLW1hbi1pbWFnZTE5NDczMDMwfHc9MTMwMHxoPTEzOTB8dD1qcGVnfA/"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uj5KG8tMcCFUfVgAodT1wCdw&amp;url=http://stlbsa.org/achievement/advancement/merit-badges/&amp;ei=vBvUVcvVHseqgwTPuIm4Bw&amp;psig=AFQjCNHV4K_opfF59NQGmHlWZUkdrQg32g&amp;ust=144005013467626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google.com/url?sa=i&amp;rct=j&amp;q=&amp;esrc=s&amp;source=images&amp;cd=&amp;cad=rja&amp;uact=8&amp;ved=0CAcQjRxqFQoTCLfPrea-tMcCFYPQgAodoywMtg&amp;url=https://www.doubleknot.com/event/1595265&amp;ei=ZR7UVfeIC4OhgwSj2bCwCw&amp;psig=AFQjCNHxh0y45WZ7SC8BWjsLvQWegzP8-A&amp;ust=1440051165593672"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13B8E-FEBA-6C52-3FC8-DCE09DB42316}"/>
            </a:ext>
          </a:extLst>
        </p:cNvPr>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DE58C4BF-B849-6B04-AF58-14A03E453BA8}"/>
              </a:ext>
            </a:extLst>
          </p:cNvPr>
          <p:cNvSpPr>
            <a:spLocks noGrp="1"/>
          </p:cNvSpPr>
          <p:nvPr>
            <p:ph type="sldNum" sz="quarter" idx="4294967295"/>
          </p:nvPr>
        </p:nvSpPr>
        <p:spPr bwMode="auto">
          <a:xfrm>
            <a:off x="8610600" y="7086600"/>
            <a:ext cx="5334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r" eaLnBrk="1" hangingPunct="1"/>
            <a:fld id="{3A48B474-D306-4755-80A4-BC0F2D5C003E}" type="slidenum">
              <a:rPr lang="en-US" altLang="en-US" sz="1400">
                <a:solidFill>
                  <a:schemeClr val="bg1"/>
                </a:solidFill>
                <a:latin typeface="Byington" pitchFamily="2" charset="0"/>
              </a:rPr>
              <a:pPr algn="r" eaLnBrk="1" hangingPunct="1"/>
              <a:t>1</a:t>
            </a:fld>
            <a:endParaRPr lang="en-US" altLang="en-US" sz="1400">
              <a:solidFill>
                <a:schemeClr val="bg1"/>
              </a:solidFill>
              <a:latin typeface="Byington" pitchFamily="2" charset="0"/>
            </a:endParaRPr>
          </a:p>
        </p:txBody>
      </p:sp>
      <p:sp>
        <p:nvSpPr>
          <p:cNvPr id="7171" name="Text Box 3">
            <a:extLst>
              <a:ext uri="{FF2B5EF4-FFF2-40B4-BE49-F238E27FC236}">
                <a16:creationId xmlns:a16="http://schemas.microsoft.com/office/drawing/2014/main" id="{CE7D33AC-825E-70B5-CC02-FA83501DEB06}"/>
              </a:ext>
            </a:extLst>
          </p:cNvPr>
          <p:cNvSpPr txBox="1">
            <a:spLocks noChangeArrowheads="1"/>
          </p:cNvSpPr>
          <p:nvPr/>
        </p:nvSpPr>
        <p:spPr bwMode="auto">
          <a:xfrm>
            <a:off x="63500" y="3243263"/>
            <a:ext cx="6324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3800"/>
              </a:lnSpc>
              <a:spcAft>
                <a:spcPts val="1200"/>
              </a:spcAft>
            </a:pPr>
            <a:r>
              <a:rPr lang="en-US" altLang="en-US" sz="3200" b="1" dirty="0"/>
              <a:t>Orange County Council</a:t>
            </a:r>
          </a:p>
          <a:p>
            <a:pPr algn="ctr" eaLnBrk="1" hangingPunct="1">
              <a:lnSpc>
                <a:spcPts val="3800"/>
              </a:lnSpc>
              <a:spcAft>
                <a:spcPts val="1200"/>
              </a:spcAft>
            </a:pPr>
            <a:r>
              <a:rPr lang="en-US" altLang="en-US" sz="3800" b="1" dirty="0"/>
              <a:t>Merit Badge Day Coordinator Training </a:t>
            </a:r>
          </a:p>
        </p:txBody>
      </p:sp>
      <p:sp>
        <p:nvSpPr>
          <p:cNvPr id="7" name="TextBox 6">
            <a:extLst>
              <a:ext uri="{FF2B5EF4-FFF2-40B4-BE49-F238E27FC236}">
                <a16:creationId xmlns:a16="http://schemas.microsoft.com/office/drawing/2014/main" id="{A801A24B-32B8-E82F-E732-568C8D66FF7B}"/>
              </a:ext>
            </a:extLst>
          </p:cNvPr>
          <p:cNvSpPr txBox="1"/>
          <p:nvPr/>
        </p:nvSpPr>
        <p:spPr>
          <a:xfrm>
            <a:off x="736600" y="4978400"/>
            <a:ext cx="5219700" cy="523220"/>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400" b="1" dirty="0"/>
              <a:t>Written and approved by the Orange County Council Advancement Committee.  5/12/25.</a:t>
            </a:r>
            <a:endParaRPr lang="en-US" altLang="en-US" sz="1400" dirty="0">
              <a:solidFill>
                <a:srgbClr val="0070C0"/>
              </a:solidFill>
            </a:endParaRPr>
          </a:p>
        </p:txBody>
      </p:sp>
      <p:pic>
        <p:nvPicPr>
          <p:cNvPr id="7175" name="Picture 1">
            <a:extLst>
              <a:ext uri="{FF2B5EF4-FFF2-40B4-BE49-F238E27FC236}">
                <a16:creationId xmlns:a16="http://schemas.microsoft.com/office/drawing/2014/main" id="{24B6FC36-B531-01F1-A955-DB5A825788E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a eagle and a symbol&#10;&#10;AI-generated content may be incorrect.">
            <a:extLst>
              <a:ext uri="{FF2B5EF4-FFF2-40B4-BE49-F238E27FC236}">
                <a16:creationId xmlns:a16="http://schemas.microsoft.com/office/drawing/2014/main" id="{7F31664D-2C35-E660-6F6A-5BD92DF39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137"/>
            <a:ext cx="9144000" cy="2487213"/>
          </a:xfrm>
          <a:prstGeom prst="rect">
            <a:avLst/>
          </a:prstGeom>
        </p:spPr>
      </p:pic>
    </p:spTree>
    <p:extLst>
      <p:ext uri="{BB962C8B-B14F-4D97-AF65-F5344CB8AC3E}">
        <p14:creationId xmlns:p14="http://schemas.microsoft.com/office/powerpoint/2010/main" val="25032528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DBC54-E9AA-713F-88BC-064B14B690A4}"/>
            </a:ext>
          </a:extLst>
        </p:cNvPr>
        <p:cNvGrpSpPr/>
        <p:nvPr/>
      </p:nvGrpSpPr>
      <p:grpSpPr>
        <a:xfrm>
          <a:off x="0" y="0"/>
          <a:ext cx="0" cy="0"/>
          <a:chOff x="0" y="0"/>
          <a:chExt cx="0" cy="0"/>
        </a:xfrm>
      </p:grpSpPr>
      <p:pic>
        <p:nvPicPr>
          <p:cNvPr id="23557" name="Picture 6">
            <a:extLst>
              <a:ext uri="{FF2B5EF4-FFF2-40B4-BE49-F238E27FC236}">
                <a16:creationId xmlns:a16="http://schemas.microsoft.com/office/drawing/2014/main" id="{F4B21480-4848-AA78-CDEC-3E21BF9C30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1616" y="1646068"/>
            <a:ext cx="2847288" cy="207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a:extLst>
              <a:ext uri="{FF2B5EF4-FFF2-40B4-BE49-F238E27FC236}">
                <a16:creationId xmlns:a16="http://schemas.microsoft.com/office/drawing/2014/main" id="{03C5F9AC-F637-74F8-4D0B-4959A98EDEFD}"/>
              </a:ext>
            </a:extLst>
          </p:cNvPr>
          <p:cNvSpPr txBox="1">
            <a:spLocks noChangeArrowheads="1"/>
          </p:cNvSpPr>
          <p:nvPr/>
        </p:nvSpPr>
        <p:spPr bwMode="auto">
          <a:xfrm>
            <a:off x="298449" y="1658327"/>
            <a:ext cx="8739533"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buFontTx/>
              <a:buBlip>
                <a:blip r:embed="rId4"/>
              </a:buBlip>
            </a:pPr>
            <a:r>
              <a:rPr lang="en-US" altLang="en-US" sz="2800" dirty="0">
                <a:latin typeface="Arial" panose="020B0604020202020204" pitchFamily="34" charset="0"/>
              </a:rPr>
              <a:t>All Counselors are required to </a:t>
            </a:r>
            <a:br>
              <a:rPr lang="en-US" altLang="en-US" sz="2800" dirty="0">
                <a:latin typeface="Arial" panose="020B0604020202020204" pitchFamily="34" charset="0"/>
              </a:rPr>
            </a:br>
            <a:r>
              <a:rPr lang="en-US" altLang="en-US" sz="2800" dirty="0">
                <a:latin typeface="Arial" panose="020B0604020202020204" pitchFamily="34" charset="0"/>
              </a:rPr>
              <a:t>complete Merit Badge Counselor </a:t>
            </a:r>
            <a:br>
              <a:rPr lang="en-US" altLang="en-US" sz="2800" dirty="0">
                <a:latin typeface="Arial" panose="020B0604020202020204" pitchFamily="34" charset="0"/>
              </a:rPr>
            </a:br>
            <a:r>
              <a:rPr lang="en-US" altLang="en-US" sz="2800" dirty="0">
                <a:latin typeface="Arial" panose="020B0604020202020204" pitchFamily="34" charset="0"/>
              </a:rPr>
              <a:t>Training.</a:t>
            </a:r>
          </a:p>
          <a:p>
            <a:pPr marL="971550" lvl="1" indent="-571500">
              <a:spcBef>
                <a:spcPts val="400"/>
              </a:spcBef>
              <a:buBlip>
                <a:blip r:embed="rId4"/>
              </a:buBlip>
            </a:pPr>
            <a:r>
              <a:rPr lang="en-US" sz="2400" dirty="0">
                <a:latin typeface="+mn-lt"/>
                <a:cs typeface="MS PGothic" pitchFamily="34" charset="-128"/>
              </a:rPr>
              <a:t>Online at My.scouting.org   </a:t>
            </a:r>
          </a:p>
          <a:p>
            <a:pPr>
              <a:spcBef>
                <a:spcPts val="0"/>
              </a:spcBef>
              <a:buNone/>
            </a:pPr>
            <a:r>
              <a:rPr lang="en-US" dirty="0"/>
              <a:t>			</a:t>
            </a:r>
            <a:r>
              <a:rPr lang="en-US" sz="2400" dirty="0"/>
              <a:t>OR</a:t>
            </a:r>
          </a:p>
          <a:p>
            <a:pPr marL="971550" lvl="1" indent="-571500">
              <a:spcBef>
                <a:spcPts val="400"/>
              </a:spcBef>
              <a:buBlip>
                <a:blip r:embed="rId4"/>
              </a:buBlip>
            </a:pPr>
            <a:r>
              <a:rPr lang="en-US" sz="2400" dirty="0">
                <a:latin typeface="+mn-lt"/>
                <a:cs typeface="MS PGothic" pitchFamily="34" charset="-128"/>
              </a:rPr>
              <a:t>Scheduled Merit Badge Counselor</a:t>
            </a:r>
            <a:br>
              <a:rPr lang="en-US" sz="2400" dirty="0">
                <a:latin typeface="+mn-lt"/>
                <a:cs typeface="MS PGothic" pitchFamily="34" charset="-128"/>
              </a:rPr>
            </a:br>
            <a:r>
              <a:rPr lang="en-US" sz="2400" dirty="0">
                <a:latin typeface="+mn-lt"/>
                <a:cs typeface="MS PGothic" pitchFamily="34" charset="-128"/>
              </a:rPr>
              <a:t>Training sessions (such as University of Scouting)</a:t>
            </a:r>
          </a:p>
        </p:txBody>
      </p:sp>
      <p:sp>
        <p:nvSpPr>
          <p:cNvPr id="23555" name="Text Box 2">
            <a:extLst>
              <a:ext uri="{FF2B5EF4-FFF2-40B4-BE49-F238E27FC236}">
                <a16:creationId xmlns:a16="http://schemas.microsoft.com/office/drawing/2014/main" id="{E9491C7D-294F-EADF-CF79-BD42629A1936}"/>
              </a:ext>
            </a:extLst>
          </p:cNvPr>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 (Continued)</a:t>
            </a:r>
            <a:endParaRPr lang="en-US" altLang="en-US" b="1" dirty="0">
              <a:latin typeface="Arial" panose="020B0604020202020204" pitchFamily="34" charset="0"/>
            </a:endParaRPr>
          </a:p>
        </p:txBody>
      </p:sp>
      <p:pic>
        <p:nvPicPr>
          <p:cNvPr id="5" name="Picture 2" descr="http://ldsorganplayer.com/wp-content/uploads/1967ComputersMB.png">
            <a:hlinkClick r:id="rId5"/>
            <a:extLst>
              <a:ext uri="{FF2B5EF4-FFF2-40B4-BE49-F238E27FC236}">
                <a16:creationId xmlns:a16="http://schemas.microsoft.com/office/drawing/2014/main" id="{51C9C945-BFC8-52CE-30C1-BE5D17861A7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78" y="4881510"/>
            <a:ext cx="1274429" cy="1279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couting.org/filestore/boyscouts/jpg/programming_lg.jpg">
            <a:hlinkClick r:id="rId7"/>
            <a:extLst>
              <a:ext uri="{FF2B5EF4-FFF2-40B4-BE49-F238E27FC236}">
                <a16:creationId xmlns:a16="http://schemas.microsoft.com/office/drawing/2014/main" id="{3916C0EE-8AC1-FD74-224A-C87CD5EEF53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5065" y="4875373"/>
            <a:ext cx="1254583" cy="1254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eritbadge.org/wiki/images/8/84/Digital_Technology.jpg">
            <a:hlinkClick r:id="rId9"/>
            <a:extLst>
              <a:ext uri="{FF2B5EF4-FFF2-40B4-BE49-F238E27FC236}">
                <a16:creationId xmlns:a16="http://schemas.microsoft.com/office/drawing/2014/main" id="{C03F709A-F6CB-A691-0E80-4C9D37FCF12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01044" y="4890052"/>
            <a:ext cx="1215745" cy="1215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scouting.org/filestore/boyscouts/jpg/computers_lg.jpg">
            <a:hlinkClick r:id="rId11"/>
            <a:extLst>
              <a:ext uri="{FF2B5EF4-FFF2-40B4-BE49-F238E27FC236}">
                <a16:creationId xmlns:a16="http://schemas.microsoft.com/office/drawing/2014/main" id="{A41F3CF6-0C79-CC88-268E-8B09DD8AEB8F}"/>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83617" y="4877835"/>
            <a:ext cx="1165664" cy="11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72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D050-C43F-8197-095E-B7D5B51C4BF8}"/>
            </a:ext>
          </a:extLst>
        </p:cNvPr>
        <p:cNvGrpSpPr/>
        <p:nvPr/>
      </p:nvGrpSpPr>
      <p:grpSpPr>
        <a:xfrm>
          <a:off x="0" y="0"/>
          <a:ext cx="0" cy="0"/>
          <a:chOff x="0" y="0"/>
          <a:chExt cx="0" cy="0"/>
        </a:xfrm>
      </p:grpSpPr>
      <p:sp>
        <p:nvSpPr>
          <p:cNvPr id="25602" name="Text Box 3">
            <a:extLst>
              <a:ext uri="{FF2B5EF4-FFF2-40B4-BE49-F238E27FC236}">
                <a16:creationId xmlns:a16="http://schemas.microsoft.com/office/drawing/2014/main" id="{FF84C515-0F87-3770-3770-B656CE983062}"/>
              </a:ext>
            </a:extLst>
          </p:cNvPr>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b="1" dirty="0"/>
              <a:t>Merit Badge Counselor Qualifications (Continued)</a:t>
            </a:r>
            <a:endParaRPr lang="en-US" altLang="en-US" b="1" dirty="0"/>
          </a:p>
        </p:txBody>
      </p:sp>
      <p:grpSp>
        <p:nvGrpSpPr>
          <p:cNvPr id="25605" name="Group 4">
            <a:extLst>
              <a:ext uri="{FF2B5EF4-FFF2-40B4-BE49-F238E27FC236}">
                <a16:creationId xmlns:a16="http://schemas.microsoft.com/office/drawing/2014/main" id="{16D5E7D3-C207-6BBA-8F4C-C6C056B02986}"/>
              </a:ext>
            </a:extLst>
          </p:cNvPr>
          <p:cNvGrpSpPr>
            <a:grpSpLocks/>
          </p:cNvGrpSpPr>
          <p:nvPr/>
        </p:nvGrpSpPr>
        <p:grpSpPr bwMode="auto">
          <a:xfrm>
            <a:off x="5279598" y="2464573"/>
            <a:ext cx="3130062" cy="3006663"/>
            <a:chOff x="6172200" y="1524000"/>
            <a:chExt cx="2438399" cy="2286000"/>
          </a:xfrm>
        </p:grpSpPr>
        <p:pic>
          <p:nvPicPr>
            <p:cNvPr id="25612" name="Picture 2" descr="American Red Cross">
              <a:hlinkClick r:id="rId3"/>
              <a:extLst>
                <a:ext uri="{FF2B5EF4-FFF2-40B4-BE49-F238E27FC236}">
                  <a16:creationId xmlns:a16="http://schemas.microsoft.com/office/drawing/2014/main" id="{E33E3D78-E2CC-94E4-8701-90732224DF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http://stridetech.com/images/NRA_logo.jpg">
              <a:extLst>
                <a:ext uri="{FF2B5EF4-FFF2-40B4-BE49-F238E27FC236}">
                  <a16:creationId xmlns:a16="http://schemas.microsoft.com/office/drawing/2014/main" id="{5C6B234F-B417-93A1-C499-7872D7E1CD3A}"/>
                </a:ext>
              </a:extLst>
            </p:cNvPr>
            <p:cNvPicPr>
              <a:picLocks noChangeAspect="1" noChangeArrowheads="1"/>
            </p:cNvPicPr>
            <p:nvPr/>
          </p:nvPicPr>
          <p:blipFill>
            <a:blip r:embed="rId5" cstate="email">
              <a:clrChange>
                <a:clrFrom>
                  <a:srgbClr val="ECE3C2"/>
                </a:clrFrom>
                <a:clrTo>
                  <a:srgbClr val="ECE3C2">
                    <a:alpha val="0"/>
                  </a:srgbClr>
                </a:clrTo>
              </a:clrChange>
              <a:extLst>
                <a:ext uri="{28A0092B-C50C-407E-A947-70E740481C1C}">
                  <a14:useLocalDpi xmlns:a14="http://schemas.microsoft.com/office/drawing/2010/main"/>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http://www.brandsoftheworld.com/sites/default/files/styles/logo-thumbnail/public/072010/SCUBA_DIVING_INTERNATIONAL-01.png">
              <a:extLst>
                <a:ext uri="{FF2B5EF4-FFF2-40B4-BE49-F238E27FC236}">
                  <a16:creationId xmlns:a16="http://schemas.microsoft.com/office/drawing/2014/main" id="{7E8E0676-3FB9-B708-8B81-CFAF9FF082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BFBA537-0BE0-838C-BA32-B9652EE96F20}"/>
                </a:ext>
              </a:extLst>
            </p:cNvPr>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5606" name="Group 3">
            <a:extLst>
              <a:ext uri="{FF2B5EF4-FFF2-40B4-BE49-F238E27FC236}">
                <a16:creationId xmlns:a16="http://schemas.microsoft.com/office/drawing/2014/main" id="{7DEB863A-EA70-2F37-1A85-90D63BDB3593}"/>
              </a:ext>
            </a:extLst>
          </p:cNvPr>
          <p:cNvGrpSpPr>
            <a:grpSpLocks/>
          </p:cNvGrpSpPr>
          <p:nvPr/>
        </p:nvGrpSpPr>
        <p:grpSpPr bwMode="auto">
          <a:xfrm>
            <a:off x="681832" y="2467276"/>
            <a:ext cx="3327460" cy="3006663"/>
            <a:chOff x="609600" y="3851564"/>
            <a:chExt cx="2438399" cy="2286000"/>
          </a:xfrm>
        </p:grpSpPr>
        <p:pic>
          <p:nvPicPr>
            <p:cNvPr id="25608" name="Picture 8" descr="http://kayakalki.com/wp-content/uploads/2010/08/ACA-Logo.jpeg">
              <a:extLst>
                <a:ext uri="{FF2B5EF4-FFF2-40B4-BE49-F238E27FC236}">
                  <a16:creationId xmlns:a16="http://schemas.microsoft.com/office/drawing/2014/main" id="{08ECE34E-A86A-F86E-4B49-B6EE7255970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http://www.scubadivingfanclub.com/image-files/PADI_Logo.jpg">
              <a:extLst>
                <a:ext uri="{FF2B5EF4-FFF2-40B4-BE49-F238E27FC236}">
                  <a16:creationId xmlns:a16="http://schemas.microsoft.com/office/drawing/2014/main" id="{F6B7EC5C-8383-EA95-832A-DF74A280F8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http://www.wipalawiki.org/clipart/images/awards/aquatics-instructor.jpg">
              <a:extLst>
                <a:ext uri="{FF2B5EF4-FFF2-40B4-BE49-F238E27FC236}">
                  <a16:creationId xmlns:a16="http://schemas.microsoft.com/office/drawing/2014/main" id="{51AC18E8-FF20-A31E-0E72-E9084E654A8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E3BA1A-9005-41F8-39A9-021725B26C78}"/>
                </a:ext>
              </a:extLst>
            </p:cNvPr>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16" name="Rectangle 3">
            <a:extLst>
              <a:ext uri="{FF2B5EF4-FFF2-40B4-BE49-F238E27FC236}">
                <a16:creationId xmlns:a16="http://schemas.microsoft.com/office/drawing/2014/main" id="{331E8323-91DF-41A5-BF86-BAD95D195DE0}"/>
              </a:ext>
            </a:extLst>
          </p:cNvPr>
          <p:cNvSpPr txBox="1">
            <a:spLocks noChangeArrowheads="1"/>
          </p:cNvSpPr>
          <p:nvPr/>
        </p:nvSpPr>
        <p:spPr bwMode="auto">
          <a:xfrm>
            <a:off x="120580" y="1275579"/>
            <a:ext cx="9023420" cy="105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457200" lvl="0" indent="-457200" eaLnBrk="1" hangingPunct="1">
              <a:spcBef>
                <a:spcPts val="600"/>
              </a:spcBef>
              <a:spcAft>
                <a:spcPts val="0"/>
              </a:spcAft>
              <a:buBlip>
                <a:blip r:embed="rId10"/>
              </a:buBlip>
            </a:pPr>
            <a:r>
              <a:rPr lang="en-US" sz="2800" dirty="0">
                <a:latin typeface="Calibri"/>
                <a:ea typeface="Calibri"/>
                <a:cs typeface="Times New Roman"/>
              </a:rPr>
              <a:t>Additional Merit Badge Counselor qualifications for specialty Merit Badges. </a:t>
            </a:r>
          </a:p>
        </p:txBody>
      </p:sp>
      <p:sp>
        <p:nvSpPr>
          <p:cNvPr id="3" name="Rectangle 2">
            <a:extLst>
              <a:ext uri="{FF2B5EF4-FFF2-40B4-BE49-F238E27FC236}">
                <a16:creationId xmlns:a16="http://schemas.microsoft.com/office/drawing/2014/main" id="{029238E5-1A71-B220-60BD-C9ABBED486B0}"/>
              </a:ext>
            </a:extLst>
          </p:cNvPr>
          <p:cNvSpPr/>
          <p:nvPr/>
        </p:nvSpPr>
        <p:spPr>
          <a:xfrm>
            <a:off x="5475227" y="5607749"/>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19098128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5655-2FE5-E9C7-186E-26476349B602}"/>
            </a:ext>
          </a:extLst>
        </p:cNvPr>
        <p:cNvGrpSpPr/>
        <p:nvPr/>
      </p:nvGrpSpPr>
      <p:grpSpPr>
        <a:xfrm>
          <a:off x="0" y="0"/>
          <a:ext cx="0" cy="0"/>
          <a:chOff x="0" y="0"/>
          <a:chExt cx="0" cy="0"/>
        </a:xfrm>
      </p:grpSpPr>
      <p:sp>
        <p:nvSpPr>
          <p:cNvPr id="25602" name="Text Box 3">
            <a:extLst>
              <a:ext uri="{FF2B5EF4-FFF2-40B4-BE49-F238E27FC236}">
                <a16:creationId xmlns:a16="http://schemas.microsoft.com/office/drawing/2014/main" id="{7C5B5847-D5C2-9440-AAFF-2A9DF4E745D1}"/>
              </a:ext>
            </a:extLst>
          </p:cNvPr>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dirty="0"/>
              <a:t>Specialty Merit Badges</a:t>
            </a:r>
            <a:endParaRPr lang="en-US" altLang="en-US" b="1" dirty="0"/>
          </a:p>
        </p:txBody>
      </p:sp>
      <p:sp>
        <p:nvSpPr>
          <p:cNvPr id="21" name="Text Box 5">
            <a:extLst>
              <a:ext uri="{FF2B5EF4-FFF2-40B4-BE49-F238E27FC236}">
                <a16:creationId xmlns:a16="http://schemas.microsoft.com/office/drawing/2014/main" id="{9219D619-4DB2-F51F-5CBC-22DD836D0C8C}"/>
              </a:ext>
            </a:extLst>
          </p:cNvPr>
          <p:cNvSpPr txBox="1">
            <a:spLocks noChangeArrowheads="1"/>
          </p:cNvSpPr>
          <p:nvPr/>
        </p:nvSpPr>
        <p:spPr bwMode="auto">
          <a:xfrm>
            <a:off x="294224" y="1354881"/>
            <a:ext cx="8654567"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Archery, </a:t>
            </a:r>
          </a:p>
          <a:p>
            <a:pPr marL="571500" indent="-457200" eaLnBrk="1" hangingPunct="1">
              <a:spcBef>
                <a:spcPct val="0"/>
              </a:spcBef>
              <a:buBlip>
                <a:blip r:embed="rId3"/>
              </a:buBlip>
            </a:pPr>
            <a:r>
              <a:rPr lang="en-US" sz="2800" dirty="0">
                <a:latin typeface="Arial" panose="020B0604020202020204" pitchFamily="34" charset="0"/>
              </a:rPr>
              <a:t>Canoeing, </a:t>
            </a:r>
          </a:p>
          <a:p>
            <a:pPr marL="571500" indent="-457200" eaLnBrk="1" hangingPunct="1">
              <a:spcBef>
                <a:spcPct val="0"/>
              </a:spcBef>
              <a:buBlip>
                <a:blip r:embed="rId3"/>
              </a:buBlip>
            </a:pPr>
            <a:r>
              <a:rPr lang="en-US" sz="2800" dirty="0">
                <a:latin typeface="Arial" panose="020B0604020202020204" pitchFamily="34" charset="0"/>
              </a:rPr>
              <a:t>Climbing, </a:t>
            </a:r>
          </a:p>
          <a:p>
            <a:pPr marL="571500" indent="-457200" eaLnBrk="1" hangingPunct="1">
              <a:spcBef>
                <a:spcPct val="0"/>
              </a:spcBef>
              <a:buBlip>
                <a:blip r:embed="rId3"/>
              </a:buBlip>
            </a:pPr>
            <a:r>
              <a:rPr lang="en-US" sz="2800" dirty="0">
                <a:latin typeface="Arial" panose="020B0604020202020204" pitchFamily="34" charset="0"/>
              </a:rPr>
              <a:t>Kayaking, </a:t>
            </a:r>
          </a:p>
          <a:p>
            <a:pPr marL="571500" indent="-457200" eaLnBrk="1" hangingPunct="1">
              <a:spcBef>
                <a:spcPct val="0"/>
              </a:spcBef>
              <a:buBlip>
                <a:blip r:embed="rId3"/>
              </a:buBlip>
            </a:pPr>
            <a:r>
              <a:rPr lang="en-US" sz="2800" dirty="0">
                <a:latin typeface="Arial" panose="020B0604020202020204" pitchFamily="34" charset="0"/>
              </a:rPr>
              <a:t>Lifesaving, </a:t>
            </a:r>
          </a:p>
          <a:p>
            <a:pPr marL="571500" indent="-457200" eaLnBrk="1" hangingPunct="1">
              <a:spcBef>
                <a:spcPct val="0"/>
              </a:spcBef>
              <a:buBlip>
                <a:blip r:embed="rId3"/>
              </a:buBlip>
            </a:pPr>
            <a:r>
              <a:rPr lang="en-US" sz="2800" dirty="0">
                <a:latin typeface="Arial" panose="020B0604020202020204" pitchFamily="34" charset="0"/>
              </a:rPr>
              <a:t>Motor Boating, </a:t>
            </a:r>
          </a:p>
          <a:p>
            <a:pPr marL="571500" indent="-457200" eaLnBrk="1" hangingPunct="1">
              <a:spcBef>
                <a:spcPct val="0"/>
              </a:spcBef>
              <a:buBlip>
                <a:blip r:embed="rId3"/>
              </a:buBlip>
            </a:pPr>
            <a:r>
              <a:rPr lang="en-US" sz="2800" dirty="0">
                <a:latin typeface="Arial" panose="020B0604020202020204" pitchFamily="34" charset="0"/>
              </a:rPr>
              <a:t>Rifle Shooting, </a:t>
            </a:r>
          </a:p>
          <a:p>
            <a:pPr marL="571500" indent="-457200" eaLnBrk="1" hangingPunct="1">
              <a:spcBef>
                <a:spcPct val="0"/>
              </a:spcBef>
              <a:buBlip>
                <a:blip r:embed="rId3"/>
              </a:buBlip>
            </a:pPr>
            <a:r>
              <a:rPr lang="en-US" sz="2800" dirty="0">
                <a:latin typeface="Arial" panose="020B0604020202020204" pitchFamily="34" charset="0"/>
              </a:rPr>
              <a:t>Rowing,</a:t>
            </a:r>
          </a:p>
          <a:p>
            <a:pPr algn="ctr">
              <a:buNone/>
            </a:pPr>
            <a:r>
              <a:rPr lang="en-US" sz="2800" b="1" dirty="0"/>
              <a:t>NOTE:</a:t>
            </a:r>
            <a:r>
              <a:rPr lang="en-US" sz="2800" dirty="0"/>
              <a:t> None of the specialty Merit Badges are recommended for Merit Badge Days.</a:t>
            </a:r>
          </a:p>
        </p:txBody>
      </p:sp>
      <p:sp>
        <p:nvSpPr>
          <p:cNvPr id="22" name="Text Box 5">
            <a:extLst>
              <a:ext uri="{FF2B5EF4-FFF2-40B4-BE49-F238E27FC236}">
                <a16:creationId xmlns:a16="http://schemas.microsoft.com/office/drawing/2014/main" id="{4C77EA86-6C1C-D622-E41E-BB832911F56D}"/>
              </a:ext>
            </a:extLst>
          </p:cNvPr>
          <p:cNvSpPr txBox="1">
            <a:spLocks noChangeArrowheads="1"/>
          </p:cNvSpPr>
          <p:nvPr/>
        </p:nvSpPr>
        <p:spPr bwMode="auto">
          <a:xfrm>
            <a:off x="3691698" y="1354881"/>
            <a:ext cx="436324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Scuba Diving, </a:t>
            </a:r>
          </a:p>
          <a:p>
            <a:pPr marL="571500" indent="-457200" eaLnBrk="1" hangingPunct="1">
              <a:spcBef>
                <a:spcPct val="0"/>
              </a:spcBef>
              <a:buBlip>
                <a:blip r:embed="rId3"/>
              </a:buBlip>
            </a:pPr>
            <a:r>
              <a:rPr lang="en-US" sz="2800" dirty="0">
                <a:latin typeface="Arial" panose="020B0604020202020204" pitchFamily="34" charset="0"/>
              </a:rPr>
              <a:t>Shotgun Shooting, </a:t>
            </a:r>
          </a:p>
          <a:p>
            <a:pPr marL="571500" indent="-457200" eaLnBrk="1" hangingPunct="1">
              <a:spcBef>
                <a:spcPct val="0"/>
              </a:spcBef>
              <a:buBlip>
                <a:blip r:embed="rId3"/>
              </a:buBlip>
            </a:pPr>
            <a:r>
              <a:rPr lang="en-US" sz="2800" dirty="0">
                <a:latin typeface="Arial" panose="020B0604020202020204" pitchFamily="34" charset="0"/>
              </a:rPr>
              <a:t>Small Boat Sailing, </a:t>
            </a:r>
          </a:p>
          <a:p>
            <a:pPr marL="571500" indent="-457200" eaLnBrk="1" hangingPunct="1">
              <a:spcBef>
                <a:spcPct val="0"/>
              </a:spcBef>
              <a:buBlip>
                <a:blip r:embed="rId3"/>
              </a:buBlip>
            </a:pPr>
            <a:r>
              <a:rPr lang="en-US" sz="2800" dirty="0">
                <a:latin typeface="Arial" panose="020B0604020202020204" pitchFamily="34" charset="0"/>
              </a:rPr>
              <a:t>Snow Sports, </a:t>
            </a:r>
          </a:p>
          <a:p>
            <a:pPr marL="571500" indent="-457200" eaLnBrk="1" hangingPunct="1">
              <a:spcBef>
                <a:spcPct val="0"/>
              </a:spcBef>
              <a:buBlip>
                <a:blip r:embed="rId3"/>
              </a:buBlip>
            </a:pPr>
            <a:r>
              <a:rPr lang="en-US" sz="2800" dirty="0">
                <a:latin typeface="Arial" panose="020B0604020202020204" pitchFamily="34" charset="0"/>
              </a:rPr>
              <a:t>Swimming, </a:t>
            </a:r>
          </a:p>
          <a:p>
            <a:pPr marL="571500" indent="-457200" eaLnBrk="1" hangingPunct="1">
              <a:spcBef>
                <a:spcPct val="0"/>
              </a:spcBef>
              <a:buBlip>
                <a:blip r:embed="rId3"/>
              </a:buBlip>
            </a:pPr>
            <a:r>
              <a:rPr lang="en-US" sz="2800" dirty="0">
                <a:latin typeface="Arial" panose="020B0604020202020204" pitchFamily="34" charset="0"/>
              </a:rPr>
              <a:t>Water Sports, </a:t>
            </a:r>
          </a:p>
          <a:p>
            <a:pPr marL="571500" indent="-457200" eaLnBrk="1" hangingPunct="1">
              <a:spcBef>
                <a:spcPct val="0"/>
              </a:spcBef>
              <a:buBlip>
                <a:blip r:embed="rId3"/>
              </a:buBlip>
            </a:pPr>
            <a:r>
              <a:rPr lang="en-US" sz="2800" dirty="0">
                <a:latin typeface="Arial" panose="020B0604020202020204" pitchFamily="34" charset="0"/>
              </a:rPr>
              <a:t>Whitewater</a:t>
            </a:r>
          </a:p>
          <a:p>
            <a:pPr marL="571500" indent="-457200" eaLnBrk="1" hangingPunct="1">
              <a:spcBef>
                <a:spcPct val="0"/>
              </a:spcBef>
              <a:buBlip>
                <a:blip r:embed="rId3"/>
              </a:buBlip>
            </a:pPr>
            <a:r>
              <a:rPr lang="en-US" sz="2800" dirty="0">
                <a:latin typeface="Arial" panose="020B0604020202020204" pitchFamily="34" charset="0"/>
              </a:rPr>
              <a:t>Citizenship </a:t>
            </a:r>
            <a:r>
              <a:rPr lang="en-US" sz="2800">
                <a:latin typeface="Arial" panose="020B0604020202020204" pitchFamily="34" charset="0"/>
              </a:rPr>
              <a:t>in Society</a:t>
            </a:r>
            <a:endParaRPr lang="en-US" dirty="0"/>
          </a:p>
        </p:txBody>
      </p:sp>
      <p:sp>
        <p:nvSpPr>
          <p:cNvPr id="23" name="Rectangle 22">
            <a:extLst>
              <a:ext uri="{FF2B5EF4-FFF2-40B4-BE49-F238E27FC236}">
                <a16:creationId xmlns:a16="http://schemas.microsoft.com/office/drawing/2014/main" id="{A822BD48-87F9-797D-350B-99947DA0514E}"/>
              </a:ext>
            </a:extLst>
          </p:cNvPr>
          <p:cNvSpPr/>
          <p:nvPr/>
        </p:nvSpPr>
        <p:spPr>
          <a:xfrm>
            <a:off x="5475227" y="5839765"/>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8477185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137C-F994-E891-94FA-E97B0E26193D}"/>
            </a:ext>
          </a:extLst>
        </p:cNvPr>
        <p:cNvGrpSpPr/>
        <p:nvPr/>
      </p:nvGrpSpPr>
      <p:grpSpPr>
        <a:xfrm>
          <a:off x="0" y="0"/>
          <a:ext cx="0" cy="0"/>
          <a:chOff x="0" y="0"/>
          <a:chExt cx="0" cy="0"/>
        </a:xfrm>
      </p:grpSpPr>
      <p:sp>
        <p:nvSpPr>
          <p:cNvPr id="31746" name="Text Box 5">
            <a:extLst>
              <a:ext uri="{FF2B5EF4-FFF2-40B4-BE49-F238E27FC236}">
                <a16:creationId xmlns:a16="http://schemas.microsoft.com/office/drawing/2014/main" id="{3D9BC5DF-0679-305C-3B70-205957C5424F}"/>
              </a:ext>
            </a:extLst>
          </p:cNvPr>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Counselor Lists</a:t>
            </a:r>
            <a:endParaRPr lang="en-US" altLang="en-US" sz="4000" b="1" dirty="0">
              <a:latin typeface="Byington" pitchFamily="2" charset="0"/>
            </a:endParaRPr>
          </a:p>
        </p:txBody>
      </p:sp>
      <p:sp>
        <p:nvSpPr>
          <p:cNvPr id="10" name="Text Box 5">
            <a:extLst>
              <a:ext uri="{FF2B5EF4-FFF2-40B4-BE49-F238E27FC236}">
                <a16:creationId xmlns:a16="http://schemas.microsoft.com/office/drawing/2014/main" id="{B057DC8A-C530-0DE5-2811-E256F0BC437C}"/>
              </a:ext>
            </a:extLst>
          </p:cNvPr>
          <p:cNvSpPr txBox="1">
            <a:spLocks noChangeArrowheads="1"/>
          </p:cNvSpPr>
          <p:nvPr/>
        </p:nvSpPr>
        <p:spPr bwMode="auto">
          <a:xfrm>
            <a:off x="533400" y="1522413"/>
            <a:ext cx="84101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Blip>
                <a:blip r:embed="rId3"/>
              </a:buBlip>
            </a:pPr>
            <a:r>
              <a:rPr lang="en-US" altLang="en-US" sz="2800" dirty="0">
                <a:latin typeface="Arial" panose="020B0604020202020204" pitchFamily="34" charset="0"/>
              </a:rPr>
              <a:t>Each District maintains their own Merit Badge Counselor lists.</a:t>
            </a:r>
          </a:p>
          <a:p>
            <a:pPr eaLnBrk="1" hangingPunct="1">
              <a:spcBef>
                <a:spcPts val="600"/>
              </a:spcBef>
              <a:spcAft>
                <a:spcPts val="600"/>
              </a:spcAft>
              <a:buFontTx/>
              <a:buBlip>
                <a:blip r:embed="rId3"/>
              </a:buBlip>
            </a:pPr>
            <a:r>
              <a:rPr lang="en-US" altLang="en-US" sz="2800" dirty="0">
                <a:latin typeface="Arial" panose="020B0604020202020204" pitchFamily="34" charset="0"/>
              </a:rPr>
              <a:t>MB Counselor lists are available only to Unit Leaders, Committee Chairs and Advancement Chairs. </a:t>
            </a:r>
          </a:p>
          <a:p>
            <a:pPr lvl="1" eaLnBrk="1" hangingPunct="1">
              <a:spcBef>
                <a:spcPct val="0"/>
              </a:spcBef>
              <a:buBlip>
                <a:blip r:embed="rId3"/>
              </a:buBlip>
            </a:pPr>
            <a:r>
              <a:rPr lang="en-US" altLang="en-US" sz="2400" dirty="0">
                <a:latin typeface="Arial" panose="020B0604020202020204" pitchFamily="34" charset="0"/>
              </a:rPr>
              <a:t>The confidentiality of Merit Badge Counselor personal contact information is important</a:t>
            </a:r>
            <a:endParaRPr lang="en-US" altLang="en-US" sz="2000" dirty="0">
              <a:latin typeface="Arial" panose="020B0604020202020204" pitchFamily="34" charset="0"/>
            </a:endParaRPr>
          </a:p>
          <a:p>
            <a:pPr lvl="1" eaLnBrk="1" hangingPunct="1">
              <a:spcBef>
                <a:spcPct val="0"/>
              </a:spcBef>
              <a:buFontTx/>
              <a:buBlip>
                <a:blip r:embed="rId3"/>
              </a:buBlip>
            </a:pPr>
            <a:r>
              <a:rPr lang="en-US" altLang="en-US" sz="2400" dirty="0">
                <a:latin typeface="Arial" panose="020B0604020202020204" pitchFamily="34" charset="0"/>
              </a:rPr>
              <a:t>Counselor lists are not given to </a:t>
            </a:r>
            <a:br>
              <a:rPr lang="en-US" altLang="en-US" sz="2400" dirty="0">
                <a:latin typeface="Arial" panose="020B0604020202020204" pitchFamily="34" charset="0"/>
              </a:rPr>
            </a:br>
            <a:r>
              <a:rPr lang="en-US" altLang="en-US" sz="2400" dirty="0">
                <a:latin typeface="Arial" panose="020B0604020202020204" pitchFamily="34" charset="0"/>
              </a:rPr>
              <a:t>Scouts or their parents/guardians. </a:t>
            </a:r>
          </a:p>
        </p:txBody>
      </p:sp>
      <p:pic>
        <p:nvPicPr>
          <p:cNvPr id="2051" name="Picture 3" descr="C:\Users\smker\AppData\Local\Microsoft\Windows\INetCache\IE\Z3J8S6T1\1024px-Dialog-stop-hand.svg[1].png">
            <a:extLst>
              <a:ext uri="{FF2B5EF4-FFF2-40B4-BE49-F238E27FC236}">
                <a16:creationId xmlns:a16="http://schemas.microsoft.com/office/drawing/2014/main" id="{05F63960-0949-06B0-2E7D-74A7CD4CD7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5192" y="4410951"/>
            <a:ext cx="1849272" cy="1849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99642A4-2E8D-E881-982A-31E36CEF9750}"/>
              </a:ext>
            </a:extLst>
          </p:cNvPr>
          <p:cNvSpPr>
            <a:spLocks noChangeArrowheads="1"/>
          </p:cNvSpPr>
          <p:nvPr/>
        </p:nvSpPr>
        <p:spPr bwMode="auto">
          <a:xfrm>
            <a:off x="2416792" y="5410285"/>
            <a:ext cx="2694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7.0.2.0</a:t>
            </a:r>
          </a:p>
        </p:txBody>
      </p:sp>
    </p:spTree>
    <p:extLst>
      <p:ext uri="{BB962C8B-B14F-4D97-AF65-F5344CB8AC3E}">
        <p14:creationId xmlns:p14="http://schemas.microsoft.com/office/powerpoint/2010/main" val="21949576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72A9-72C6-3864-EB41-C8B18006994A}"/>
            </a:ext>
          </a:extLst>
        </p:cNvPr>
        <p:cNvGrpSpPr/>
        <p:nvPr/>
      </p:nvGrpSpPr>
      <p:grpSpPr>
        <a:xfrm>
          <a:off x="0" y="0"/>
          <a:ext cx="0" cy="0"/>
          <a:chOff x="0" y="0"/>
          <a:chExt cx="0" cy="0"/>
        </a:xfrm>
      </p:grpSpPr>
      <p:pic>
        <p:nvPicPr>
          <p:cNvPr id="3" name="Picture 2" descr="A blue sheet of paper with black text">
            <a:extLst>
              <a:ext uri="{FF2B5EF4-FFF2-40B4-BE49-F238E27FC236}">
                <a16:creationId xmlns:a16="http://schemas.microsoft.com/office/drawing/2014/main" id="{DCA00D46-CF93-131E-EC0A-DB1EDE03FA1C}"/>
              </a:ext>
            </a:extLst>
          </p:cNvPr>
          <p:cNvPicPr>
            <a:picLocks noChangeAspect="1"/>
          </p:cNvPicPr>
          <p:nvPr/>
        </p:nvPicPr>
        <p:blipFill>
          <a:blip r:embed="rId3"/>
          <a:stretch>
            <a:fillRect/>
          </a:stretch>
        </p:blipFill>
        <p:spPr>
          <a:xfrm>
            <a:off x="4191000" y="1973976"/>
            <a:ext cx="4415799" cy="2197259"/>
          </a:xfrm>
          <a:prstGeom prst="rect">
            <a:avLst/>
          </a:prstGeom>
        </p:spPr>
      </p:pic>
      <p:sp>
        <p:nvSpPr>
          <p:cNvPr id="44034" name="Text Box 10">
            <a:extLst>
              <a:ext uri="{FF2B5EF4-FFF2-40B4-BE49-F238E27FC236}">
                <a16:creationId xmlns:a16="http://schemas.microsoft.com/office/drawing/2014/main" id="{67CA9375-715A-64FD-951A-AFBC5313D876}"/>
              </a:ext>
            </a:extLst>
          </p:cNvPr>
          <p:cNvSpPr txBox="1">
            <a:spLocks noChangeArrowheads="1"/>
          </p:cNvSpPr>
          <p:nvPr/>
        </p:nvSpPr>
        <p:spPr bwMode="auto">
          <a:xfrm>
            <a:off x="152400" y="1731963"/>
            <a:ext cx="8915400"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5000"/>
              </a:lnSpc>
              <a:spcBef>
                <a:spcPct val="0"/>
              </a:spcBef>
              <a:spcAft>
                <a:spcPts val="1000"/>
              </a:spcAft>
              <a:buFontTx/>
              <a:buNone/>
            </a:pPr>
            <a:r>
              <a:rPr lang="en-US" altLang="en-US" sz="2800" b="1" dirty="0">
                <a:latin typeface="Arial" panose="020B0604020202020204" pitchFamily="34" charset="0"/>
              </a:rPr>
              <a:t>The Unit leader </a:t>
            </a:r>
            <a:br>
              <a:rPr lang="en-US" altLang="en-US" sz="2800" b="1" dirty="0">
                <a:latin typeface="Arial" panose="020B0604020202020204" pitchFamily="34" charset="0"/>
              </a:rPr>
            </a:br>
            <a:r>
              <a:rPr lang="en-US" altLang="en-US" sz="2800" b="1" dirty="0">
                <a:latin typeface="Arial" panose="020B0604020202020204" pitchFamily="34" charset="0"/>
              </a:rPr>
              <a:t>signature:</a:t>
            </a:r>
          </a:p>
          <a:p>
            <a:pPr>
              <a:lnSpc>
                <a:spcPct val="95000"/>
              </a:lnSpc>
              <a:spcBef>
                <a:spcPts val="400"/>
              </a:spcBef>
              <a:buFont typeface="Arial" panose="020B0604020202020204" pitchFamily="34" charset="0"/>
              <a:buBlip>
                <a:blip r:embed="rId4"/>
              </a:buBlip>
            </a:pPr>
            <a:r>
              <a:rPr lang="en-US" altLang="en-US" sz="2600" dirty="0">
                <a:latin typeface="Arial" panose="020B0604020202020204" pitchFamily="34" charset="0"/>
              </a:rPr>
              <a:t> </a:t>
            </a:r>
            <a:r>
              <a:rPr lang="en-US" altLang="en-US" sz="2800" dirty="0">
                <a:latin typeface="+mn-lt"/>
                <a:cs typeface="MS PGothic" pitchFamily="34" charset="-128"/>
              </a:rPr>
              <a:t>Required for Scouts to</a:t>
            </a:r>
            <a:br>
              <a:rPr lang="en-US" altLang="en-US" sz="2800" dirty="0">
                <a:latin typeface="+mn-lt"/>
                <a:cs typeface="MS PGothic" pitchFamily="34" charset="-128"/>
              </a:rPr>
            </a:br>
            <a:r>
              <a:rPr lang="en-US" altLang="en-US" sz="2800" dirty="0">
                <a:latin typeface="+mn-lt"/>
                <a:cs typeface="MS PGothic" pitchFamily="34" charset="-128"/>
              </a:rPr>
              <a:t>    work with Counselors.</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Does not indicate Unit</a:t>
            </a:r>
            <a:br>
              <a:rPr lang="en-US" altLang="en-US" sz="2800" dirty="0">
                <a:latin typeface="+mn-lt"/>
                <a:cs typeface="MS PGothic" pitchFamily="34" charset="-128"/>
              </a:rPr>
            </a:br>
            <a:r>
              <a:rPr lang="en-US" altLang="en-US" sz="2800" dirty="0">
                <a:latin typeface="+mn-lt"/>
                <a:cs typeface="MS PGothic" pitchFamily="34" charset="-128"/>
              </a:rPr>
              <a:t>    leader </a:t>
            </a:r>
            <a:r>
              <a:rPr lang="ja-JP" altLang="en-US" sz="2800" dirty="0">
                <a:latin typeface="+mn-lt"/>
                <a:cs typeface="MS PGothic" pitchFamily="34" charset="-128"/>
              </a:rPr>
              <a:t>“</a:t>
            </a:r>
            <a:r>
              <a:rPr lang="en-US" altLang="ja-JP" sz="2800" dirty="0">
                <a:latin typeface="+mn-lt"/>
                <a:cs typeface="MS PGothic" pitchFamily="34" charset="-128"/>
              </a:rPr>
              <a:t>approval</a:t>
            </a:r>
            <a:r>
              <a:rPr lang="ja-JP" altLang="en-US" sz="2800" dirty="0">
                <a:latin typeface="+mn-lt"/>
                <a:cs typeface="MS PGothic" pitchFamily="34" charset="-128"/>
              </a:rPr>
              <a:t>”</a:t>
            </a:r>
            <a:r>
              <a:rPr lang="en-US" altLang="ja-JP" sz="2800" dirty="0">
                <a:latin typeface="+mn-lt"/>
                <a:cs typeface="MS PGothic" pitchFamily="34" charset="-128"/>
              </a:rPr>
              <a:t>.</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Evidence of discussion between Unit leader and Scout.</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Indicates registered Counselor has been recommended.</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Not required for Scout to get started on requirements.</a:t>
            </a:r>
          </a:p>
        </p:txBody>
      </p:sp>
      <p:sp>
        <p:nvSpPr>
          <p:cNvPr id="44036" name="Rectangle 3">
            <a:extLst>
              <a:ext uri="{FF2B5EF4-FFF2-40B4-BE49-F238E27FC236}">
                <a16:creationId xmlns:a16="http://schemas.microsoft.com/office/drawing/2014/main" id="{F19A68A7-4AC6-758E-C00A-A1BC9BDA8E04}"/>
              </a:ext>
            </a:extLst>
          </p:cNvPr>
          <p:cNvSpPr>
            <a:spLocks noChangeArrowheads="1"/>
          </p:cNvSpPr>
          <p:nvPr/>
        </p:nvSpPr>
        <p:spPr bwMode="auto">
          <a:xfrm>
            <a:off x="127000" y="5956300"/>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7.0.0.2</a:t>
            </a:r>
          </a:p>
        </p:txBody>
      </p:sp>
      <p:sp>
        <p:nvSpPr>
          <p:cNvPr id="8" name="Rounded Rectangle 7">
            <a:extLst>
              <a:ext uri="{FF2B5EF4-FFF2-40B4-BE49-F238E27FC236}">
                <a16:creationId xmlns:a16="http://schemas.microsoft.com/office/drawing/2014/main" id="{A2FBE484-6C77-BDE7-8F14-1FE3B0EBC202}"/>
              </a:ext>
            </a:extLst>
          </p:cNvPr>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a:extLst>
              <a:ext uri="{FF2B5EF4-FFF2-40B4-BE49-F238E27FC236}">
                <a16:creationId xmlns:a16="http://schemas.microsoft.com/office/drawing/2014/main" id="{DBF8A89B-ABA2-7C67-15F8-1018CBAD09B9}"/>
              </a:ext>
            </a:extLst>
          </p:cNvPr>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cxnSp>
        <p:nvCxnSpPr>
          <p:cNvPr id="10" name="Straight Arrow Connector 9">
            <a:extLst>
              <a:ext uri="{FF2B5EF4-FFF2-40B4-BE49-F238E27FC236}">
                <a16:creationId xmlns:a16="http://schemas.microsoft.com/office/drawing/2014/main" id="{68FC74F9-D006-1A98-F617-EA7436969D06}"/>
              </a:ext>
            </a:extLst>
          </p:cNvPr>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E57494B-FF0D-FD71-D076-F6069C48AF37}"/>
              </a:ext>
            </a:extLst>
          </p:cNvPr>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400" dirty="0">
                <a:cs typeface="Arial" panose="020B0604020202020204" pitchFamily="34" charset="0"/>
              </a:rPr>
              <a:t>“I have discussed this Merit Badge with this Scout </a:t>
            </a:r>
            <a:br>
              <a:rPr lang="en-US" altLang="en-US" sz="2400" dirty="0">
                <a:cs typeface="Arial" panose="020B0604020202020204" pitchFamily="34" charset="0"/>
              </a:rPr>
            </a:br>
            <a:r>
              <a:rPr lang="en-US" altLang="en-US" sz="2400" dirty="0">
                <a:cs typeface="Arial" panose="020B0604020202020204" pitchFamily="34" charset="0"/>
              </a:rPr>
              <a:t>and recommended at least one Merit Badge Counselor.”</a:t>
            </a:r>
          </a:p>
        </p:txBody>
      </p:sp>
    </p:spTree>
    <p:extLst>
      <p:ext uri="{BB962C8B-B14F-4D97-AF65-F5344CB8AC3E}">
        <p14:creationId xmlns:p14="http://schemas.microsoft.com/office/powerpoint/2010/main" val="9517101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F74DC-A370-CD28-CCD7-C063295915BA}"/>
            </a:ext>
          </a:extLst>
        </p:cNvPr>
        <p:cNvGrpSpPr/>
        <p:nvPr/>
      </p:nvGrpSpPr>
      <p:grpSpPr>
        <a:xfrm>
          <a:off x="0" y="0"/>
          <a:ext cx="0" cy="0"/>
          <a:chOff x="0" y="0"/>
          <a:chExt cx="0" cy="0"/>
        </a:xfrm>
      </p:grpSpPr>
      <p:pic>
        <p:nvPicPr>
          <p:cNvPr id="3" name="Picture 2" descr="A blue sheet of paper with black text">
            <a:extLst>
              <a:ext uri="{FF2B5EF4-FFF2-40B4-BE49-F238E27FC236}">
                <a16:creationId xmlns:a16="http://schemas.microsoft.com/office/drawing/2014/main" id="{01F25E0D-D016-FCDC-EF12-8EA4CB94CD81}"/>
              </a:ext>
            </a:extLst>
          </p:cNvPr>
          <p:cNvPicPr>
            <a:picLocks noChangeAspect="1"/>
          </p:cNvPicPr>
          <p:nvPr/>
        </p:nvPicPr>
        <p:blipFill>
          <a:blip r:embed="rId3"/>
          <a:stretch>
            <a:fillRect/>
          </a:stretch>
        </p:blipFill>
        <p:spPr>
          <a:xfrm>
            <a:off x="1174751" y="2143125"/>
            <a:ext cx="5518149" cy="2745778"/>
          </a:xfrm>
          <a:prstGeom prst="rect">
            <a:avLst/>
          </a:prstGeom>
        </p:spPr>
      </p:pic>
      <p:sp>
        <p:nvSpPr>
          <p:cNvPr id="46083" name="Text Box 10">
            <a:extLst>
              <a:ext uri="{FF2B5EF4-FFF2-40B4-BE49-F238E27FC236}">
                <a16:creationId xmlns:a16="http://schemas.microsoft.com/office/drawing/2014/main" id="{11897DFC-E0A7-9DE0-E6D4-D33D79F7AB74}"/>
              </a:ext>
            </a:extLst>
          </p:cNvPr>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sp>
        <p:nvSpPr>
          <p:cNvPr id="46084" name="Text Box 7">
            <a:extLst>
              <a:ext uri="{FF2B5EF4-FFF2-40B4-BE49-F238E27FC236}">
                <a16:creationId xmlns:a16="http://schemas.microsoft.com/office/drawing/2014/main" id="{46BACD51-11FD-2362-0978-D621B76E335C}"/>
              </a:ext>
            </a:extLst>
          </p:cNvPr>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Record of completed requirements</a:t>
            </a:r>
          </a:p>
        </p:txBody>
      </p:sp>
      <p:sp>
        <p:nvSpPr>
          <p:cNvPr id="46085" name="Rectangle 7">
            <a:extLst>
              <a:ext uri="{FF2B5EF4-FFF2-40B4-BE49-F238E27FC236}">
                <a16:creationId xmlns:a16="http://schemas.microsoft.com/office/drawing/2014/main" id="{95BA47EC-16BF-6B80-1D24-CEB6555516C7}"/>
              </a:ext>
            </a:extLst>
          </p:cNvPr>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dirty="0">
                <a:latin typeface="Arial" panose="020B0604020202020204" pitchFamily="34" charset="0"/>
              </a:rPr>
              <a:t>Scout’</a:t>
            </a:r>
            <a:r>
              <a:rPr lang="en-US" altLang="ja-JP" sz="2400" dirty="0">
                <a:latin typeface="Arial" panose="020B0604020202020204" pitchFamily="34" charset="0"/>
              </a:rPr>
              <a:t>s information</a:t>
            </a:r>
            <a:endParaRPr lang="en-US" altLang="en-US" sz="2400" dirty="0">
              <a:latin typeface="Arial" panose="020B0604020202020204" pitchFamily="34" charset="0"/>
            </a:endParaRPr>
          </a:p>
        </p:txBody>
      </p:sp>
      <p:cxnSp>
        <p:nvCxnSpPr>
          <p:cNvPr id="21" name="Straight Arrow Connector 20">
            <a:extLst>
              <a:ext uri="{FF2B5EF4-FFF2-40B4-BE49-F238E27FC236}">
                <a16:creationId xmlns:a16="http://schemas.microsoft.com/office/drawing/2014/main" id="{BA8D9E0E-5D9A-EC52-741A-6A1DEEE8B29D}"/>
              </a:ext>
            </a:extLst>
          </p:cNvPr>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D6121E2A-2CF3-8A72-AFEB-EDE6EDCD2CDB}"/>
              </a:ext>
            </a:extLst>
          </p:cNvPr>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a:extLst>
              <a:ext uri="{FF2B5EF4-FFF2-40B4-BE49-F238E27FC236}">
                <a16:creationId xmlns:a16="http://schemas.microsoft.com/office/drawing/2014/main" id="{1D7490EA-6301-6FED-4ED2-A0D2631F0AF0}"/>
              </a:ext>
            </a:extLst>
          </p:cNvPr>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9DF20231-47C8-0CD5-855D-D9DBB5ECF75A}"/>
              </a:ext>
            </a:extLst>
          </p:cNvPr>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955CC9F-EE26-74CF-29E0-631287F904AC}"/>
              </a:ext>
            </a:extLst>
          </p:cNvPr>
          <p:cNvSpPr/>
          <p:nvPr/>
        </p:nvSpPr>
        <p:spPr>
          <a:xfrm>
            <a:off x="5464286" y="5894943"/>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extLst>
      <p:ext uri="{BB962C8B-B14F-4D97-AF65-F5344CB8AC3E}">
        <p14:creationId xmlns:p14="http://schemas.microsoft.com/office/powerpoint/2010/main" val="7996202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6EB5-8F33-C77E-8D1E-B51F777F3802}"/>
            </a:ext>
          </a:extLst>
        </p:cNvPr>
        <p:cNvGrpSpPr/>
        <p:nvPr/>
      </p:nvGrpSpPr>
      <p:grpSpPr>
        <a:xfrm>
          <a:off x="0" y="0"/>
          <a:ext cx="0" cy="0"/>
          <a:chOff x="0" y="0"/>
          <a:chExt cx="0" cy="0"/>
        </a:xfrm>
      </p:grpSpPr>
      <p:pic>
        <p:nvPicPr>
          <p:cNvPr id="2" name="Picture 1" descr="A close-up of a blue application form&#10;&#10;AI-generated content may be incorrect.">
            <a:extLst>
              <a:ext uri="{FF2B5EF4-FFF2-40B4-BE49-F238E27FC236}">
                <a16:creationId xmlns:a16="http://schemas.microsoft.com/office/drawing/2014/main" id="{DCE923A5-E9B6-8EB2-4E0C-C65748364846}"/>
              </a:ext>
            </a:extLst>
          </p:cNvPr>
          <p:cNvPicPr>
            <a:picLocks noChangeAspect="1"/>
          </p:cNvPicPr>
          <p:nvPr/>
        </p:nvPicPr>
        <p:blipFill>
          <a:blip r:embed="rId3"/>
          <a:stretch>
            <a:fillRect/>
          </a:stretch>
        </p:blipFill>
        <p:spPr>
          <a:xfrm>
            <a:off x="2479110" y="1658716"/>
            <a:ext cx="4946648" cy="2502122"/>
          </a:xfrm>
          <a:prstGeom prst="rect">
            <a:avLst/>
          </a:prstGeom>
        </p:spPr>
      </p:pic>
      <p:sp>
        <p:nvSpPr>
          <p:cNvPr id="48131" name="Rectangle 5">
            <a:extLst>
              <a:ext uri="{FF2B5EF4-FFF2-40B4-BE49-F238E27FC236}">
                <a16:creationId xmlns:a16="http://schemas.microsoft.com/office/drawing/2014/main" id="{42546FBD-1B62-11EB-CEAF-57D7FECA053B}"/>
              </a:ext>
            </a:extLst>
          </p:cNvPr>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a:t>
            </a:r>
            <a:r>
              <a:rPr lang="en-US" altLang="ja-JP" sz="2000" dirty="0">
                <a:latin typeface="Arial" panose="020B0604020202020204" pitchFamily="34" charset="0"/>
              </a:rPr>
              <a:t>s information</a:t>
            </a:r>
            <a:endParaRPr lang="en-US" altLang="en-US" sz="2000" dirty="0">
              <a:latin typeface="Arial" panose="020B0604020202020204" pitchFamily="34" charset="0"/>
            </a:endParaRPr>
          </a:p>
        </p:txBody>
      </p:sp>
      <p:sp>
        <p:nvSpPr>
          <p:cNvPr id="48132" name="Text Box 6">
            <a:extLst>
              <a:ext uri="{FF2B5EF4-FFF2-40B4-BE49-F238E27FC236}">
                <a16:creationId xmlns:a16="http://schemas.microsoft.com/office/drawing/2014/main" id="{A8350873-C334-CD8C-5B4F-8E2B0CD6724A}"/>
              </a:ext>
            </a:extLst>
          </p:cNvPr>
          <p:cNvSpPr txBox="1">
            <a:spLocks noChangeArrowheads="1"/>
          </p:cNvSpPr>
          <p:nvPr/>
        </p:nvSpPr>
        <p:spPr bwMode="auto">
          <a:xfrm>
            <a:off x="3733800" y="4810125"/>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latin typeface="Arial" panose="020B0604020202020204" pitchFamily="34" charset="0"/>
              </a:rPr>
              <a:t>1/3 goes to Scout for his or her  records</a:t>
            </a:r>
            <a:endParaRPr lang="en-US" altLang="en-US" sz="2200" dirty="0">
              <a:latin typeface="Arial" panose="020B0604020202020204" pitchFamily="34" charset="0"/>
            </a:endParaRPr>
          </a:p>
        </p:txBody>
      </p:sp>
      <p:sp>
        <p:nvSpPr>
          <p:cNvPr id="48133" name="Text Box 10">
            <a:extLst>
              <a:ext uri="{FF2B5EF4-FFF2-40B4-BE49-F238E27FC236}">
                <a16:creationId xmlns:a16="http://schemas.microsoft.com/office/drawing/2014/main" id="{DAB63A55-2FB7-8EF7-B4E2-743E43C4033B}"/>
              </a:ext>
            </a:extLst>
          </p:cNvPr>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000" dirty="0">
                <a:latin typeface="Arial" panose="020B0604020202020204" pitchFamily="34" charset="0"/>
              </a:rPr>
              <a:t>Unit </a:t>
            </a:r>
            <a:br>
              <a:rPr lang="en-US" altLang="en-US" sz="2000" dirty="0">
                <a:latin typeface="Arial" panose="020B0604020202020204" pitchFamily="34" charset="0"/>
              </a:rPr>
            </a:br>
            <a:r>
              <a:rPr lang="en-US" altLang="en-US" sz="2000" dirty="0">
                <a:latin typeface="Arial" panose="020B0604020202020204" pitchFamily="34" charset="0"/>
              </a:rPr>
              <a:t>leader’</a:t>
            </a:r>
            <a:r>
              <a:rPr lang="en-US" altLang="ja-JP" sz="2000" dirty="0">
                <a:latin typeface="Arial" panose="020B0604020202020204" pitchFamily="34" charset="0"/>
              </a:rPr>
              <a:t>s </a:t>
            </a:r>
            <a:br>
              <a:rPr lang="en-US" altLang="ja-JP" sz="2000" dirty="0">
                <a:latin typeface="Arial" panose="020B0604020202020204" pitchFamily="34" charset="0"/>
              </a:rPr>
            </a:br>
            <a:r>
              <a:rPr lang="en-US" altLang="ja-JP" sz="2000" dirty="0">
                <a:latin typeface="Arial" panose="020B0604020202020204" pitchFamily="34" charset="0"/>
              </a:rPr>
              <a:t>second</a:t>
            </a:r>
            <a:br>
              <a:rPr lang="en-US" altLang="ja-JP" sz="2000" dirty="0">
                <a:latin typeface="Arial" panose="020B0604020202020204" pitchFamily="34" charset="0"/>
              </a:rPr>
            </a:br>
            <a:r>
              <a:rPr lang="en-US" altLang="ja-JP" sz="2000" dirty="0">
                <a:latin typeface="Arial" panose="020B0604020202020204" pitchFamily="34" charset="0"/>
              </a:rPr>
              <a:t>signature</a:t>
            </a:r>
            <a:endParaRPr lang="en-US" altLang="en-US" sz="2000" dirty="0">
              <a:latin typeface="Arial" panose="020B0604020202020204" pitchFamily="34" charset="0"/>
            </a:endParaRPr>
          </a:p>
        </p:txBody>
      </p:sp>
      <p:sp>
        <p:nvSpPr>
          <p:cNvPr id="48134" name="Rectangle 13">
            <a:extLst>
              <a:ext uri="{FF2B5EF4-FFF2-40B4-BE49-F238E27FC236}">
                <a16:creationId xmlns:a16="http://schemas.microsoft.com/office/drawing/2014/main" id="{EAC0801D-190A-C9C0-0EB4-4A32D27E87A4}"/>
              </a:ext>
            </a:extLst>
          </p:cNvPr>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 signs in </a:t>
            </a:r>
            <a:r>
              <a:rPr lang="en-US" altLang="en-US" sz="2000" i="1" dirty="0">
                <a:latin typeface="Arial" panose="020B0604020202020204" pitchFamily="34" charset="0"/>
              </a:rPr>
              <a:t>two</a:t>
            </a:r>
            <a:r>
              <a:rPr lang="en-US" altLang="en-US" sz="2000" dirty="0">
                <a:latin typeface="Arial" panose="020B0604020202020204" pitchFamily="34" charset="0"/>
              </a:rPr>
              <a:t> places once all requirements are complete</a:t>
            </a:r>
          </a:p>
        </p:txBody>
      </p:sp>
      <p:cxnSp>
        <p:nvCxnSpPr>
          <p:cNvPr id="26" name="Straight Arrow Connector 25">
            <a:extLst>
              <a:ext uri="{FF2B5EF4-FFF2-40B4-BE49-F238E27FC236}">
                <a16:creationId xmlns:a16="http://schemas.microsoft.com/office/drawing/2014/main" id="{E4EECB88-654F-BAB7-6A58-6410089DB57F}"/>
              </a:ext>
            </a:extLst>
          </p:cNvPr>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7" name="Text Box 10">
            <a:extLst>
              <a:ext uri="{FF2B5EF4-FFF2-40B4-BE49-F238E27FC236}">
                <a16:creationId xmlns:a16="http://schemas.microsoft.com/office/drawing/2014/main" id="{C0278DFA-53C8-852C-34C7-757B90CE54A3}"/>
              </a:ext>
            </a:extLst>
          </p:cNvPr>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 – Reverse Side</a:t>
            </a:r>
          </a:p>
        </p:txBody>
      </p:sp>
      <p:sp>
        <p:nvSpPr>
          <p:cNvPr id="20" name="Rounded Rectangle 19">
            <a:extLst>
              <a:ext uri="{FF2B5EF4-FFF2-40B4-BE49-F238E27FC236}">
                <a16:creationId xmlns:a16="http://schemas.microsoft.com/office/drawing/2014/main" id="{76E9C313-314D-FA8F-D401-F0713D0FEC0E}"/>
              </a:ext>
            </a:extLst>
          </p:cNvPr>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a:extLst>
              <a:ext uri="{FF2B5EF4-FFF2-40B4-BE49-F238E27FC236}">
                <a16:creationId xmlns:a16="http://schemas.microsoft.com/office/drawing/2014/main" id="{70843228-CD1F-11EA-53E3-185A05AB1CD2}"/>
              </a:ext>
            </a:extLst>
          </p:cNvPr>
          <p:cNvSpPr/>
          <p:nvPr/>
        </p:nvSpPr>
        <p:spPr>
          <a:xfrm>
            <a:off x="2507456" y="3100387"/>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a:extLst>
              <a:ext uri="{FF2B5EF4-FFF2-40B4-BE49-F238E27FC236}">
                <a16:creationId xmlns:a16="http://schemas.microsoft.com/office/drawing/2014/main" id="{71EDCB7F-DF71-413F-C5D6-79F72582AAC8}"/>
              </a:ext>
            </a:extLst>
          </p:cNvPr>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a:extLst>
              <a:ext uri="{FF2B5EF4-FFF2-40B4-BE49-F238E27FC236}">
                <a16:creationId xmlns:a16="http://schemas.microsoft.com/office/drawing/2014/main" id="{51DA3FF9-16BD-4DF7-9358-489642B0D44A}"/>
              </a:ext>
            </a:extLst>
          </p:cNvPr>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a:extLst>
              <a:ext uri="{FF2B5EF4-FFF2-40B4-BE49-F238E27FC236}">
                <a16:creationId xmlns:a16="http://schemas.microsoft.com/office/drawing/2014/main" id="{94D15C32-574D-8675-6AC1-A877D9297028}"/>
              </a:ext>
            </a:extLst>
          </p:cNvPr>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FA6EC3-D198-9F12-1ED2-C1A2EDBC1245}"/>
              </a:ext>
            </a:extLst>
          </p:cNvPr>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FE4A34B-3C4F-D99D-6D15-E2FCAC4AC590}"/>
              </a:ext>
            </a:extLst>
          </p:cNvPr>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40ADBE-D1A8-A05B-A391-EE9C27B23E9B}"/>
              </a:ext>
            </a:extLst>
          </p:cNvPr>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46" name="Picture 10" descr="Mouse Icon White 20x28.png">
            <a:extLst>
              <a:ext uri="{FF2B5EF4-FFF2-40B4-BE49-F238E27FC236}">
                <a16:creationId xmlns:a16="http://schemas.microsoft.com/office/drawing/2014/main" id="{4E1C2C39-C252-505D-E4F7-DDCB336D4D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5000" y="6494463"/>
            <a:ext cx="1825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a:extLst>
              <a:ext uri="{FF2B5EF4-FFF2-40B4-BE49-F238E27FC236}">
                <a16:creationId xmlns:a16="http://schemas.microsoft.com/office/drawing/2014/main" id="{48A2CA01-7A70-5C3E-0444-15FC79BFA0D6}"/>
              </a:ext>
            </a:extLst>
          </p:cNvPr>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a:extLst>
              <a:ext uri="{FF2B5EF4-FFF2-40B4-BE49-F238E27FC236}">
                <a16:creationId xmlns:a16="http://schemas.microsoft.com/office/drawing/2014/main" id="{DDFAF132-AF09-2566-CCE9-B1DB0EB2D276}"/>
              </a:ext>
            </a:extLst>
          </p:cNvPr>
          <p:cNvSpPr txBox="1">
            <a:spLocks noChangeArrowheads="1"/>
          </p:cNvSpPr>
          <p:nvPr/>
        </p:nvSpPr>
        <p:spPr bwMode="auto">
          <a:xfrm>
            <a:off x="6019800" y="4800600"/>
            <a:ext cx="24384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Counselor’</a:t>
            </a:r>
            <a:r>
              <a:rPr lang="en-US" altLang="ja-JP" sz="2000" dirty="0">
                <a:solidFill>
                  <a:schemeClr val="bg1"/>
                </a:solidFill>
                <a:latin typeface="Arial" panose="020B0604020202020204" pitchFamily="34" charset="0"/>
              </a:rPr>
              <a:t>s </a:t>
            </a:r>
            <a:br>
              <a:rPr lang="en-US" altLang="ja-JP" sz="2000" dirty="0">
                <a:solidFill>
                  <a:schemeClr val="bg1"/>
                </a:solidFill>
                <a:latin typeface="Arial" panose="020B0604020202020204" pitchFamily="34" charset="0"/>
              </a:rPr>
            </a:br>
            <a:r>
              <a:rPr lang="en-US" altLang="ja-JP" sz="2000" dirty="0">
                <a:solidFill>
                  <a:schemeClr val="bg1"/>
                </a:solidFill>
                <a:latin typeface="Arial" panose="020B0604020202020204" pitchFamily="34" charset="0"/>
              </a:rPr>
              <a:t>records</a:t>
            </a:r>
            <a:endParaRPr lang="en-US" altLang="en-US" sz="2000" dirty="0">
              <a:solidFill>
                <a:schemeClr val="bg1"/>
              </a:solidFill>
              <a:latin typeface="Arial" panose="020B0604020202020204" pitchFamily="34" charset="0"/>
            </a:endParaRPr>
          </a:p>
        </p:txBody>
      </p:sp>
      <p:sp>
        <p:nvSpPr>
          <p:cNvPr id="48149" name="Text Box 6">
            <a:extLst>
              <a:ext uri="{FF2B5EF4-FFF2-40B4-BE49-F238E27FC236}">
                <a16:creationId xmlns:a16="http://schemas.microsoft.com/office/drawing/2014/main" id="{08E6BD58-2C30-1805-5A46-BE32A5A901E0}"/>
              </a:ext>
            </a:extLst>
          </p:cNvPr>
          <p:cNvSpPr txBox="1">
            <a:spLocks noChangeArrowheads="1"/>
          </p:cNvSpPr>
          <p:nvPr/>
        </p:nvSpPr>
        <p:spPr bwMode="auto">
          <a:xfrm>
            <a:off x="1143000" y="4800600"/>
            <a:ext cx="25908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Unit as application for</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the badge</a:t>
            </a:r>
          </a:p>
        </p:txBody>
      </p:sp>
      <p:sp>
        <p:nvSpPr>
          <p:cNvPr id="30" name="Rectangle 29">
            <a:extLst>
              <a:ext uri="{FF2B5EF4-FFF2-40B4-BE49-F238E27FC236}">
                <a16:creationId xmlns:a16="http://schemas.microsoft.com/office/drawing/2014/main" id="{BB6BD0AD-4D93-C619-9ABF-CAB0C6C18858}"/>
              </a:ext>
            </a:extLst>
          </p:cNvPr>
          <p:cNvSpPr/>
          <p:nvPr/>
        </p:nvSpPr>
        <p:spPr>
          <a:xfrm>
            <a:off x="5464286" y="59154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extLst>
      <p:ext uri="{BB962C8B-B14F-4D97-AF65-F5344CB8AC3E}">
        <p14:creationId xmlns:p14="http://schemas.microsoft.com/office/powerpoint/2010/main" val="20410293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D604-94F6-2F61-ECD1-A837874526C7}"/>
            </a:ext>
          </a:extLst>
        </p:cNvPr>
        <p:cNvGrpSpPr/>
        <p:nvPr/>
      </p:nvGrpSpPr>
      <p:grpSpPr>
        <a:xfrm>
          <a:off x="0" y="0"/>
          <a:ext cx="0" cy="0"/>
          <a:chOff x="0" y="0"/>
          <a:chExt cx="0" cy="0"/>
        </a:xfrm>
      </p:grpSpPr>
      <p:sp>
        <p:nvSpPr>
          <p:cNvPr id="50178" name="Text Box 2">
            <a:extLst>
              <a:ext uri="{FF2B5EF4-FFF2-40B4-BE49-F238E27FC236}">
                <a16:creationId xmlns:a16="http://schemas.microsoft.com/office/drawing/2014/main" id="{D73F6FA5-119D-27A4-F599-317E55E44121}"/>
              </a:ext>
            </a:extLst>
          </p:cNvPr>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Recruiting Merit Badge Counselors</a:t>
            </a:r>
            <a:endParaRPr lang="en-US" sz="4000" b="1" dirty="0">
              <a:effectLst/>
            </a:endParaRPr>
          </a:p>
        </p:txBody>
      </p:sp>
      <p:sp>
        <p:nvSpPr>
          <p:cNvPr id="50179" name="Text Box 3">
            <a:extLst>
              <a:ext uri="{FF2B5EF4-FFF2-40B4-BE49-F238E27FC236}">
                <a16:creationId xmlns:a16="http://schemas.microsoft.com/office/drawing/2014/main" id="{FAF038CC-D2D4-DBFA-90F6-2E2FA897F2AA}"/>
              </a:ext>
            </a:extLst>
          </p:cNvPr>
          <p:cNvSpPr txBox="1">
            <a:spLocks noChangeArrowheads="1"/>
          </p:cNvSpPr>
          <p:nvPr/>
        </p:nvSpPr>
        <p:spPr bwMode="auto">
          <a:xfrm>
            <a:off x="380998" y="1440766"/>
            <a:ext cx="8441453" cy="342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Interface with your District Advancement Chair, or          District Merit Badge Coordinator for help.</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Ensure the Merit Badge Counselor is Qualified.</a:t>
            </a:r>
          </a:p>
          <a:p>
            <a:pPr marL="569913" indent="-569913">
              <a:lnSpc>
                <a:spcPct val="90000"/>
              </a:lnSpc>
              <a:spcBef>
                <a:spcPts val="600"/>
              </a:spcBef>
              <a:buBlip>
                <a:blip r:embed="rId3"/>
              </a:buBlip>
            </a:pPr>
            <a:r>
              <a:rPr lang="en-US" sz="2800" dirty="0">
                <a:cs typeface="MS PGothic" pitchFamily="34" charset="-128"/>
              </a:rPr>
              <a:t>Ensure </a:t>
            </a:r>
            <a:r>
              <a:rPr lang="en-US" sz="2800" dirty="0">
                <a:latin typeface="+mn-lt"/>
                <a:cs typeface="MS PGothic" pitchFamily="34" charset="-128"/>
              </a:rPr>
              <a:t>the Merit Badge Counselor recruited understands what he or she should expect at your Merit Badge Day.</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Recruit assistants to help the Merit Badge Counselors with their classes.</a:t>
            </a:r>
          </a:p>
        </p:txBody>
      </p:sp>
    </p:spTree>
    <p:extLst>
      <p:ext uri="{BB962C8B-B14F-4D97-AF65-F5344CB8AC3E}">
        <p14:creationId xmlns:p14="http://schemas.microsoft.com/office/powerpoint/2010/main" val="17017375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A7096-FEA7-7806-802B-7C77A1F65C1C}"/>
            </a:ext>
          </a:extLst>
        </p:cNvPr>
        <p:cNvGrpSpPr/>
        <p:nvPr/>
      </p:nvGrpSpPr>
      <p:grpSpPr>
        <a:xfrm>
          <a:off x="0" y="0"/>
          <a:ext cx="0" cy="0"/>
          <a:chOff x="0" y="0"/>
          <a:chExt cx="0" cy="0"/>
        </a:xfrm>
      </p:grpSpPr>
      <p:sp>
        <p:nvSpPr>
          <p:cNvPr id="50178" name="Text Box 2">
            <a:extLst>
              <a:ext uri="{FF2B5EF4-FFF2-40B4-BE49-F238E27FC236}">
                <a16:creationId xmlns:a16="http://schemas.microsoft.com/office/drawing/2014/main" id="{4573A2EB-D570-634B-9DC2-9B9459F99396}"/>
              </a:ext>
            </a:extLst>
          </p:cNvPr>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Preparing for a Merit Badge Day</a:t>
            </a:r>
            <a:endParaRPr lang="en-US" sz="4000" b="1" dirty="0">
              <a:effectLst/>
            </a:endParaRPr>
          </a:p>
        </p:txBody>
      </p:sp>
      <p:sp>
        <p:nvSpPr>
          <p:cNvPr id="50179" name="Text Box 3">
            <a:extLst>
              <a:ext uri="{FF2B5EF4-FFF2-40B4-BE49-F238E27FC236}">
                <a16:creationId xmlns:a16="http://schemas.microsoft.com/office/drawing/2014/main" id="{120A12A2-ED88-9FB1-DD0A-786D6C4C11C7}"/>
              </a:ext>
            </a:extLst>
          </p:cNvPr>
          <p:cNvSpPr txBox="1">
            <a:spLocks noChangeArrowheads="1"/>
          </p:cNvSpPr>
          <p:nvPr/>
        </p:nvSpPr>
        <p:spPr bwMode="auto">
          <a:xfrm>
            <a:off x="380998" y="1267792"/>
            <a:ext cx="8441453" cy="471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Application and Instructions</a:t>
            </a:r>
          </a:p>
          <a:p>
            <a:pPr marL="1092200" lvl="1" indent="-519113">
              <a:lnSpc>
                <a:spcPct val="90000"/>
              </a:lnSpc>
              <a:spcBef>
                <a:spcPts val="400"/>
              </a:spcBef>
              <a:buBlip>
                <a:blip r:embed="rId3"/>
              </a:buBlip>
            </a:pPr>
            <a:r>
              <a:rPr lang="en-US" sz="2400" dirty="0">
                <a:latin typeface="+mn-lt"/>
                <a:cs typeface="MS PGothic" pitchFamily="34" charset="-128"/>
              </a:rPr>
              <a:t>Submit to District Advancement Chair at least </a:t>
            </a:r>
            <a:r>
              <a:rPr lang="en-US" sz="2400" b="1" u="sng" dirty="0">
                <a:solidFill>
                  <a:srgbClr val="FF0000"/>
                </a:solidFill>
                <a:latin typeface="+mn-lt"/>
                <a:cs typeface="MS PGothic" pitchFamily="34" charset="-128"/>
              </a:rPr>
              <a:t>90 Days in advance</a:t>
            </a:r>
            <a:r>
              <a:rPr lang="en-US" sz="2400" dirty="0">
                <a:cs typeface="MS PGothic" pitchFamily="34" charset="-128"/>
              </a:rPr>
              <a:t>.</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Prerequisites</a:t>
            </a:r>
          </a:p>
          <a:p>
            <a:pPr marL="1092200" lvl="1" indent="-519113">
              <a:lnSpc>
                <a:spcPct val="90000"/>
              </a:lnSpc>
              <a:spcBef>
                <a:spcPts val="400"/>
              </a:spcBef>
              <a:buBlip>
                <a:blip r:embed="rId3"/>
              </a:buBlip>
            </a:pPr>
            <a:r>
              <a:rPr lang="en-US" sz="2400" dirty="0">
                <a:latin typeface="+mn-lt"/>
                <a:cs typeface="MS PGothic" pitchFamily="34" charset="-128"/>
              </a:rPr>
              <a:t>Not just a minimum.  Adding more may preclude the ability to conduct the badge at a group session.</a:t>
            </a:r>
          </a:p>
          <a:p>
            <a:pPr marL="1092200" lvl="1" indent="-519113">
              <a:lnSpc>
                <a:spcPct val="90000"/>
              </a:lnSpc>
              <a:spcBef>
                <a:spcPts val="400"/>
              </a:spcBef>
              <a:buBlip>
                <a:blip r:embed="rId3"/>
              </a:buBlip>
            </a:pPr>
            <a:r>
              <a:rPr lang="en-US" sz="2400" dirty="0">
                <a:latin typeface="+mn-lt"/>
                <a:cs typeface="MS PGothic" pitchFamily="34" charset="-128"/>
              </a:rPr>
              <a:t>Certain MB’s must be conducted as full day (both sessions).</a:t>
            </a:r>
          </a:p>
          <a:p>
            <a:pPr marL="569913" indent="-569913">
              <a:lnSpc>
                <a:spcPct val="90000"/>
              </a:lnSpc>
              <a:spcBef>
                <a:spcPts val="400"/>
              </a:spcBef>
              <a:buBlip>
                <a:blip r:embed="rId3"/>
              </a:buBlip>
            </a:pPr>
            <a:r>
              <a:rPr lang="en-US" sz="2800" dirty="0">
                <a:cs typeface="MS PGothic" pitchFamily="34" charset="-128"/>
              </a:rPr>
              <a:t>Merit Badge Day Flyers</a:t>
            </a:r>
          </a:p>
          <a:p>
            <a:pPr marL="1092200" lvl="1" indent="-519113">
              <a:lnSpc>
                <a:spcPct val="90000"/>
              </a:lnSpc>
              <a:spcBef>
                <a:spcPts val="400"/>
              </a:spcBef>
              <a:buBlip>
                <a:blip r:embed="rId3"/>
              </a:buBlip>
            </a:pPr>
            <a:r>
              <a:rPr lang="en-US" sz="2400" dirty="0">
                <a:latin typeface="+mn-lt"/>
                <a:cs typeface="MS PGothic" pitchFamily="34" charset="-128"/>
              </a:rPr>
              <a:t>Specific items must be included.</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Promotion</a:t>
            </a:r>
          </a:p>
          <a:p>
            <a:pPr marL="1092200" lvl="1" indent="-519113">
              <a:lnSpc>
                <a:spcPct val="90000"/>
              </a:lnSpc>
              <a:spcBef>
                <a:spcPts val="400"/>
              </a:spcBef>
              <a:buBlip>
                <a:blip r:embed="rId3"/>
              </a:buBlip>
            </a:pPr>
            <a:r>
              <a:rPr lang="en-US" sz="2400" dirty="0">
                <a:latin typeface="+mn-lt"/>
                <a:cs typeface="MS PGothic" pitchFamily="34" charset="-128"/>
              </a:rPr>
              <a:t>Council will post to OCC Website once approved.</a:t>
            </a:r>
          </a:p>
        </p:txBody>
      </p:sp>
      <p:sp>
        <p:nvSpPr>
          <p:cNvPr id="5" name="Rectangle 4">
            <a:extLst>
              <a:ext uri="{FF2B5EF4-FFF2-40B4-BE49-F238E27FC236}">
                <a16:creationId xmlns:a16="http://schemas.microsoft.com/office/drawing/2014/main" id="{E54B6A4C-1F80-FE30-554F-C02BEE2B05A9}"/>
              </a:ext>
            </a:extLst>
          </p:cNvPr>
          <p:cNvSpPr/>
          <p:nvPr/>
        </p:nvSpPr>
        <p:spPr>
          <a:xfrm>
            <a:off x="5875919" y="1067114"/>
            <a:ext cx="3148554"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All available on Council Website</a:t>
            </a:r>
          </a:p>
        </p:txBody>
      </p:sp>
    </p:spTree>
    <p:extLst>
      <p:ext uri="{BB962C8B-B14F-4D97-AF65-F5344CB8AC3E}">
        <p14:creationId xmlns:p14="http://schemas.microsoft.com/office/powerpoint/2010/main" val="42870050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7160D-A616-27B9-966D-32DD7AC2DEC8}"/>
            </a:ext>
          </a:extLst>
        </p:cNvPr>
        <p:cNvGrpSpPr/>
        <p:nvPr/>
      </p:nvGrpSpPr>
      <p:grpSpPr>
        <a:xfrm>
          <a:off x="0" y="0"/>
          <a:ext cx="0" cy="0"/>
          <a:chOff x="0" y="0"/>
          <a:chExt cx="0" cy="0"/>
        </a:xfrm>
      </p:grpSpPr>
      <p:sp>
        <p:nvSpPr>
          <p:cNvPr id="52226" name="Text Box 2">
            <a:extLst>
              <a:ext uri="{FF2B5EF4-FFF2-40B4-BE49-F238E27FC236}">
                <a16:creationId xmlns:a16="http://schemas.microsoft.com/office/drawing/2014/main" id="{5B58636B-AEAA-ADE0-E816-2E1870321EB9}"/>
              </a:ext>
            </a:extLst>
          </p:cNvPr>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Policy Specifics</a:t>
            </a:r>
            <a:endParaRPr lang="en-US" altLang="en-US" sz="4000" b="1" dirty="0">
              <a:latin typeface="Arial" panose="020B0604020202020204" pitchFamily="34" charset="0"/>
            </a:endParaRPr>
          </a:p>
        </p:txBody>
      </p:sp>
      <p:sp>
        <p:nvSpPr>
          <p:cNvPr id="52227" name="Text Box 3">
            <a:extLst>
              <a:ext uri="{FF2B5EF4-FFF2-40B4-BE49-F238E27FC236}">
                <a16:creationId xmlns:a16="http://schemas.microsoft.com/office/drawing/2014/main" id="{95C4D137-1540-1DF8-41E4-E1A166CEA310}"/>
              </a:ext>
            </a:extLst>
          </p:cNvPr>
          <p:cNvSpPr txBox="1">
            <a:spLocks noChangeArrowheads="1"/>
          </p:cNvSpPr>
          <p:nvPr/>
        </p:nvSpPr>
        <p:spPr bwMode="auto">
          <a:xfrm>
            <a:off x="140676" y="1476471"/>
            <a:ext cx="8500905" cy="43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Badges recommended for Merit Badge Day are listed on the OCC website with their listed  prerequisites. </a:t>
            </a:r>
            <a:endParaRPr lang="en-US" sz="2800" dirty="0">
              <a:cs typeface="MS PGothic" pitchFamily="34" charset="-128"/>
            </a:endParaRPr>
          </a:p>
          <a:p>
            <a:pPr marL="914400" indent="-452438">
              <a:lnSpc>
                <a:spcPct val="95000"/>
              </a:lnSpc>
              <a:spcBef>
                <a:spcPts val="400"/>
              </a:spcBef>
              <a:buBlip>
                <a:blip r:embed="rId3"/>
              </a:buBlip>
            </a:pPr>
            <a:r>
              <a:rPr lang="en-US" sz="2400" dirty="0">
                <a:cs typeface="MS PGothic" pitchFamily="34" charset="-128"/>
              </a:rPr>
              <a:t>Recommended For Merit Badge Days, </a:t>
            </a:r>
          </a:p>
          <a:p>
            <a:pPr marL="914400" indent="-452438">
              <a:lnSpc>
                <a:spcPct val="95000"/>
              </a:lnSpc>
              <a:spcBef>
                <a:spcPts val="400"/>
              </a:spcBef>
              <a:buBlip>
                <a:blip r:embed="rId3"/>
              </a:buBlip>
            </a:pPr>
            <a:r>
              <a:rPr lang="en-US" sz="2400" dirty="0">
                <a:cs typeface="MS PGothic" pitchFamily="34" charset="-128"/>
              </a:rPr>
              <a:t>Not Recommended for Merit Badge Days, </a:t>
            </a:r>
          </a:p>
          <a:p>
            <a:pPr marL="914400" indent="-452438">
              <a:lnSpc>
                <a:spcPct val="95000"/>
              </a:lnSpc>
              <a:spcBef>
                <a:spcPts val="400"/>
              </a:spcBef>
              <a:buBlip>
                <a:blip r:embed="rId3"/>
              </a:buBlip>
            </a:pPr>
            <a:r>
              <a:rPr lang="en-US" sz="2400" dirty="0">
                <a:cs typeface="MS PGothic" pitchFamily="34" charset="-128"/>
              </a:rPr>
              <a:t>Recommended for Summer Camp</a:t>
            </a:r>
            <a:endParaRPr lang="en-US" sz="2400" dirty="0">
              <a:latin typeface="+mn-lt"/>
              <a:cs typeface="MS PGothic" pitchFamily="34" charset="-128"/>
            </a:endParaRPr>
          </a:p>
          <a:p>
            <a:pPr marL="457200" indent="-457200">
              <a:spcBef>
                <a:spcPts val="400"/>
              </a:spcBef>
              <a:buFont typeface="Arial" panose="020B0604020202020204" pitchFamily="34" charset="0"/>
              <a:buBlip>
                <a:blip r:embed="rId3"/>
              </a:buBlip>
            </a:pPr>
            <a:r>
              <a:rPr lang="en-US" sz="2800" dirty="0">
                <a:latin typeface="+mn-lt"/>
                <a:cs typeface="MS PGothic" pitchFamily="34" charset="-128"/>
              </a:rPr>
              <a:t>Any Merit Badges that are not on the recommended list that wish to be done for a Merit Badge Day must be approved by the Council Advancement Committee prior to being offered at a Merit Badge Day.</a:t>
            </a:r>
          </a:p>
        </p:txBody>
      </p:sp>
      <p:sp>
        <p:nvSpPr>
          <p:cNvPr id="5" name="Rectangle 4">
            <a:extLst>
              <a:ext uri="{FF2B5EF4-FFF2-40B4-BE49-F238E27FC236}">
                <a16:creationId xmlns:a16="http://schemas.microsoft.com/office/drawing/2014/main" id="{9E27C63C-1C58-C48D-72B0-0BFC38AFB66F}"/>
              </a:ext>
            </a:extLst>
          </p:cNvPr>
          <p:cNvSpPr/>
          <p:nvPr/>
        </p:nvSpPr>
        <p:spPr>
          <a:xfrm>
            <a:off x="5464286" y="5894943"/>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7.0.4.11</a:t>
            </a:r>
          </a:p>
        </p:txBody>
      </p:sp>
    </p:spTree>
    <p:extLst>
      <p:ext uri="{BB962C8B-B14F-4D97-AF65-F5344CB8AC3E}">
        <p14:creationId xmlns:p14="http://schemas.microsoft.com/office/powerpoint/2010/main" val="16162169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3F5D-03FA-D84A-A699-D539AA0BF966}"/>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CE1ADA34-B045-5EFE-F37D-A98D08AC0C89}"/>
              </a:ext>
            </a:extLst>
          </p:cNvPr>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CAB75019-BC01-D7AD-2123-09BFC2C3CC8F}"/>
              </a:ext>
            </a:extLst>
          </p:cNvPr>
          <p:cNvSpPr>
            <a:spLocks noGrp="1" noChangeArrowheads="1"/>
          </p:cNvSpPr>
          <p:nvPr>
            <p:ph type="body" idx="4294967295"/>
          </p:nvPr>
        </p:nvSpPr>
        <p:spPr>
          <a:xfrm>
            <a:off x="585626" y="1184952"/>
            <a:ext cx="7576371" cy="4495800"/>
          </a:xfrm>
        </p:spPr>
        <p:txBody>
          <a:bodyPr/>
          <a:lstStyle/>
          <a:p>
            <a:pPr marL="571500" indent="-571500">
              <a:spcBef>
                <a:spcPts val="400"/>
              </a:spcBef>
              <a:buBlip>
                <a:blip r:embed="rId3"/>
              </a:buBlip>
            </a:pPr>
            <a:r>
              <a:rPr lang="en-US" dirty="0"/>
              <a:t>Started around 2015</a:t>
            </a:r>
          </a:p>
          <a:p>
            <a:pPr marL="571500" indent="-571500">
              <a:spcBef>
                <a:spcPts val="400"/>
              </a:spcBef>
              <a:buBlip>
                <a:blip r:embed="rId3"/>
              </a:buBlip>
            </a:pPr>
            <a:r>
              <a:rPr lang="en-US" dirty="0"/>
              <a:t>Merit Badge Days run amuck!</a:t>
            </a:r>
          </a:p>
          <a:p>
            <a:pPr marL="971550" lvl="1" indent="-571500">
              <a:spcBef>
                <a:spcPts val="400"/>
              </a:spcBef>
              <a:buBlip>
                <a:blip r:embed="rId3"/>
              </a:buBlip>
            </a:pPr>
            <a:r>
              <a:rPr lang="en-US" sz="2400" dirty="0"/>
              <a:t>Units holding 3, 4 sometimes 5 MB Days/year!</a:t>
            </a:r>
          </a:p>
          <a:p>
            <a:pPr marL="571500" indent="-571500">
              <a:spcBef>
                <a:spcPts val="400"/>
              </a:spcBef>
              <a:buBlip>
                <a:blip r:embed="rId3"/>
              </a:buBlip>
            </a:pPr>
            <a:r>
              <a:rPr lang="en-US" dirty="0"/>
              <a:t>Guide to Advancement – 2025</a:t>
            </a:r>
          </a:p>
          <a:p>
            <a:pPr marL="971550" lvl="1" indent="-571500">
              <a:spcBef>
                <a:spcPts val="400"/>
              </a:spcBef>
              <a:buBlip>
                <a:blip r:embed="rId3"/>
              </a:buBlip>
            </a:pPr>
            <a:r>
              <a:rPr lang="en-US" dirty="0"/>
              <a:t>Specific rules about group MB Days</a:t>
            </a:r>
          </a:p>
        </p:txBody>
      </p:sp>
    </p:spTree>
    <p:extLst>
      <p:ext uri="{BB962C8B-B14F-4D97-AF65-F5344CB8AC3E}">
        <p14:creationId xmlns:p14="http://schemas.microsoft.com/office/powerpoint/2010/main" val="29291156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818-1C0C-5676-6B0F-2DD7263ACB5E}"/>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4FC34517-C3B4-228E-B03C-85554E4FAA0F}"/>
              </a:ext>
            </a:extLst>
          </p:cNvPr>
          <p:cNvSpPr txBox="1">
            <a:spLocks noChangeArrowheads="1"/>
          </p:cNvSpPr>
          <p:nvPr/>
        </p:nvSpPr>
        <p:spPr bwMode="auto">
          <a:xfrm>
            <a:off x="450377" y="1010182"/>
            <a:ext cx="8309754" cy="54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All Merit Badge Days will have the same schedule, </a:t>
            </a:r>
          </a:p>
          <a:p>
            <a:pPr marL="914400" indent="-452438">
              <a:lnSpc>
                <a:spcPct val="95000"/>
              </a:lnSpc>
              <a:spcBef>
                <a:spcPts val="400"/>
              </a:spcBef>
              <a:buBlip>
                <a:blip r:embed="rId3"/>
              </a:buBlip>
            </a:pPr>
            <a:r>
              <a:rPr lang="en-US" sz="2400" dirty="0">
                <a:latin typeface="+mn-lt"/>
                <a:cs typeface="MS PGothic" pitchFamily="34" charset="-128"/>
              </a:rPr>
              <a:t>3 Hour morning classes, </a:t>
            </a:r>
          </a:p>
          <a:p>
            <a:pPr marL="914400" indent="-452438">
              <a:lnSpc>
                <a:spcPct val="95000"/>
              </a:lnSpc>
              <a:spcBef>
                <a:spcPts val="400"/>
              </a:spcBef>
              <a:buFont typeface="Arial" panose="020B0604020202020204" pitchFamily="34" charset="0"/>
              <a:buBlip>
                <a:blip r:embed="rId3"/>
              </a:buBlip>
            </a:pPr>
            <a:r>
              <a:rPr lang="en-US" sz="2400" dirty="0">
                <a:latin typeface="+mn-lt"/>
                <a:cs typeface="MS PGothic" pitchFamily="34" charset="-128"/>
              </a:rPr>
              <a:t>1 hour lunch and, </a:t>
            </a:r>
          </a:p>
          <a:p>
            <a:pPr marL="914400" indent="-452438">
              <a:lnSpc>
                <a:spcPct val="95000"/>
              </a:lnSpc>
              <a:spcBef>
                <a:spcPts val="400"/>
              </a:spcBef>
              <a:buBlip>
                <a:blip r:embed="rId3"/>
              </a:buBlip>
            </a:pPr>
            <a:r>
              <a:rPr lang="en-US" sz="2400" dirty="0">
                <a:cs typeface="MS PGothic" pitchFamily="34" charset="-128"/>
              </a:rPr>
              <a:t>3 Hour afternoon classes. </a:t>
            </a:r>
          </a:p>
          <a:p>
            <a:pPr marL="457200" indent="-457200">
              <a:lnSpc>
                <a:spcPct val="95000"/>
              </a:lnSpc>
              <a:spcBef>
                <a:spcPts val="400"/>
              </a:spcBef>
              <a:buBlip>
                <a:blip r:embed="rId3"/>
              </a:buBlip>
            </a:pPr>
            <a:r>
              <a:rPr lang="en-US" sz="2800" dirty="0">
                <a:latin typeface="+mn-lt"/>
                <a:cs typeface="MS PGothic" pitchFamily="34" charset="-128"/>
              </a:rPr>
              <a:t>Minimum Counselor to Scout ratio</a:t>
            </a:r>
          </a:p>
          <a:p>
            <a:pPr marL="914400" indent="-452438">
              <a:lnSpc>
                <a:spcPct val="95000"/>
              </a:lnSpc>
              <a:spcBef>
                <a:spcPts val="400"/>
              </a:spcBef>
              <a:buBlip>
                <a:blip r:embed="rId3"/>
              </a:buBlip>
            </a:pPr>
            <a:r>
              <a:rPr lang="en-US" sz="2400" dirty="0">
                <a:latin typeface="+mn-lt"/>
                <a:cs typeface="MS PGothic" pitchFamily="34" charset="-128"/>
              </a:rPr>
              <a:t>One registered Merit Badge Counselor per 8 Scouts. </a:t>
            </a:r>
          </a:p>
          <a:p>
            <a:pPr marL="914400" indent="-452438">
              <a:lnSpc>
                <a:spcPct val="95000"/>
              </a:lnSpc>
              <a:spcBef>
                <a:spcPts val="400"/>
              </a:spcBef>
              <a:buBlip>
                <a:blip r:embed="rId3"/>
              </a:buBlip>
            </a:pPr>
            <a:r>
              <a:rPr lang="en-US" sz="2400" dirty="0">
                <a:latin typeface="+mn-lt"/>
                <a:cs typeface="MS PGothic" pitchFamily="34" charset="-128"/>
              </a:rPr>
              <a:t>Helpers in a Merit Badge class does not dilute the 8 to 1 ratio of Counselor to students.</a:t>
            </a:r>
          </a:p>
          <a:p>
            <a:pPr marL="457200" indent="-457200">
              <a:lnSpc>
                <a:spcPct val="95000"/>
              </a:lnSpc>
              <a:spcBef>
                <a:spcPts val="400"/>
              </a:spcBef>
              <a:buBlip>
                <a:blip r:embed="rId3"/>
              </a:buBlip>
            </a:pPr>
            <a:r>
              <a:rPr lang="en-US" sz="2800" dirty="0">
                <a:latin typeface="+mn-lt"/>
                <a:cs typeface="MS PGothic" pitchFamily="34" charset="-128"/>
              </a:rPr>
              <a:t>YPT procedures will be used in Merit Badge Classes (never alone with Scouts, Two Deep Leadership, etc.)</a:t>
            </a:r>
          </a:p>
          <a:p>
            <a:pPr marL="457200" indent="-457200">
              <a:lnSpc>
                <a:spcPct val="95000"/>
              </a:lnSpc>
              <a:spcBef>
                <a:spcPts val="400"/>
              </a:spcBef>
              <a:buBlip>
                <a:blip r:embed="rId3"/>
              </a:buBlip>
            </a:pPr>
            <a:r>
              <a:rPr lang="en-US" sz="2800" dirty="0">
                <a:latin typeface="+mn-lt"/>
                <a:cs typeface="MS PGothic" pitchFamily="34" charset="-128"/>
              </a:rPr>
              <a:t>Maximum Merit Badges for a Scout to earn during a Merit Badge Day is 2 Merit Badges. 1 Eagle Required Merit Badge.</a:t>
            </a:r>
          </a:p>
        </p:txBody>
      </p:sp>
      <p:sp>
        <p:nvSpPr>
          <p:cNvPr id="6" name="Text Box 2">
            <a:extLst>
              <a:ext uri="{FF2B5EF4-FFF2-40B4-BE49-F238E27FC236}">
                <a16:creationId xmlns:a16="http://schemas.microsoft.com/office/drawing/2014/main" id="{78E34AE1-56E8-8209-DD64-E63DA5EA2C0F}"/>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1026" name="Picture 2" descr="C:\Users\smker\AppData\Local\Microsoft\Windows\INetCache\IE\5IIKGODI\16760-illustration-of-a-clock-pv[1].png">
            <a:extLst>
              <a:ext uri="{FF2B5EF4-FFF2-40B4-BE49-F238E27FC236}">
                <a16:creationId xmlns:a16="http://schemas.microsoft.com/office/drawing/2014/main" id="{83B25A68-4591-4770-C9A4-934E8537F7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203" y="1532465"/>
            <a:ext cx="1474747" cy="147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757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A548A-AFC4-3582-B4C2-21C6D3B26607}"/>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EFC63D47-2BFD-6608-F04F-2586BDD03C03}"/>
              </a:ext>
            </a:extLst>
          </p:cNvPr>
          <p:cNvSpPr txBox="1">
            <a:spLocks noChangeArrowheads="1"/>
          </p:cNvSpPr>
          <p:nvPr/>
        </p:nvSpPr>
        <p:spPr bwMode="auto">
          <a:xfrm>
            <a:off x="729465" y="1242198"/>
            <a:ext cx="8030665" cy="468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 Worksheets</a:t>
            </a:r>
          </a:p>
          <a:p>
            <a:pPr marL="914400" indent="-452438">
              <a:lnSpc>
                <a:spcPct val="95000"/>
              </a:lnSpc>
              <a:spcBef>
                <a:spcPts val="400"/>
              </a:spcBef>
              <a:buBlip>
                <a:blip r:embed="rId3"/>
              </a:buBlip>
            </a:pPr>
            <a:r>
              <a:rPr lang="en-US" sz="2400" dirty="0">
                <a:cs typeface="MS PGothic" pitchFamily="34" charset="-128"/>
              </a:rPr>
              <a:t>May not be a requirement.</a:t>
            </a:r>
          </a:p>
          <a:p>
            <a:pPr marL="914400" indent="-452438">
              <a:lnSpc>
                <a:spcPct val="95000"/>
              </a:lnSpc>
              <a:spcBef>
                <a:spcPts val="400"/>
              </a:spcBef>
              <a:buBlip>
                <a:blip r:embed="rId3"/>
              </a:buBlip>
            </a:pPr>
            <a:r>
              <a:rPr lang="en-US" sz="2400" dirty="0">
                <a:cs typeface="MS PGothic" pitchFamily="34" charset="-128"/>
              </a:rPr>
              <a:t>May be used as an aide in helping  a Merit Badge Counselor but cannot replace proof of completing a requirement or of  requirements that have the Scout “show”, “demonstrate”, or “discuss”. </a:t>
            </a:r>
            <a:br>
              <a:rPr lang="en-US" sz="2400" dirty="0">
                <a:cs typeface="MS PGothic" pitchFamily="34" charset="-128"/>
              </a:rPr>
            </a:br>
            <a:br>
              <a:rPr lang="en-US" sz="1400" dirty="0">
                <a:cs typeface="MS PGothic" pitchFamily="34" charset="-128"/>
              </a:rPr>
            </a:br>
            <a:endParaRPr lang="en-US" sz="1400" dirty="0">
              <a:cs typeface="MS PGothic" pitchFamily="34" charset="-128"/>
            </a:endParaRPr>
          </a:p>
          <a:p>
            <a:pPr marL="457200" indent="-45720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No expectation of completion</a:t>
            </a:r>
          </a:p>
          <a:p>
            <a:pPr marL="914400" indent="-452438">
              <a:lnSpc>
                <a:spcPct val="95000"/>
              </a:lnSpc>
              <a:spcBef>
                <a:spcPts val="400"/>
              </a:spcBef>
              <a:buBlip>
                <a:blip r:embed="rId3"/>
              </a:buBlip>
            </a:pPr>
            <a:r>
              <a:rPr lang="en-US" sz="2400" dirty="0">
                <a:cs typeface="MS PGothic" pitchFamily="34" charset="-128"/>
              </a:rPr>
              <a:t>Partial completions are a reasonable expectation for  attending a Merit Badge Day. There should be no expectations given that if the Scout registers for a Merit Badge completion is assured. </a:t>
            </a:r>
            <a:endParaRPr lang="en-US" sz="1400" dirty="0">
              <a:cs typeface="MS PGothic" pitchFamily="34" charset="-128"/>
            </a:endParaRPr>
          </a:p>
        </p:txBody>
      </p:sp>
      <p:sp>
        <p:nvSpPr>
          <p:cNvPr id="6" name="Text Box 2">
            <a:extLst>
              <a:ext uri="{FF2B5EF4-FFF2-40B4-BE49-F238E27FC236}">
                <a16:creationId xmlns:a16="http://schemas.microsoft.com/office/drawing/2014/main" id="{AACEB5E3-9568-1DDE-5911-10DAA106AE08}"/>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7" name="Rectangle 6">
            <a:extLst>
              <a:ext uri="{FF2B5EF4-FFF2-40B4-BE49-F238E27FC236}">
                <a16:creationId xmlns:a16="http://schemas.microsoft.com/office/drawing/2014/main" id="{E8A718FB-56FE-CF56-72A6-7F13B69C9A85}"/>
              </a:ext>
            </a:extLst>
          </p:cNvPr>
          <p:cNvSpPr/>
          <p:nvPr/>
        </p:nvSpPr>
        <p:spPr>
          <a:xfrm>
            <a:off x="5635685" y="5586222"/>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7.0.3.3</a:t>
            </a:r>
          </a:p>
        </p:txBody>
      </p:sp>
      <p:sp>
        <p:nvSpPr>
          <p:cNvPr id="8" name="Rectangle 7">
            <a:extLst>
              <a:ext uri="{FF2B5EF4-FFF2-40B4-BE49-F238E27FC236}">
                <a16:creationId xmlns:a16="http://schemas.microsoft.com/office/drawing/2014/main" id="{327B03F7-4358-9830-9398-F661481242F4}"/>
              </a:ext>
            </a:extLst>
          </p:cNvPr>
          <p:cNvSpPr/>
          <p:nvPr/>
        </p:nvSpPr>
        <p:spPr>
          <a:xfrm>
            <a:off x="5581305" y="3501028"/>
            <a:ext cx="3007426"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7.0.4.8</a:t>
            </a:r>
          </a:p>
        </p:txBody>
      </p:sp>
    </p:spTree>
    <p:extLst>
      <p:ext uri="{BB962C8B-B14F-4D97-AF65-F5344CB8AC3E}">
        <p14:creationId xmlns:p14="http://schemas.microsoft.com/office/powerpoint/2010/main" val="41674272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C1C4-9496-12B3-4313-8B198A8CB8B4}"/>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209A5F15-DDA6-6E70-24F4-C6E8A96968C5}"/>
              </a:ext>
            </a:extLst>
          </p:cNvPr>
          <p:cNvSpPr txBox="1">
            <a:spLocks noChangeArrowheads="1"/>
          </p:cNvSpPr>
          <p:nvPr/>
        </p:nvSpPr>
        <p:spPr bwMode="auto">
          <a:xfrm>
            <a:off x="423081" y="1242198"/>
            <a:ext cx="8598089"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spcBef>
                <a:spcPts val="400"/>
              </a:spcBef>
              <a:buBlip>
                <a:blip r:embed="rId3"/>
              </a:buBlip>
            </a:pPr>
            <a:r>
              <a:rPr lang="en-US" sz="2800" dirty="0">
                <a:cs typeface="MS PGothic" pitchFamily="34" charset="-128"/>
              </a:rPr>
              <a:t>Merit Badge day fees will not exceed $50.00 per Scout per Merit Badge Day, and $10.00 for Lunch.  </a:t>
            </a:r>
          </a:p>
          <a:p>
            <a:pPr marL="971550" lvl="1" indent="-457200" eaLnBrk="1" hangingPunct="1">
              <a:spcBef>
                <a:spcPts val="400"/>
              </a:spcBef>
              <a:buBlip>
                <a:blip r:embed="rId4"/>
              </a:buBlip>
            </a:pPr>
            <a:r>
              <a:rPr lang="en-US" sz="2400" dirty="0">
                <a:latin typeface="Arial" panose="020B0604020202020204" pitchFamily="34" charset="0"/>
              </a:rPr>
              <a:t>Any reasonable materials fee for a specific Merit Badge class may be charged in addition to the $50.00 fee </a:t>
            </a:r>
            <a:r>
              <a:rPr lang="en-US" sz="2400" b="1" dirty="0">
                <a:latin typeface="Arial" panose="020B0604020202020204" pitchFamily="34" charset="0"/>
              </a:rPr>
              <a:t>IF THE EXTRA FEES ARE NECESSARY.</a:t>
            </a:r>
            <a:br>
              <a:rPr lang="en-US" sz="2400" b="1" dirty="0">
                <a:latin typeface="Arial" panose="020B0604020202020204" pitchFamily="34" charset="0"/>
              </a:rPr>
            </a:b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Only one Merit Badge Day per Unit per Year will be approved.</a:t>
            </a:r>
          </a:p>
          <a:p>
            <a:pPr marL="461963" indent="-461963">
              <a:lnSpc>
                <a:spcPct val="95000"/>
              </a:lnSpc>
              <a:spcBef>
                <a:spcPts val="400"/>
              </a:spcBef>
              <a:buBlip>
                <a:blip r:embed="rId3"/>
              </a:buBlip>
            </a:pPr>
            <a:r>
              <a:rPr lang="en-US" sz="2800" dirty="0">
                <a:cs typeface="MS PGothic" pitchFamily="34" charset="-128"/>
              </a:rPr>
              <a:t>Merit Badge Days may not be conducted on Council property.</a:t>
            </a:r>
          </a:p>
        </p:txBody>
      </p:sp>
      <p:sp>
        <p:nvSpPr>
          <p:cNvPr id="6" name="Text Box 2">
            <a:extLst>
              <a:ext uri="{FF2B5EF4-FFF2-40B4-BE49-F238E27FC236}">
                <a16:creationId xmlns:a16="http://schemas.microsoft.com/office/drawing/2014/main" id="{0C7FEF91-8094-A8EB-B742-7420884B1947}"/>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4" name="Rectangle 3">
            <a:extLst>
              <a:ext uri="{FF2B5EF4-FFF2-40B4-BE49-F238E27FC236}">
                <a16:creationId xmlns:a16="http://schemas.microsoft.com/office/drawing/2014/main" id="{F86EAA37-292E-05AF-09AE-033CBF0F35E6}"/>
              </a:ext>
            </a:extLst>
          </p:cNvPr>
          <p:cNvSpPr/>
          <p:nvPr/>
        </p:nvSpPr>
        <p:spPr>
          <a:xfrm>
            <a:off x="5643227" y="3264415"/>
            <a:ext cx="32414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7.0.4.10</a:t>
            </a:r>
          </a:p>
        </p:txBody>
      </p:sp>
    </p:spTree>
    <p:extLst>
      <p:ext uri="{BB962C8B-B14F-4D97-AF65-F5344CB8AC3E}">
        <p14:creationId xmlns:p14="http://schemas.microsoft.com/office/powerpoint/2010/main" val="7127125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790FE-42E5-3CEB-BBDF-7DD646A7D690}"/>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DBB89BCF-68D1-17CD-C990-08A5B30CE87F}"/>
              </a:ext>
            </a:extLst>
          </p:cNvPr>
          <p:cNvSpPr txBox="1">
            <a:spLocks noChangeArrowheads="1"/>
          </p:cNvSpPr>
          <p:nvPr/>
        </p:nvSpPr>
        <p:spPr bwMode="auto">
          <a:xfrm>
            <a:off x="423081" y="1242198"/>
            <a:ext cx="8598089" cy="25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indent="-461963">
              <a:lnSpc>
                <a:spcPct val="95000"/>
              </a:lnSpc>
              <a:spcBef>
                <a:spcPts val="400"/>
              </a:spcBef>
              <a:buBlip>
                <a:blip r:embed="rId3"/>
              </a:buBlip>
            </a:pPr>
            <a:r>
              <a:rPr lang="en-US" sz="2800" dirty="0">
                <a:cs typeface="MS PGothic" pitchFamily="34" charset="-128"/>
              </a:rPr>
              <a:t>Certificates of Insurance (if needed) need to be requested of Council two weeks in advance of a Merit Badge Day</a:t>
            </a:r>
            <a:r>
              <a:rPr lang="en-US" sz="2400" dirty="0">
                <a:cs typeface="MS PGothic" pitchFamily="34" charset="-128"/>
              </a:rPr>
              <a:t>.     </a:t>
            </a:r>
            <a:br>
              <a:rPr lang="en-US" sz="2400" dirty="0">
                <a:cs typeface="MS PGothic" pitchFamily="34" charset="-128"/>
              </a:rPr>
            </a:br>
            <a:r>
              <a:rPr lang="en-US" sz="2400" dirty="0">
                <a:cs typeface="MS PGothic" pitchFamily="34" charset="-128"/>
              </a:rPr>
              <a:t>                        Email address:  </a:t>
            </a:r>
            <a:r>
              <a:rPr lang="en-US" sz="2400" dirty="0">
                <a:cs typeface="MS PGothic" pitchFamily="34" charset="-128"/>
                <a:hlinkClick r:id="rId4"/>
              </a:rPr>
              <a:t>COI@ocbsa.org</a:t>
            </a: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Scholarships for Scouts in need will be the responsibility of the Merit Badge Day host Unit.</a:t>
            </a:r>
          </a:p>
        </p:txBody>
      </p:sp>
      <p:sp>
        <p:nvSpPr>
          <p:cNvPr id="6" name="Text Box 2">
            <a:extLst>
              <a:ext uri="{FF2B5EF4-FFF2-40B4-BE49-F238E27FC236}">
                <a16:creationId xmlns:a16="http://schemas.microsoft.com/office/drawing/2014/main" id="{FDFCF546-BAE9-5F53-BA18-D5D40D2A1A76}"/>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Tree>
    <p:extLst>
      <p:ext uri="{BB962C8B-B14F-4D97-AF65-F5344CB8AC3E}">
        <p14:creationId xmlns:p14="http://schemas.microsoft.com/office/powerpoint/2010/main" val="6521898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44AD-E1D7-693C-6FAD-6DCB208708ED}"/>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10337BC7-D1C2-57D7-7159-DF3AA248156B}"/>
              </a:ext>
            </a:extLst>
          </p:cNvPr>
          <p:cNvSpPr txBox="1">
            <a:spLocks noChangeArrowheads="1"/>
          </p:cNvSpPr>
          <p:nvPr/>
        </p:nvSpPr>
        <p:spPr bwMode="auto">
          <a:xfrm>
            <a:off x="729465" y="1242198"/>
            <a:ext cx="8030665" cy="298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lvl="0" indent="-457200">
              <a:lnSpc>
                <a:spcPct val="95000"/>
              </a:lnSpc>
              <a:spcBef>
                <a:spcPts val="400"/>
              </a:spcBef>
              <a:buBlip>
                <a:blip r:embed="rId3"/>
              </a:buBlip>
            </a:pPr>
            <a:r>
              <a:rPr lang="en-US" sz="2800" dirty="0">
                <a:cs typeface="MS PGothic" pitchFamily="34" charset="-128"/>
              </a:rPr>
              <a:t>All Merit Badge Day Registrations will be done by the Host Unit.</a:t>
            </a:r>
          </a:p>
          <a:p>
            <a:pPr marL="914400" indent="-452438">
              <a:lnSpc>
                <a:spcPct val="95000"/>
              </a:lnSpc>
              <a:spcBef>
                <a:spcPts val="400"/>
              </a:spcBef>
              <a:buBlip>
                <a:blip r:embed="rId3"/>
              </a:buBlip>
            </a:pPr>
            <a:r>
              <a:rPr lang="en-US" sz="2400" dirty="0">
                <a:cs typeface="MS PGothic" pitchFamily="34" charset="-128"/>
              </a:rPr>
              <a:t>Walkups not allowed.</a:t>
            </a:r>
          </a:p>
          <a:p>
            <a:pPr marL="914400" indent="-452438">
              <a:lnSpc>
                <a:spcPct val="95000"/>
              </a:lnSpc>
              <a:spcBef>
                <a:spcPts val="400"/>
              </a:spcBef>
              <a:buBlip>
                <a:blip r:embed="rId3"/>
              </a:buBlip>
            </a:pPr>
            <a:r>
              <a:rPr lang="en-US" sz="2400" dirty="0">
                <a:cs typeface="MS PGothic" pitchFamily="34" charset="-128"/>
              </a:rPr>
              <a:t>Switching Scouts </a:t>
            </a:r>
            <a:r>
              <a:rPr lang="en-US" sz="2400" b="1" dirty="0">
                <a:cs typeface="MS PGothic" pitchFamily="34" charset="-128"/>
              </a:rPr>
              <a:t>IS</a:t>
            </a:r>
            <a:r>
              <a:rPr lang="en-US" sz="2400" dirty="0">
                <a:cs typeface="MS PGothic" pitchFamily="34" charset="-128"/>
              </a:rPr>
              <a:t> allowed.</a:t>
            </a:r>
          </a:p>
          <a:p>
            <a:pPr marL="457200" indent="-457200">
              <a:lnSpc>
                <a:spcPct val="95000"/>
              </a:lnSpc>
              <a:spcBef>
                <a:spcPts val="400"/>
              </a:spcBef>
              <a:buBlip>
                <a:blip r:embed="rId3"/>
              </a:buBlip>
            </a:pPr>
            <a:r>
              <a:rPr lang="en-US" sz="2800" dirty="0">
                <a:cs typeface="MS PGothic" pitchFamily="34" charset="-128"/>
              </a:rPr>
              <a:t>All monies for Merit Badge Days will be collected by the Council </a:t>
            </a:r>
            <a:r>
              <a:rPr lang="en-US" sz="2800">
                <a:cs typeface="MS PGothic" pitchFamily="34" charset="-128"/>
              </a:rPr>
              <a:t>utilizing Black Pug.</a:t>
            </a:r>
            <a:endParaRPr lang="en-US" sz="2400" dirty="0">
              <a:cs typeface="MS PGothic" pitchFamily="34" charset="-128"/>
            </a:endParaRPr>
          </a:p>
          <a:p>
            <a:pPr marL="914400" indent="-452438">
              <a:lnSpc>
                <a:spcPct val="95000"/>
              </a:lnSpc>
              <a:spcBef>
                <a:spcPts val="400"/>
              </a:spcBef>
              <a:buBlip>
                <a:blip r:embed="rId3"/>
              </a:buBlip>
            </a:pPr>
            <a:r>
              <a:rPr lang="en-US" sz="2400" b="1" dirty="0">
                <a:cs typeface="MS PGothic" pitchFamily="34" charset="-128"/>
              </a:rPr>
              <a:t>NO REFUNDS</a:t>
            </a:r>
            <a:r>
              <a:rPr lang="en-US" sz="2400" dirty="0">
                <a:cs typeface="MS PGothic" pitchFamily="34" charset="-128"/>
              </a:rPr>
              <a:t>.</a:t>
            </a:r>
          </a:p>
        </p:txBody>
      </p:sp>
      <p:sp>
        <p:nvSpPr>
          <p:cNvPr id="6" name="Text Box 2">
            <a:extLst>
              <a:ext uri="{FF2B5EF4-FFF2-40B4-BE49-F238E27FC236}">
                <a16:creationId xmlns:a16="http://schemas.microsoft.com/office/drawing/2014/main" id="{4ED400D2-ABFD-0E2A-568F-97C1C185A81F}"/>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4" name="Picture 4" descr="http://troop862.com/boy_scouts%20website/images/Boy_Scouting_ranks_(Boy_Scouts_of_America).png">
            <a:hlinkClick r:id="rId4"/>
            <a:extLst>
              <a:ext uri="{FF2B5EF4-FFF2-40B4-BE49-F238E27FC236}">
                <a16:creationId xmlns:a16="http://schemas.microsoft.com/office/drawing/2014/main" id="{D9BEDF33-6031-D14D-6E83-6FEFEC0DCD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423" y="4734008"/>
            <a:ext cx="7777153" cy="181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599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48C3-BAA6-F12F-0146-B83E0F3DCE7E}"/>
            </a:ext>
          </a:extLst>
        </p:cNvPr>
        <p:cNvGrpSpPr/>
        <p:nvPr/>
      </p:nvGrpSpPr>
      <p:grpSpPr>
        <a:xfrm>
          <a:off x="0" y="0"/>
          <a:ext cx="0" cy="0"/>
          <a:chOff x="0" y="0"/>
          <a:chExt cx="0" cy="0"/>
        </a:xfrm>
      </p:grpSpPr>
      <p:sp>
        <p:nvSpPr>
          <p:cNvPr id="6" name="Text Box 2">
            <a:extLst>
              <a:ext uri="{FF2B5EF4-FFF2-40B4-BE49-F238E27FC236}">
                <a16:creationId xmlns:a16="http://schemas.microsoft.com/office/drawing/2014/main" id="{E2A8451B-DF5F-8B51-8E16-EEF5F1A77300}"/>
              </a:ext>
            </a:extLst>
          </p:cNvPr>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Feedback</a:t>
            </a:r>
            <a:endParaRPr lang="en-US" altLang="en-US" sz="4000" b="1" dirty="0">
              <a:latin typeface="Arial" panose="020B0604020202020204" pitchFamily="34" charset="0"/>
            </a:endParaRPr>
          </a:p>
        </p:txBody>
      </p:sp>
      <p:sp>
        <p:nvSpPr>
          <p:cNvPr id="7" name="Text Box 3">
            <a:extLst>
              <a:ext uri="{FF2B5EF4-FFF2-40B4-BE49-F238E27FC236}">
                <a16:creationId xmlns:a16="http://schemas.microsoft.com/office/drawing/2014/main" id="{8ADA9317-86AA-22BC-D218-BEC6E2BFC4CE}"/>
              </a:ext>
            </a:extLst>
          </p:cNvPr>
          <p:cNvSpPr txBox="1">
            <a:spLocks noChangeArrowheads="1"/>
          </p:cNvSpPr>
          <p:nvPr/>
        </p:nvSpPr>
        <p:spPr bwMode="auto">
          <a:xfrm>
            <a:off x="140674" y="1506617"/>
            <a:ext cx="871192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682625" indent="-45085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Each Unit Merit Badge Day will have a member of the Council or District Advancement team as an observer.</a:t>
            </a:r>
          </a:p>
          <a:p>
            <a:pPr marL="682625" indent="-450850">
              <a:lnSpc>
                <a:spcPct val="95000"/>
              </a:lnSpc>
              <a:spcBef>
                <a:spcPts val="400"/>
              </a:spcBef>
              <a:buBlip>
                <a:blip r:embed="rId3"/>
              </a:buBlip>
            </a:pPr>
            <a:r>
              <a:rPr lang="en-US" sz="2800" dirty="0">
                <a:latin typeface="+mn-lt"/>
                <a:cs typeface="MS PGothic" pitchFamily="34" charset="-128"/>
              </a:rPr>
              <a:t>Each Scout participant and parent will have a survey to complete to give feedback on the Merit Badge Day the Scout has attended.</a:t>
            </a:r>
          </a:p>
          <a:p>
            <a:pPr marL="682625" indent="-450850">
              <a:lnSpc>
                <a:spcPct val="95000"/>
              </a:lnSpc>
              <a:spcBef>
                <a:spcPts val="400"/>
              </a:spcBef>
              <a:buBlip>
                <a:blip r:embed="rId3"/>
              </a:buBlip>
            </a:pPr>
            <a:r>
              <a:rPr lang="en-US" sz="2800" dirty="0">
                <a:latin typeface="+mn-lt"/>
                <a:cs typeface="MS PGothic" pitchFamily="34" charset="-128"/>
              </a:rPr>
              <a:t>Each Council or District observer will also provide feedback</a:t>
            </a:r>
          </a:p>
          <a:p>
            <a:pPr marL="682625" indent="-450850">
              <a:lnSpc>
                <a:spcPct val="95000"/>
              </a:lnSpc>
              <a:spcBef>
                <a:spcPts val="400"/>
              </a:spcBef>
              <a:buBlip>
                <a:blip r:embed="rId3"/>
              </a:buBlip>
            </a:pPr>
            <a:r>
              <a:rPr lang="en-US" sz="2800" dirty="0">
                <a:latin typeface="+mn-lt"/>
                <a:cs typeface="MS PGothic" pitchFamily="34" charset="-128"/>
              </a:rPr>
              <a:t>Feedback will be shared with the host Unit and the Council Advancement Committee to help make a better Merit Badge experience for participants.</a:t>
            </a:r>
          </a:p>
        </p:txBody>
      </p:sp>
    </p:spTree>
    <p:extLst>
      <p:ext uri="{BB962C8B-B14F-4D97-AF65-F5344CB8AC3E}">
        <p14:creationId xmlns:p14="http://schemas.microsoft.com/office/powerpoint/2010/main" val="38003907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B495-66A4-EA40-3E4C-27A06C910C1B}"/>
            </a:ext>
          </a:extLst>
        </p:cNvPr>
        <p:cNvGrpSpPr/>
        <p:nvPr/>
      </p:nvGrpSpPr>
      <p:grpSpPr>
        <a:xfrm>
          <a:off x="0" y="0"/>
          <a:ext cx="0" cy="0"/>
          <a:chOff x="0" y="0"/>
          <a:chExt cx="0" cy="0"/>
        </a:xfrm>
      </p:grpSpPr>
      <p:sp>
        <p:nvSpPr>
          <p:cNvPr id="72708" name="Text Box 2">
            <a:extLst>
              <a:ext uri="{FF2B5EF4-FFF2-40B4-BE49-F238E27FC236}">
                <a16:creationId xmlns:a16="http://schemas.microsoft.com/office/drawing/2014/main" id="{95D6C93D-6A2C-D930-B035-288C7552C1DF}"/>
              </a:ext>
            </a:extLst>
          </p:cNvPr>
          <p:cNvSpPr txBox="1">
            <a:spLocks noChangeArrowheads="1"/>
          </p:cNvSpPr>
          <p:nvPr/>
        </p:nvSpPr>
        <p:spPr bwMode="auto">
          <a:xfrm>
            <a:off x="0" y="39310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000" b="1" dirty="0"/>
              <a:t>Wrap Up</a:t>
            </a:r>
            <a:endParaRPr lang="en-US" altLang="en-US" sz="4000" b="1" dirty="0">
              <a:latin typeface="Arial" panose="020B0604020202020204" pitchFamily="34" charset="0"/>
            </a:endParaRPr>
          </a:p>
        </p:txBody>
      </p:sp>
      <p:sp>
        <p:nvSpPr>
          <p:cNvPr id="5" name="Text Box 3">
            <a:extLst>
              <a:ext uri="{FF2B5EF4-FFF2-40B4-BE49-F238E27FC236}">
                <a16:creationId xmlns:a16="http://schemas.microsoft.com/office/drawing/2014/main" id="{999019DC-6BE7-D763-F2F6-11195471C017}"/>
              </a:ext>
            </a:extLst>
          </p:cNvPr>
          <p:cNvSpPr txBox="1">
            <a:spLocks noChangeArrowheads="1"/>
          </p:cNvSpPr>
          <p:nvPr/>
        </p:nvSpPr>
        <p:spPr bwMode="auto">
          <a:xfrm>
            <a:off x="140674" y="1171863"/>
            <a:ext cx="8711924" cy="387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739775" indent="-452438">
              <a:lnSpc>
                <a:spcPct val="95000"/>
              </a:lnSpc>
              <a:spcBef>
                <a:spcPts val="400"/>
              </a:spcBef>
              <a:buFont typeface="Arial" panose="020B0604020202020204" pitchFamily="34" charset="0"/>
              <a:buBlip>
                <a:blip r:embed="rId3"/>
              </a:buBlip>
            </a:pPr>
            <a:r>
              <a:rPr lang="en-US" sz="2800" dirty="0">
                <a:latin typeface="+mn-lt"/>
                <a:cs typeface="MS PGothic" pitchFamily="34" charset="-128"/>
              </a:rPr>
              <a:t>We want all Scouts to have a quality experience when attending a Unit Merit Badge Day. We know through the work of many volunteers this can be a great experience for the Scout.</a:t>
            </a:r>
          </a:p>
          <a:p>
            <a:pPr marL="739775" indent="-452438">
              <a:lnSpc>
                <a:spcPct val="95000"/>
              </a:lnSpc>
              <a:spcBef>
                <a:spcPts val="400"/>
              </a:spcBef>
              <a:buBlip>
                <a:blip r:embed="rId3"/>
              </a:buBlip>
            </a:pPr>
            <a:r>
              <a:rPr lang="en-US" sz="2800" dirty="0">
                <a:latin typeface="+mn-lt"/>
                <a:cs typeface="MS PGothic" pitchFamily="34" charset="-128"/>
              </a:rPr>
              <a:t>We will share all Feedback with host Units and use the information on the Council Advancement Committee to make improvements.</a:t>
            </a:r>
          </a:p>
          <a:p>
            <a:pPr marL="739775" indent="-452438">
              <a:lnSpc>
                <a:spcPct val="95000"/>
              </a:lnSpc>
              <a:spcBef>
                <a:spcPts val="400"/>
              </a:spcBef>
              <a:buBlip>
                <a:blip r:embed="rId3"/>
              </a:buBlip>
            </a:pPr>
            <a:r>
              <a:rPr lang="en-US" sz="2800" dirty="0">
                <a:latin typeface="+mn-lt"/>
                <a:cs typeface="MS PGothic" pitchFamily="34" charset="-128"/>
              </a:rPr>
              <a:t>We ask your cooperation to make this a great program for Scouts.</a:t>
            </a:r>
          </a:p>
        </p:txBody>
      </p:sp>
      <p:pic>
        <p:nvPicPr>
          <p:cNvPr id="6146" name="Picture 2" descr="http://ih.constantcontact.com/fs159/1107467178519/img/35.jpg?a=1113059024418">
            <a:hlinkClick r:id="rId4"/>
            <a:extLst>
              <a:ext uri="{FF2B5EF4-FFF2-40B4-BE49-F238E27FC236}">
                <a16:creationId xmlns:a16="http://schemas.microsoft.com/office/drawing/2014/main" id="{0149CB2B-74CA-4BEF-251B-BB0C3D2EB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1604" y="4936900"/>
            <a:ext cx="6378384" cy="140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7448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1DAE9-3E03-CB09-1CFF-BE25558A0E2C}"/>
            </a:ext>
          </a:extLst>
        </p:cNvPr>
        <p:cNvGrpSpPr/>
        <p:nvPr/>
      </p:nvGrpSpPr>
      <p:grpSpPr>
        <a:xfrm>
          <a:off x="0" y="0"/>
          <a:ext cx="0" cy="0"/>
          <a:chOff x="0" y="0"/>
          <a:chExt cx="0" cy="0"/>
        </a:xfrm>
      </p:grpSpPr>
      <p:sp>
        <p:nvSpPr>
          <p:cNvPr id="107522" name="Rectangle 3">
            <a:extLst>
              <a:ext uri="{FF2B5EF4-FFF2-40B4-BE49-F238E27FC236}">
                <a16:creationId xmlns:a16="http://schemas.microsoft.com/office/drawing/2014/main" id="{AF0E1ECE-BB10-2019-B028-4BD44AAB668E}"/>
              </a:ext>
            </a:extLst>
          </p:cNvPr>
          <p:cNvSpPr>
            <a:spLocks noGrp="1" noChangeArrowheads="1"/>
          </p:cNvSpPr>
          <p:nvPr>
            <p:ph type="body" idx="4294967295"/>
          </p:nvPr>
        </p:nvSpPr>
        <p:spPr>
          <a:xfrm>
            <a:off x="238571" y="2445375"/>
            <a:ext cx="6781800" cy="3790533"/>
          </a:xfrm>
        </p:spPr>
        <p:txBody>
          <a:bodyPr/>
          <a:lstStyle/>
          <a:p>
            <a:pPr marL="1479550" indent="-1479550" eaLnBrk="1" hangingPunct="1">
              <a:lnSpc>
                <a:spcPct val="90000"/>
              </a:lnSpc>
              <a:buFont typeface="Arial" panose="020B0604020202020204" pitchFamily="34" charset="0"/>
              <a:buNone/>
              <a:defRPr/>
            </a:pPr>
            <a:r>
              <a:rPr lang="en-US" altLang="en-US" sz="2400" b="1" dirty="0">
                <a:latin typeface="Arial" panose="020B0604020202020204" pitchFamily="34" charset="0"/>
              </a:rPr>
              <a:t>Resources</a:t>
            </a:r>
          </a:p>
          <a:p>
            <a:pPr marL="909638" indent="-447675">
              <a:lnSpc>
                <a:spcPct val="95000"/>
              </a:lnSpc>
              <a:spcBef>
                <a:spcPts val="400"/>
              </a:spcBef>
              <a:buBlip>
                <a:blip r:embed="rId3"/>
              </a:buBlip>
              <a:defRPr/>
            </a:pPr>
            <a:r>
              <a:rPr lang="en-US" altLang="en-US" sz="2000" kern="1200" dirty="0"/>
              <a:t>Guide to Advancement, No. 33088</a:t>
            </a:r>
          </a:p>
          <a:p>
            <a:pPr marL="909638" indent="-447675">
              <a:lnSpc>
                <a:spcPct val="95000"/>
              </a:lnSpc>
              <a:spcBef>
                <a:spcPts val="400"/>
              </a:spcBef>
              <a:buBlip>
                <a:blip r:embed="rId3"/>
              </a:buBlip>
              <a:defRPr/>
            </a:pPr>
            <a:r>
              <a:rPr lang="en-US" altLang="en-US" sz="2000" kern="1200" dirty="0"/>
              <a:t>Merit Badge pamphlets</a:t>
            </a:r>
          </a:p>
          <a:p>
            <a:pPr marL="909638" indent="-447675">
              <a:lnSpc>
                <a:spcPct val="95000"/>
              </a:lnSpc>
              <a:spcBef>
                <a:spcPts val="400"/>
              </a:spcBef>
              <a:buBlip>
                <a:blip r:embed="rId3"/>
              </a:buBlip>
              <a:defRPr/>
            </a:pPr>
            <a:r>
              <a:rPr lang="en-US" altLang="en-US" sz="2000" kern="1200" dirty="0"/>
              <a:t>Scouting America Requirements, No. 616334</a:t>
            </a:r>
          </a:p>
          <a:p>
            <a:pPr marL="909638" indent="-447675">
              <a:lnSpc>
                <a:spcPct val="95000"/>
              </a:lnSpc>
              <a:spcBef>
                <a:spcPts val="400"/>
              </a:spcBef>
              <a:buBlip>
                <a:blip r:embed="rId3"/>
              </a:buBlip>
              <a:defRPr/>
            </a:pPr>
            <a:r>
              <a:rPr lang="en-US" altLang="en-US" sz="2000" kern="1200" dirty="0"/>
              <a:t>Application for Merit Badge, No. 34124</a:t>
            </a:r>
          </a:p>
          <a:p>
            <a:pPr marL="909638" indent="-447675">
              <a:lnSpc>
                <a:spcPct val="95000"/>
              </a:lnSpc>
              <a:spcBef>
                <a:spcPts val="400"/>
              </a:spcBef>
              <a:buBlip>
                <a:blip r:embed="rId3"/>
              </a:buBlip>
              <a:defRPr/>
            </a:pPr>
            <a:r>
              <a:rPr lang="en-US" altLang="en-US" sz="2000" kern="1200" dirty="0"/>
              <a:t>A Guide for Merit Badge Counseling, No. 34532</a:t>
            </a:r>
          </a:p>
          <a:p>
            <a:pPr marL="909638" indent="-447675">
              <a:lnSpc>
                <a:spcPct val="95000"/>
              </a:lnSpc>
              <a:spcBef>
                <a:spcPts val="400"/>
              </a:spcBef>
              <a:buBlip>
                <a:blip r:embed="rId3"/>
              </a:buBlip>
              <a:defRPr/>
            </a:pPr>
            <a:r>
              <a:rPr lang="en-US" altLang="en-US" sz="2000" kern="1200" dirty="0"/>
              <a:t>Scouting America Handbook, No. 34554</a:t>
            </a:r>
          </a:p>
          <a:p>
            <a:pPr marL="909638" indent="-447675">
              <a:lnSpc>
                <a:spcPct val="95000"/>
              </a:lnSpc>
              <a:spcBef>
                <a:spcPts val="400"/>
              </a:spcBef>
              <a:buBlip>
                <a:blip r:embed="rId3"/>
              </a:buBlip>
              <a:defRPr/>
            </a:pPr>
            <a:r>
              <a:rPr lang="en-US" altLang="en-US" sz="2000" kern="1200" dirty="0"/>
              <a:t>Merit Badge Counselor Information, No. 34405</a:t>
            </a:r>
          </a:p>
          <a:p>
            <a:pPr marL="909638" indent="-447675">
              <a:lnSpc>
                <a:spcPct val="95000"/>
              </a:lnSpc>
              <a:spcBef>
                <a:spcPts val="400"/>
              </a:spcBef>
              <a:buBlip>
                <a:blip r:embed="rId3"/>
              </a:buBlip>
              <a:defRPr/>
            </a:pPr>
            <a:r>
              <a:rPr lang="en-US" altLang="en-US" sz="2000" kern="1200" dirty="0"/>
              <a:t>Scouting America Adult Application, No. 524-501</a:t>
            </a:r>
          </a:p>
          <a:p>
            <a:pPr marL="909638" indent="-447675">
              <a:lnSpc>
                <a:spcPct val="95000"/>
              </a:lnSpc>
              <a:spcBef>
                <a:spcPts val="400"/>
              </a:spcBef>
              <a:buBlip>
                <a:blip r:embed="rId3"/>
              </a:buBlip>
              <a:defRPr/>
            </a:pPr>
            <a:r>
              <a:rPr lang="en-US" altLang="en-US" sz="2000" kern="1200" dirty="0"/>
              <a:t>Merit Badge Group Instruction Guide No. 512-066</a:t>
            </a:r>
          </a:p>
          <a:p>
            <a:pPr marL="909638" indent="-447675">
              <a:lnSpc>
                <a:spcPct val="95000"/>
              </a:lnSpc>
              <a:spcBef>
                <a:spcPts val="400"/>
              </a:spcBef>
              <a:buBlip>
                <a:blip r:embed="rId3"/>
              </a:buBlip>
              <a:defRPr/>
            </a:pPr>
            <a:r>
              <a:rPr lang="en-US" altLang="en-US" sz="2000" kern="1200" dirty="0"/>
              <a:t>Scouting America’s Guide to Safe Scouting, No. 34416</a:t>
            </a:r>
          </a:p>
          <a:p>
            <a:pPr marL="909638" indent="-447675">
              <a:lnSpc>
                <a:spcPct val="95000"/>
              </a:lnSpc>
              <a:spcBef>
                <a:spcPts val="400"/>
              </a:spcBef>
              <a:buBlip>
                <a:blip r:embed="rId3"/>
              </a:buBlip>
              <a:defRPr/>
            </a:pPr>
            <a:endParaRPr lang="en-US" altLang="en-US" sz="2000" kern="1200" dirty="0"/>
          </a:p>
        </p:txBody>
      </p:sp>
      <p:sp>
        <p:nvSpPr>
          <p:cNvPr id="17" name="Title 1">
            <a:extLst>
              <a:ext uri="{FF2B5EF4-FFF2-40B4-BE49-F238E27FC236}">
                <a16:creationId xmlns:a16="http://schemas.microsoft.com/office/drawing/2014/main" id="{27D49E01-EE29-4CCB-6CC1-668ECC0C3DD6}"/>
              </a:ext>
            </a:extLst>
          </p:cNvPr>
          <p:cNvSpPr>
            <a:spLocks/>
          </p:cNvSpPr>
          <p:nvPr/>
        </p:nvSpPr>
        <p:spPr bwMode="auto">
          <a:xfrm>
            <a:off x="63500" y="493713"/>
            <a:ext cx="5808663" cy="639762"/>
          </a:xfrm>
          <a:prstGeom prst="rect">
            <a:avLst/>
          </a:prstGeom>
          <a:noFill/>
          <a:ln>
            <a:noFill/>
          </a:ln>
          <a:effec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a:extLst>
              <a:ext uri="{FF2B5EF4-FFF2-40B4-BE49-F238E27FC236}">
                <a16:creationId xmlns:a16="http://schemas.microsoft.com/office/drawing/2014/main" id="{3E4A8A71-E90C-54E6-ABB1-61246B669596}"/>
              </a:ext>
            </a:extLst>
          </p:cNvPr>
          <p:cNvSpPr>
            <a:spLocks noChangeArrowheads="1"/>
          </p:cNvSpPr>
          <p:nvPr/>
        </p:nvSpPr>
        <p:spPr bwMode="auto">
          <a:xfrm>
            <a:off x="341312" y="1219200"/>
            <a:ext cx="54327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Arial" panose="020B0604020202020204" pitchFamily="34" charset="0"/>
              </a:rPr>
              <a:t>Other advancement presentations available at:</a:t>
            </a:r>
          </a:p>
          <a:p>
            <a:pPr eaLnBrk="1" hangingPunct="1">
              <a:spcBef>
                <a:spcPct val="0"/>
              </a:spcBef>
              <a:buFontTx/>
              <a:buNone/>
            </a:pPr>
            <a:r>
              <a:rPr lang="en-US" altLang="en-US" sz="2000" dirty="0">
                <a:solidFill>
                  <a:srgbClr val="0070C0"/>
                </a:solidFill>
                <a:latin typeface="Arial" panose="020B0604020202020204" pitchFamily="34" charset="0"/>
              </a:rPr>
              <a:t>www.scouting.org/advancement</a:t>
            </a:r>
          </a:p>
        </p:txBody>
      </p:sp>
      <p:pic>
        <p:nvPicPr>
          <p:cNvPr id="107525" name="Picture 1">
            <a:extLst>
              <a:ext uri="{FF2B5EF4-FFF2-40B4-BE49-F238E27FC236}">
                <a16:creationId xmlns:a16="http://schemas.microsoft.com/office/drawing/2014/main" id="{2C8BAF04-BE68-5E71-A8BB-C2966D8074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2229" y="1008375"/>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4112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FAA9-B0AC-9836-A4FE-7B321418389D}"/>
            </a:ext>
          </a:extLst>
        </p:cNvPr>
        <p:cNvGrpSpPr/>
        <p:nvPr/>
      </p:nvGrpSpPr>
      <p:grpSpPr>
        <a:xfrm>
          <a:off x="0" y="0"/>
          <a:ext cx="0" cy="0"/>
          <a:chOff x="0" y="0"/>
          <a:chExt cx="0" cy="0"/>
        </a:xfrm>
      </p:grpSpPr>
      <p:sp>
        <p:nvSpPr>
          <p:cNvPr id="6" name="Text Box 2">
            <a:extLst>
              <a:ext uri="{FF2B5EF4-FFF2-40B4-BE49-F238E27FC236}">
                <a16:creationId xmlns:a16="http://schemas.microsoft.com/office/drawing/2014/main" id="{38F5D171-030E-3B23-5D03-C4B4691266F1}"/>
              </a:ext>
            </a:extLst>
          </p:cNvPr>
          <p:cNvSpPr txBox="1">
            <a:spLocks noChangeArrowheads="1"/>
          </p:cNvSpPr>
          <p:nvPr/>
        </p:nvSpPr>
        <p:spPr bwMode="auto">
          <a:xfrm>
            <a:off x="0" y="339132"/>
            <a:ext cx="9144000" cy="9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Questions…</a:t>
            </a:r>
            <a:endParaRPr lang="en-US" altLang="en-US" sz="4000" b="1" dirty="0">
              <a:latin typeface="Arial" panose="020B0604020202020204" pitchFamily="34" charset="0"/>
            </a:endParaRPr>
          </a:p>
        </p:txBody>
      </p:sp>
      <p:pic>
        <p:nvPicPr>
          <p:cNvPr id="2052" name="Picture 4" descr="http://stlbsa.org/wp-content/uploads/2014/07/merit-badge-image-486x207.jpg">
            <a:hlinkClick r:id="rId3"/>
            <a:extLst>
              <a:ext uri="{FF2B5EF4-FFF2-40B4-BE49-F238E27FC236}">
                <a16:creationId xmlns:a16="http://schemas.microsoft.com/office/drawing/2014/main" id="{F3E0E3A1-0783-B7A4-F919-CAF50833EB6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379" y="1852010"/>
            <a:ext cx="8759242" cy="37307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lipartbest.com/cliparts/yco/7Bk/yco7BkdcE.png">
            <a:hlinkClick r:id="rId5"/>
            <a:extLst>
              <a:ext uri="{FF2B5EF4-FFF2-40B4-BE49-F238E27FC236}">
                <a16:creationId xmlns:a16="http://schemas.microsoft.com/office/drawing/2014/main" id="{5C4DB672-A61E-6350-944B-DB520F52490C}"/>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676350" y="2639249"/>
            <a:ext cx="2172772" cy="215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01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F994-0208-E5FF-E078-8520BFE18E5E}"/>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0A7DA9AF-55D1-A341-9270-A0A1F8CC2B6C}"/>
              </a:ext>
            </a:extLst>
          </p:cNvPr>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B740AD72-49D6-5953-2B24-77751835C2F3}"/>
              </a:ext>
            </a:extLst>
          </p:cNvPr>
          <p:cNvSpPr>
            <a:spLocks noGrp="1" noChangeArrowheads="1"/>
          </p:cNvSpPr>
          <p:nvPr>
            <p:ph type="body" idx="4294967295"/>
          </p:nvPr>
        </p:nvSpPr>
        <p:spPr>
          <a:xfrm>
            <a:off x="523982" y="1246598"/>
            <a:ext cx="5959012" cy="4495800"/>
          </a:xfrm>
        </p:spPr>
        <p:txBody>
          <a:bodyPr/>
          <a:lstStyle/>
          <a:p>
            <a:pPr marL="571500" indent="-571500">
              <a:spcBef>
                <a:spcPts val="400"/>
              </a:spcBef>
              <a:buBlip>
                <a:blip r:embed="rId3"/>
              </a:buBlip>
            </a:pPr>
            <a:r>
              <a:rPr lang="en-US" dirty="0"/>
              <a:t>Council providing guidance:</a:t>
            </a:r>
          </a:p>
          <a:p>
            <a:pPr marL="971550" lvl="1" indent="-571500">
              <a:spcBef>
                <a:spcPts val="400"/>
              </a:spcBef>
              <a:buBlip>
                <a:blip r:embed="rId3"/>
              </a:buBlip>
            </a:pPr>
            <a:r>
              <a:rPr lang="en-US" dirty="0"/>
              <a:t>Quality.</a:t>
            </a:r>
          </a:p>
          <a:p>
            <a:pPr marL="971550" lvl="1" indent="-571500">
              <a:spcBef>
                <a:spcPts val="400"/>
              </a:spcBef>
              <a:buBlip>
                <a:blip r:embed="rId3"/>
              </a:buBlip>
            </a:pPr>
            <a:r>
              <a:rPr lang="en-US" dirty="0"/>
              <a:t>Standardization.</a:t>
            </a:r>
          </a:p>
          <a:p>
            <a:pPr marL="971550" lvl="1" indent="-571500">
              <a:spcBef>
                <a:spcPts val="400"/>
              </a:spcBef>
              <a:buBlip>
                <a:blip r:embed="rId3"/>
              </a:buBlip>
            </a:pPr>
            <a:r>
              <a:rPr lang="en-US" dirty="0"/>
              <a:t>Merit Badge Days are Advancement </a:t>
            </a:r>
            <a:br>
              <a:rPr lang="en-US" dirty="0"/>
            </a:br>
            <a:r>
              <a:rPr lang="en-US" dirty="0"/>
              <a:t>Activities not fund raisers.</a:t>
            </a:r>
          </a:p>
          <a:p>
            <a:pPr marL="971550" lvl="1" indent="-571500">
              <a:spcBef>
                <a:spcPts val="400"/>
              </a:spcBef>
              <a:buBlip>
                <a:blip r:embed="rId3"/>
              </a:buBlip>
            </a:pPr>
            <a:r>
              <a:rPr lang="en-US" dirty="0"/>
              <a:t>Align Merit Badge Day Policy with Group Merit Badge Instruction practices in the Guide to Advancement.</a:t>
            </a:r>
          </a:p>
        </p:txBody>
      </p:sp>
      <p:pic>
        <p:nvPicPr>
          <p:cNvPr id="1026" name="Picture 2">
            <a:extLst>
              <a:ext uri="{FF2B5EF4-FFF2-40B4-BE49-F238E27FC236}">
                <a16:creationId xmlns:a16="http://schemas.microsoft.com/office/drawing/2014/main" id="{06299B2E-33CD-A237-92E0-6CC289B930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74600">
            <a:off x="5505301" y="1751321"/>
            <a:ext cx="3612552" cy="267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0967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6A905-CE42-A01A-CB5A-D0A1A95BECB7}"/>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E9301CC3-C347-6D56-F9D1-FF631461B67D}"/>
              </a:ext>
            </a:extLst>
          </p:cNvPr>
          <p:cNvSpPr txBox="1">
            <a:spLocks noChangeArrowheads="1"/>
          </p:cNvSpPr>
          <p:nvPr/>
        </p:nvSpPr>
        <p:spPr bwMode="auto">
          <a:xfrm>
            <a:off x="379413" y="667717"/>
            <a:ext cx="8335883" cy="455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indent="0" algn="ctr">
              <a:spcBef>
                <a:spcPts val="0"/>
              </a:spcBef>
              <a:spcAft>
                <a:spcPts val="800"/>
              </a:spcAft>
              <a:buNone/>
            </a:pPr>
            <a:r>
              <a:rPr lang="en-US" sz="3600" b="1" dirty="0">
                <a:latin typeface="+mj-lt"/>
              </a:rPr>
              <a:t>In the end, the Scout must be reviewed individually by the Counselor to ensure completion of the Badge’s requirements.</a:t>
            </a:r>
          </a:p>
        </p:txBody>
      </p:sp>
      <p:pic>
        <p:nvPicPr>
          <p:cNvPr id="5122" name="Picture 2" descr="http://stlbsa.org/wp-content/uploads/2014/07/merit-badge-image-486x207.jpg">
            <a:hlinkClick r:id="rId3"/>
            <a:extLst>
              <a:ext uri="{FF2B5EF4-FFF2-40B4-BE49-F238E27FC236}">
                <a16:creationId xmlns:a16="http://schemas.microsoft.com/office/drawing/2014/main" id="{586AB497-57FA-B667-7127-6C7E37BFC6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237" y="2715732"/>
            <a:ext cx="7616234" cy="32439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001af38d1d46a976912-b99970780ce78ebdd694d83e551ef810.r48.cf1.rackcdn.com/orgsrichtextimages/2323/meritbadgemaingraphic.jpg">
            <a:hlinkClick r:id="rId5"/>
            <a:extLst>
              <a:ext uri="{FF2B5EF4-FFF2-40B4-BE49-F238E27FC236}">
                <a16:creationId xmlns:a16="http://schemas.microsoft.com/office/drawing/2014/main" id="{A3316B01-C4F8-FFF7-95EA-0C05EAAF119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9237" y="2580115"/>
            <a:ext cx="7616234" cy="35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256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68E8-2BBA-A28E-5927-78FBED55AAA7}"/>
            </a:ext>
          </a:extLst>
        </p:cNvPr>
        <p:cNvGrpSpPr/>
        <p:nvPr/>
      </p:nvGrpSpPr>
      <p:grpSpPr>
        <a:xfrm>
          <a:off x="0" y="0"/>
          <a:ext cx="0" cy="0"/>
          <a:chOff x="0" y="0"/>
          <a:chExt cx="0" cy="0"/>
        </a:xfrm>
      </p:grpSpPr>
      <p:pic>
        <p:nvPicPr>
          <p:cNvPr id="1027" name="Picture 3">
            <a:extLst>
              <a:ext uri="{FF2B5EF4-FFF2-40B4-BE49-F238E27FC236}">
                <a16:creationId xmlns:a16="http://schemas.microsoft.com/office/drawing/2014/main" id="{AD1BB15F-BFE6-3779-74F8-51610B7C10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2169">
            <a:off x="5620927" y="718198"/>
            <a:ext cx="3206828" cy="22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a:extLst>
              <a:ext uri="{FF2B5EF4-FFF2-40B4-BE49-F238E27FC236}">
                <a16:creationId xmlns:a16="http://schemas.microsoft.com/office/drawing/2014/main" id="{297CAC87-0B79-0FB5-619E-ED68C3824B82}"/>
              </a:ext>
            </a:extLst>
          </p:cNvPr>
          <p:cNvSpPr>
            <a:spLocks noGrp="1" noChangeArrowheads="1"/>
          </p:cNvSpPr>
          <p:nvPr>
            <p:ph type="title" idx="4294967295"/>
          </p:nvPr>
        </p:nvSpPr>
        <p:spPr>
          <a:xfrm>
            <a:off x="0" y="304800"/>
            <a:ext cx="9144000" cy="993775"/>
          </a:xfrm>
        </p:spPr>
        <p:txBody>
          <a:bodyPr/>
          <a:lstStyle/>
          <a:p>
            <a:r>
              <a:rPr lang="en-US" sz="3600" dirty="0"/>
              <a:t>Expectation</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DC8E3CC2-F916-4E12-E6BB-55946B0E89B3}"/>
              </a:ext>
            </a:extLst>
          </p:cNvPr>
          <p:cNvSpPr>
            <a:spLocks noGrp="1" noChangeArrowheads="1"/>
          </p:cNvSpPr>
          <p:nvPr>
            <p:ph type="body" idx="4294967295"/>
          </p:nvPr>
        </p:nvSpPr>
        <p:spPr>
          <a:xfrm>
            <a:off x="246579" y="1318517"/>
            <a:ext cx="7938051" cy="4495800"/>
          </a:xfrm>
        </p:spPr>
        <p:txBody>
          <a:bodyPr/>
          <a:lstStyle/>
          <a:p>
            <a:pPr marL="400050" indent="-400050">
              <a:spcBef>
                <a:spcPts val="400"/>
              </a:spcBef>
              <a:buBlip>
                <a:blip r:embed="rId4"/>
              </a:buBlip>
            </a:pPr>
            <a:r>
              <a:rPr lang="en-US" sz="2800" dirty="0"/>
              <a:t>Synchronization between many</a:t>
            </a:r>
            <a:br>
              <a:rPr lang="en-US" sz="2800" dirty="0"/>
            </a:br>
            <a:r>
              <a:rPr lang="en-US" sz="2800" dirty="0"/>
              <a:t>policies/processes:</a:t>
            </a:r>
          </a:p>
          <a:p>
            <a:pPr marL="971550" lvl="1" indent="-571500">
              <a:spcBef>
                <a:spcPts val="400"/>
              </a:spcBef>
              <a:buBlip>
                <a:blip r:embed="rId4"/>
              </a:buBlip>
            </a:pPr>
            <a:r>
              <a:rPr lang="en-US" sz="2400" dirty="0"/>
              <a:t>Orange County Council Scouting </a:t>
            </a:r>
          </a:p>
          <a:p>
            <a:pPr marL="400050" lvl="1" indent="0">
              <a:spcBef>
                <a:spcPts val="400"/>
              </a:spcBef>
              <a:buNone/>
            </a:pPr>
            <a:r>
              <a:rPr lang="en-US" sz="2400" dirty="0"/>
              <a:t>America  Policy  &amp; Board statement </a:t>
            </a:r>
          </a:p>
          <a:p>
            <a:pPr marL="971550" lvl="1" indent="-571500">
              <a:spcBef>
                <a:spcPts val="400"/>
              </a:spcBef>
              <a:buBlip>
                <a:blip r:embed="rId4"/>
              </a:buBlip>
            </a:pPr>
            <a:r>
              <a:rPr lang="en-US" sz="2400" dirty="0"/>
              <a:t>Guide to Advancement</a:t>
            </a:r>
          </a:p>
          <a:p>
            <a:pPr marL="971550" lvl="1" indent="-571500">
              <a:spcBef>
                <a:spcPts val="400"/>
              </a:spcBef>
              <a:buBlip>
                <a:blip r:embed="rId4"/>
              </a:buBlip>
            </a:pPr>
            <a:r>
              <a:rPr lang="en-US" sz="2400" dirty="0"/>
              <a:t>National Merit Badge </a:t>
            </a:r>
            <a:br>
              <a:rPr lang="en-US" sz="2400" dirty="0"/>
            </a:br>
            <a:r>
              <a:rPr lang="en-US" sz="2400" dirty="0"/>
              <a:t>Group Instruction </a:t>
            </a:r>
            <a:br>
              <a:rPr lang="en-US" sz="2400" dirty="0"/>
            </a:br>
            <a:r>
              <a:rPr lang="en-US" sz="2400" dirty="0"/>
              <a:t>Guide</a:t>
            </a:r>
          </a:p>
          <a:p>
            <a:pPr marL="971550" lvl="1" indent="-571500">
              <a:spcBef>
                <a:spcPts val="400"/>
              </a:spcBef>
              <a:buBlip>
                <a:blip r:embed="rId4"/>
              </a:buBlip>
            </a:pPr>
            <a:endParaRPr lang="en-US" sz="2400" dirty="0"/>
          </a:p>
        </p:txBody>
      </p:sp>
      <p:pic>
        <p:nvPicPr>
          <p:cNvPr id="2050" name="Picture 2">
            <a:extLst>
              <a:ext uri="{FF2B5EF4-FFF2-40B4-BE49-F238E27FC236}">
                <a16:creationId xmlns:a16="http://schemas.microsoft.com/office/drawing/2014/main" id="{E71AA6DC-E2A5-1E7E-DBE5-F7D742CFC87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189790">
            <a:off x="5725330" y="2310176"/>
            <a:ext cx="2416732" cy="261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extLst>
              <a:ext uri="{FF2B5EF4-FFF2-40B4-BE49-F238E27FC236}">
                <a16:creationId xmlns:a16="http://schemas.microsoft.com/office/drawing/2014/main" id="{22F2058D-01BC-2695-FF07-A8F6669BAE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36771">
            <a:off x="4682050" y="3926499"/>
            <a:ext cx="2922389" cy="186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extLst>
              <a:ext uri="{FF2B5EF4-FFF2-40B4-BE49-F238E27FC236}">
                <a16:creationId xmlns:a16="http://schemas.microsoft.com/office/drawing/2014/main" id="{C9B994CC-87E6-28A2-3574-37B0E0931EB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847106">
            <a:off x="860001" y="4366558"/>
            <a:ext cx="3928724" cy="178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7577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807D6-3F82-06B9-9D86-3EA3CFC37711}"/>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E975C7DB-1371-A945-86D3-DA276F5A06F9}"/>
              </a:ext>
            </a:extLst>
          </p:cNvPr>
          <p:cNvSpPr>
            <a:spLocks noGrp="1" noChangeArrowheads="1"/>
          </p:cNvSpPr>
          <p:nvPr>
            <p:ph type="title" idx="4294967295"/>
          </p:nvPr>
        </p:nvSpPr>
        <p:spPr>
          <a:xfrm>
            <a:off x="0" y="304800"/>
            <a:ext cx="9144000" cy="993775"/>
          </a:xfrm>
        </p:spPr>
        <p:txBody>
          <a:bodyPr/>
          <a:lstStyle/>
          <a:p>
            <a:r>
              <a:rPr lang="en-US" sz="3600" dirty="0"/>
              <a:t>Bottom Line</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D1E74B10-0704-DB30-0DB9-2AF26AB5B6DD}"/>
              </a:ext>
            </a:extLst>
          </p:cNvPr>
          <p:cNvSpPr>
            <a:spLocks noGrp="1" noChangeArrowheads="1"/>
          </p:cNvSpPr>
          <p:nvPr>
            <p:ph type="body" idx="4294967295"/>
          </p:nvPr>
        </p:nvSpPr>
        <p:spPr>
          <a:xfrm>
            <a:off x="657546" y="1236324"/>
            <a:ext cx="7576371" cy="4495800"/>
          </a:xfrm>
        </p:spPr>
        <p:txBody>
          <a:bodyPr/>
          <a:lstStyle/>
          <a:p>
            <a:pPr marL="400050" lvl="0" indent="-400050">
              <a:spcBef>
                <a:spcPts val="400"/>
              </a:spcBef>
              <a:buBlip>
                <a:blip r:embed="rId3"/>
              </a:buBlip>
            </a:pPr>
            <a:r>
              <a:rPr lang="en-US" sz="2800" dirty="0"/>
              <a:t>Each Merit Badge Day host will have at least two registered, youth protection and AB506 trained adults that are certified through Council training as Merit Badge Day Coordinators.</a:t>
            </a:r>
          </a:p>
          <a:p>
            <a:pPr marL="400050" lvl="0" indent="-400050">
              <a:spcBef>
                <a:spcPts val="400"/>
              </a:spcBef>
              <a:buBlip>
                <a:blip r:embed="rId3"/>
              </a:buBlip>
            </a:pPr>
            <a:r>
              <a:rPr lang="en-US" sz="2800" dirty="0"/>
              <a:t>Standardized rules ensuring quality and consistency across all Orange County Council Merit Badge Days</a:t>
            </a:r>
          </a:p>
        </p:txBody>
      </p:sp>
    </p:spTree>
    <p:extLst>
      <p:ext uri="{BB962C8B-B14F-4D97-AF65-F5344CB8AC3E}">
        <p14:creationId xmlns:p14="http://schemas.microsoft.com/office/powerpoint/2010/main" val="22446260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2D18-21FD-6985-4C86-F6B02167B57C}"/>
            </a:ext>
          </a:extLst>
        </p:cNvPr>
        <p:cNvGrpSpPr/>
        <p:nvPr/>
      </p:nvGrpSpPr>
      <p:grpSpPr>
        <a:xfrm>
          <a:off x="0" y="0"/>
          <a:ext cx="0" cy="0"/>
          <a:chOff x="0" y="0"/>
          <a:chExt cx="0" cy="0"/>
        </a:xfrm>
      </p:grpSpPr>
      <p:sp>
        <p:nvSpPr>
          <p:cNvPr id="31746" name="Text Box 5">
            <a:extLst>
              <a:ext uri="{FF2B5EF4-FFF2-40B4-BE49-F238E27FC236}">
                <a16:creationId xmlns:a16="http://schemas.microsoft.com/office/drawing/2014/main" id="{198865EC-47CD-B50B-0995-0DA46F82380A}"/>
              </a:ext>
            </a:extLst>
          </p:cNvPr>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Program</a:t>
            </a:r>
            <a:endParaRPr lang="en-US" altLang="en-US" sz="4000" b="1" dirty="0">
              <a:latin typeface="Byington" pitchFamily="2" charset="0"/>
            </a:endParaRPr>
          </a:p>
        </p:txBody>
      </p:sp>
      <p:sp>
        <p:nvSpPr>
          <p:cNvPr id="10" name="Text Box 5">
            <a:extLst>
              <a:ext uri="{FF2B5EF4-FFF2-40B4-BE49-F238E27FC236}">
                <a16:creationId xmlns:a16="http://schemas.microsoft.com/office/drawing/2014/main" id="{17979E68-FC53-5A3E-3072-553DD41DBBF4}"/>
              </a:ext>
            </a:extLst>
          </p:cNvPr>
          <p:cNvSpPr txBox="1">
            <a:spLocks noChangeArrowheads="1"/>
          </p:cNvSpPr>
          <p:nvPr/>
        </p:nvSpPr>
        <p:spPr bwMode="auto">
          <a:xfrm>
            <a:off x="533399" y="1522413"/>
            <a:ext cx="85248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Blip>
                <a:blip r:embed="rId3"/>
              </a:buBlip>
            </a:pPr>
            <a:r>
              <a:rPr lang="en-US" altLang="en-US" sz="2800" dirty="0">
                <a:latin typeface="Arial" panose="020B0604020202020204" pitchFamily="34" charset="0"/>
              </a:rPr>
              <a:t>An integral part of the advancement program.</a:t>
            </a:r>
          </a:p>
          <a:p>
            <a:pPr eaLnBrk="1" hangingPunct="1">
              <a:spcBef>
                <a:spcPct val="0"/>
              </a:spcBef>
              <a:spcAft>
                <a:spcPts val="600"/>
              </a:spcAft>
              <a:buBlip>
                <a:blip r:embed="rId3"/>
              </a:buBlip>
            </a:pPr>
            <a:r>
              <a:rPr lang="en-US" altLang="en-US" sz="2800" dirty="0">
                <a:latin typeface="Arial" panose="020B0604020202020204" pitchFamily="34" charset="0"/>
              </a:rPr>
              <a:t>Advancement is only one of the Aims of Scouting.</a:t>
            </a:r>
          </a:p>
          <a:p>
            <a:pPr lvl="1" eaLnBrk="1" hangingPunct="1">
              <a:spcBef>
                <a:spcPct val="0"/>
              </a:spcBef>
              <a:buBlip>
                <a:blip r:embed="rId3"/>
              </a:buBlip>
            </a:pPr>
            <a:r>
              <a:rPr lang="en-US" altLang="en-US" sz="2400" dirty="0">
                <a:latin typeface="Arial" panose="020B0604020202020204" pitchFamily="34" charset="0"/>
              </a:rPr>
              <a:t>Ideals</a:t>
            </a:r>
          </a:p>
          <a:p>
            <a:pPr lvl="1" eaLnBrk="1" hangingPunct="1">
              <a:spcBef>
                <a:spcPct val="0"/>
              </a:spcBef>
              <a:buBlip>
                <a:blip r:embed="rId3"/>
              </a:buBlip>
            </a:pPr>
            <a:r>
              <a:rPr lang="en-US" altLang="en-US" sz="2400" dirty="0">
                <a:latin typeface="Arial" panose="020B0604020202020204" pitchFamily="34" charset="0"/>
              </a:rPr>
              <a:t>Patrols</a:t>
            </a:r>
          </a:p>
          <a:p>
            <a:pPr lvl="1" eaLnBrk="1" hangingPunct="1">
              <a:spcBef>
                <a:spcPct val="0"/>
              </a:spcBef>
              <a:buBlip>
                <a:blip r:embed="rId3"/>
              </a:buBlip>
            </a:pPr>
            <a:r>
              <a:rPr lang="en-US" altLang="en-US" sz="2400" dirty="0">
                <a:latin typeface="Arial" panose="020B0604020202020204" pitchFamily="34" charset="0"/>
              </a:rPr>
              <a:t>Outdoor Program</a:t>
            </a:r>
          </a:p>
          <a:p>
            <a:pPr lvl="1" eaLnBrk="1" hangingPunct="1">
              <a:spcBef>
                <a:spcPct val="0"/>
              </a:spcBef>
              <a:buBlip>
                <a:blip r:embed="rId3"/>
              </a:buBlip>
            </a:pPr>
            <a:r>
              <a:rPr lang="en-US" altLang="en-US" sz="2400" dirty="0">
                <a:solidFill>
                  <a:srgbClr val="FF0000"/>
                </a:solidFill>
                <a:latin typeface="Arial" panose="020B0604020202020204" pitchFamily="34" charset="0"/>
              </a:rPr>
              <a:t>Advancement</a:t>
            </a:r>
            <a:endParaRPr lang="en-US" altLang="en-US" sz="2800" dirty="0">
              <a:solidFill>
                <a:srgbClr val="FF0000"/>
              </a:solidFill>
              <a:latin typeface="Arial" panose="020B0604020202020204" pitchFamily="34" charset="0"/>
            </a:endParaRPr>
          </a:p>
          <a:p>
            <a:pPr eaLnBrk="1" hangingPunct="1">
              <a:spcBef>
                <a:spcPts val="600"/>
              </a:spcBef>
              <a:spcAft>
                <a:spcPts val="0"/>
              </a:spcAft>
              <a:buBlip>
                <a:blip r:embed="rId3"/>
              </a:buBlip>
            </a:pPr>
            <a:r>
              <a:rPr lang="en-US" altLang="en-US" sz="2800" dirty="0">
                <a:latin typeface="Arial" panose="020B0604020202020204" pitchFamily="34" charset="0"/>
              </a:rPr>
              <a:t>The Merit Badge Program </a:t>
            </a:r>
            <a:r>
              <a:rPr lang="en-US" altLang="en-US" sz="2800" u="sng" dirty="0">
                <a:latin typeface="Arial" panose="020B0604020202020204" pitchFamily="34" charset="0"/>
              </a:rPr>
              <a:t>requires</a:t>
            </a:r>
            <a:r>
              <a:rPr lang="en-US" altLang="en-US" sz="2800" dirty="0">
                <a:latin typeface="Arial" panose="020B0604020202020204" pitchFamily="34" charset="0"/>
              </a:rPr>
              <a:t> Scouts to speak with their Unit Leader to obtain MB Counselor information, and discuss working on that Merit Badge with their Unit Leader.</a:t>
            </a:r>
          </a:p>
        </p:txBody>
      </p:sp>
      <p:sp>
        <p:nvSpPr>
          <p:cNvPr id="2" name="TextBox 1">
            <a:extLst>
              <a:ext uri="{FF2B5EF4-FFF2-40B4-BE49-F238E27FC236}">
                <a16:creationId xmlns:a16="http://schemas.microsoft.com/office/drawing/2014/main" id="{7524DA68-D935-EDB6-EE89-AD11CFDD2B78}"/>
              </a:ext>
            </a:extLst>
          </p:cNvPr>
          <p:cNvSpPr txBox="1"/>
          <p:nvPr/>
        </p:nvSpPr>
        <p:spPr>
          <a:xfrm>
            <a:off x="4448708" y="2540639"/>
            <a:ext cx="4494875" cy="1569660"/>
          </a:xfrm>
          <a:prstGeom prst="rect">
            <a:avLst/>
          </a:prstGeom>
          <a:noFill/>
        </p:spPr>
        <p:txBody>
          <a:bodyPr wrap="square" rtlCol="0">
            <a:spAutoFit/>
          </a:bodyPr>
          <a:lstStyle/>
          <a:p>
            <a:pPr lvl="1" indent="-344488" eaLnBrk="1" hangingPunct="1">
              <a:buBlip>
                <a:blip r:embed="rId3"/>
              </a:buBlip>
            </a:pPr>
            <a:r>
              <a:rPr lang="en-US" altLang="en-US" sz="2400" dirty="0">
                <a:solidFill>
                  <a:srgbClr val="FF0000"/>
                </a:solidFill>
              </a:rPr>
              <a:t>Association with Adults</a:t>
            </a:r>
          </a:p>
          <a:p>
            <a:pPr lvl="1" indent="-344488" eaLnBrk="1" hangingPunct="1">
              <a:buBlip>
                <a:blip r:embed="rId3"/>
              </a:buBlip>
            </a:pPr>
            <a:r>
              <a:rPr lang="en-US" altLang="en-US" sz="2400" dirty="0"/>
              <a:t>Personal Growth</a:t>
            </a:r>
          </a:p>
          <a:p>
            <a:pPr lvl="1" indent="-344488" eaLnBrk="1" hangingPunct="1">
              <a:buBlip>
                <a:blip r:embed="rId3"/>
              </a:buBlip>
            </a:pPr>
            <a:r>
              <a:rPr lang="en-US" altLang="en-US" sz="2400" dirty="0"/>
              <a:t>Leadership Development</a:t>
            </a:r>
          </a:p>
          <a:p>
            <a:pPr lvl="1" indent="-344488" eaLnBrk="1" hangingPunct="1">
              <a:buBlip>
                <a:blip r:embed="rId3"/>
              </a:buBlip>
            </a:pPr>
            <a:r>
              <a:rPr lang="en-US" altLang="en-US" sz="2400" dirty="0"/>
              <a:t>Uniform</a:t>
            </a:r>
          </a:p>
        </p:txBody>
      </p:sp>
      <p:sp>
        <p:nvSpPr>
          <p:cNvPr id="7" name="Rectangle 3">
            <a:extLst>
              <a:ext uri="{FF2B5EF4-FFF2-40B4-BE49-F238E27FC236}">
                <a16:creationId xmlns:a16="http://schemas.microsoft.com/office/drawing/2014/main" id="{76FD7B62-7EB8-9B3F-5C37-7F3A3612518B}"/>
              </a:ext>
            </a:extLst>
          </p:cNvPr>
          <p:cNvSpPr>
            <a:spLocks noChangeArrowheads="1"/>
          </p:cNvSpPr>
          <p:nvPr/>
        </p:nvSpPr>
        <p:spPr bwMode="auto">
          <a:xfrm>
            <a:off x="5348789" y="5827525"/>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7.0.2.3</a:t>
            </a:r>
          </a:p>
        </p:txBody>
      </p:sp>
    </p:spTree>
    <p:extLst>
      <p:ext uri="{BB962C8B-B14F-4D97-AF65-F5344CB8AC3E}">
        <p14:creationId xmlns:p14="http://schemas.microsoft.com/office/powerpoint/2010/main" val="38629141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DD9B7-A9B5-C1D2-495F-441D494572F1}"/>
            </a:ext>
          </a:extLst>
        </p:cNvPr>
        <p:cNvGrpSpPr/>
        <p:nvPr/>
      </p:nvGrpSpPr>
      <p:grpSpPr>
        <a:xfrm>
          <a:off x="0" y="0"/>
          <a:ext cx="0" cy="0"/>
          <a:chOff x="0" y="0"/>
          <a:chExt cx="0" cy="0"/>
        </a:xfrm>
      </p:grpSpPr>
      <p:pic>
        <p:nvPicPr>
          <p:cNvPr id="6146" name="Picture 2" descr="http://meritbadge.org/wiki/images/thumb/a/a6/MeritBadgeBlueCard.jpg/390px-MeritBadgeBlueCard.jpg">
            <a:extLst>
              <a:ext uri="{FF2B5EF4-FFF2-40B4-BE49-F238E27FC236}">
                <a16:creationId xmlns:a16="http://schemas.microsoft.com/office/drawing/2014/main" id="{F10D861D-554F-430D-0FB7-ED47D9825B78}"/>
              </a:ext>
            </a:extLst>
          </p:cNvPr>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a:extLst>
              <a:ext uri="{FF2B5EF4-FFF2-40B4-BE49-F238E27FC236}">
                <a16:creationId xmlns:a16="http://schemas.microsoft.com/office/drawing/2014/main" id="{638AB5F5-9780-7DAB-8376-97AEAF5159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44A5B611-5540-AB8E-9571-0B46BD84F8FD}"/>
              </a:ext>
            </a:extLst>
          </p:cNvPr>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a:extLst>
                <a:ext uri="{FF2B5EF4-FFF2-40B4-BE49-F238E27FC236}">
                  <a16:creationId xmlns:a16="http://schemas.microsoft.com/office/drawing/2014/main" id="{041EFFFE-8220-3F70-D9D6-D3907CE637B5}"/>
                </a:ext>
              </a:extLst>
            </p:cNvPr>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a:extLst>
                <a:ext uri="{FF2B5EF4-FFF2-40B4-BE49-F238E27FC236}">
                  <a16:creationId xmlns:a16="http://schemas.microsoft.com/office/drawing/2014/main" id="{0CC06BA8-CF70-A248-35C4-D63115F1D7DA}"/>
                </a:ext>
              </a:extLst>
            </p:cNvPr>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a:extLst>
              <a:ext uri="{FF2B5EF4-FFF2-40B4-BE49-F238E27FC236}">
                <a16:creationId xmlns:a16="http://schemas.microsoft.com/office/drawing/2014/main" id="{D8232FA1-C806-EBF1-907D-BEE1969F5056}"/>
              </a:ext>
            </a:extLst>
          </p:cNvPr>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The Merit Badge Process</a:t>
            </a:r>
          </a:p>
        </p:txBody>
      </p:sp>
      <p:sp>
        <p:nvSpPr>
          <p:cNvPr id="49" name="Rounded Rectangle 48">
            <a:extLst>
              <a:ext uri="{FF2B5EF4-FFF2-40B4-BE49-F238E27FC236}">
                <a16:creationId xmlns:a16="http://schemas.microsoft.com/office/drawing/2014/main" id="{972159AE-EC2B-A87E-C071-52EA7B30C5D0}"/>
              </a:ext>
            </a:extLst>
          </p:cNvPr>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a:extLst>
              <a:ext uri="{FF2B5EF4-FFF2-40B4-BE49-F238E27FC236}">
                <a16:creationId xmlns:a16="http://schemas.microsoft.com/office/drawing/2014/main" id="{144AF1EA-841B-11B6-BC37-0E5692399BB6}"/>
              </a:ext>
            </a:extLst>
          </p:cNvPr>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a:extLst>
              <a:ext uri="{FF2B5EF4-FFF2-40B4-BE49-F238E27FC236}">
                <a16:creationId xmlns:a16="http://schemas.microsoft.com/office/drawing/2014/main" id="{D5C8A692-A352-67CF-37DB-FBF6510ECD54}"/>
              </a:ext>
            </a:extLst>
          </p:cNvPr>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a:extLst>
                <a:ext uri="{FF2B5EF4-FFF2-40B4-BE49-F238E27FC236}">
                  <a16:creationId xmlns:a16="http://schemas.microsoft.com/office/drawing/2014/main" id="{2E06BCCB-8CA0-6B24-224C-A600915D61E6}"/>
                </a:ext>
              </a:extLst>
            </p:cNvPr>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a:extLst>
                <a:ext uri="{FF2B5EF4-FFF2-40B4-BE49-F238E27FC236}">
                  <a16:creationId xmlns:a16="http://schemas.microsoft.com/office/drawing/2014/main" id="{FCF205C7-9556-E8A3-263F-41D075BAFA39}"/>
                </a:ext>
              </a:extLst>
            </p:cNvPr>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a:extLst>
              <a:ext uri="{FF2B5EF4-FFF2-40B4-BE49-F238E27FC236}">
                <a16:creationId xmlns:a16="http://schemas.microsoft.com/office/drawing/2014/main" id="{F089B9E2-88F1-F082-77EE-FD1A2DF28E40}"/>
              </a:ext>
            </a:extLst>
          </p:cNvPr>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a:extLst>
                <a:ext uri="{FF2B5EF4-FFF2-40B4-BE49-F238E27FC236}">
                  <a16:creationId xmlns:a16="http://schemas.microsoft.com/office/drawing/2014/main" id="{7CFF8E0C-B88A-4DE6-EE1D-9CAD374C02E7}"/>
                </a:ext>
              </a:extLst>
            </p:cNvPr>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a:solidFill>
                    <a:srgbClr val="000000"/>
                  </a:solidFill>
                </a:rPr>
                <a:t>Merit Badge card to Unit leader</a:t>
              </a:r>
            </a:p>
          </p:txBody>
        </p:sp>
        <p:sp>
          <p:nvSpPr>
            <p:cNvPr id="54" name="Down Arrow 53">
              <a:extLst>
                <a:ext uri="{FF2B5EF4-FFF2-40B4-BE49-F238E27FC236}">
                  <a16:creationId xmlns:a16="http://schemas.microsoft.com/office/drawing/2014/main" id="{BA4BABE0-7932-B7F7-6009-03927D25F07F}"/>
                </a:ext>
              </a:extLst>
            </p:cNvPr>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a:extLst>
              <a:ext uri="{FF2B5EF4-FFF2-40B4-BE49-F238E27FC236}">
                <a16:creationId xmlns:a16="http://schemas.microsoft.com/office/drawing/2014/main" id="{CD3533A5-4D94-19A0-04C4-55B5E4100B36}"/>
              </a:ext>
            </a:extLst>
          </p:cNvPr>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a:extLst>
                <a:ext uri="{FF2B5EF4-FFF2-40B4-BE49-F238E27FC236}">
                  <a16:creationId xmlns:a16="http://schemas.microsoft.com/office/drawing/2014/main" id="{479BA43D-0523-53D0-9DE4-87F7F85D9C46}"/>
                </a:ext>
              </a:extLst>
            </p:cNvPr>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a:extLst>
                <a:ext uri="{FF2B5EF4-FFF2-40B4-BE49-F238E27FC236}">
                  <a16:creationId xmlns:a16="http://schemas.microsoft.com/office/drawing/2014/main" id="{C5241682-8CA8-9CB8-A3F5-80568D1DC67A}"/>
                </a:ext>
              </a:extLst>
            </p:cNvPr>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a:extLst>
              <a:ext uri="{FF2B5EF4-FFF2-40B4-BE49-F238E27FC236}">
                <a16:creationId xmlns:a16="http://schemas.microsoft.com/office/drawing/2014/main" id="{1A4EDAC0-0C1E-99C9-BA91-B68D3A1EFC27}"/>
              </a:ext>
            </a:extLst>
          </p:cNvPr>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a:extLst>
                <a:ext uri="{FF2B5EF4-FFF2-40B4-BE49-F238E27FC236}">
                  <a16:creationId xmlns:a16="http://schemas.microsoft.com/office/drawing/2014/main" id="{90BA5603-F933-C8E3-DC1F-D62AFD21A22A}"/>
                </a:ext>
              </a:extLst>
            </p:cNvPr>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a:extLst>
                <a:ext uri="{FF2B5EF4-FFF2-40B4-BE49-F238E27FC236}">
                  <a16:creationId xmlns:a16="http://schemas.microsoft.com/office/drawing/2014/main" id="{C6369D0E-F105-7006-798E-FC396E2F3170}"/>
                </a:ext>
              </a:extLst>
            </p:cNvPr>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a:extLst>
              <a:ext uri="{FF2B5EF4-FFF2-40B4-BE49-F238E27FC236}">
                <a16:creationId xmlns:a16="http://schemas.microsoft.com/office/drawing/2014/main" id="{4513C763-43BB-FBC6-0173-050DE1056C9A}"/>
              </a:ext>
            </a:extLst>
          </p:cNvPr>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meetings</a:t>
            </a:r>
          </a:p>
        </p:txBody>
      </p:sp>
      <p:grpSp>
        <p:nvGrpSpPr>
          <p:cNvPr id="7" name="Group 3">
            <a:extLst>
              <a:ext uri="{FF2B5EF4-FFF2-40B4-BE49-F238E27FC236}">
                <a16:creationId xmlns:a16="http://schemas.microsoft.com/office/drawing/2014/main" id="{DAA91805-1585-8B5F-1F63-696574FFB62B}"/>
              </a:ext>
            </a:extLst>
          </p:cNvPr>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a:extLst>
                <a:ext uri="{FF2B5EF4-FFF2-40B4-BE49-F238E27FC236}">
                  <a16:creationId xmlns:a16="http://schemas.microsoft.com/office/drawing/2014/main" id="{D6C2B4B9-6B4D-A770-4431-33F791C4A6C1}"/>
                </a:ext>
              </a:extLst>
            </p:cNvPr>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Scout/Counselor first meeting</a:t>
              </a:r>
            </a:p>
          </p:txBody>
        </p:sp>
        <p:sp>
          <p:nvSpPr>
            <p:cNvPr id="51" name="Down Arrow 50">
              <a:extLst>
                <a:ext uri="{FF2B5EF4-FFF2-40B4-BE49-F238E27FC236}">
                  <a16:creationId xmlns:a16="http://schemas.microsoft.com/office/drawing/2014/main" id="{A0371DC5-BD20-54D8-6DCC-34B20C7FFC7E}"/>
                </a:ext>
              </a:extLst>
            </p:cNvPr>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a:extLst>
              <a:ext uri="{FF2B5EF4-FFF2-40B4-BE49-F238E27FC236}">
                <a16:creationId xmlns:a16="http://schemas.microsoft.com/office/drawing/2014/main" id="{5694ECAB-2DEA-6262-92D7-95BD3D0F5AD1}"/>
              </a:ext>
            </a:extLst>
          </p:cNvPr>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a:extLst>
                <a:ext uri="{FF2B5EF4-FFF2-40B4-BE49-F238E27FC236}">
                  <a16:creationId xmlns:a16="http://schemas.microsoft.com/office/drawing/2014/main" id="{3F530808-BDB1-DE6E-4E6D-8AC2150CCA4B}"/>
                </a:ext>
              </a:extLst>
            </p:cNvPr>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Counselor</a:t>
              </a:r>
            </a:p>
          </p:txBody>
        </p:sp>
        <p:sp>
          <p:nvSpPr>
            <p:cNvPr id="10" name="Down Arrow 9">
              <a:extLst>
                <a:ext uri="{FF2B5EF4-FFF2-40B4-BE49-F238E27FC236}">
                  <a16:creationId xmlns:a16="http://schemas.microsoft.com/office/drawing/2014/main" id="{F4541889-A16E-93B2-0B02-FE168B61EF95}"/>
                </a:ext>
              </a:extLst>
            </p:cNvPr>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a:extLst>
              <a:ext uri="{FF2B5EF4-FFF2-40B4-BE49-F238E27FC236}">
                <a16:creationId xmlns:a16="http://schemas.microsoft.com/office/drawing/2014/main" id="{1BD33E63-DF8F-9BBA-9CD2-28BE2AF09C8D}"/>
              </a:ext>
            </a:extLst>
          </p:cNvPr>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Unit leader; </a:t>
            </a:r>
            <a:br>
              <a:rPr lang="en-US" sz="2000" dirty="0">
                <a:solidFill>
                  <a:schemeClr val="tx1"/>
                </a:solidFill>
              </a:rPr>
            </a:br>
            <a:r>
              <a:rPr lang="en-US" sz="2000" dirty="0">
                <a:solidFill>
                  <a:schemeClr val="tx1"/>
                </a:solidFill>
              </a:rPr>
              <a:t>gets MBC name and blue card</a:t>
            </a:r>
          </a:p>
        </p:txBody>
      </p:sp>
    </p:spTree>
    <p:extLst>
      <p:ext uri="{BB962C8B-B14F-4D97-AF65-F5344CB8AC3E}">
        <p14:creationId xmlns:p14="http://schemas.microsoft.com/office/powerpoint/2010/main" val="1888919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9E90-A978-55A6-F517-C5F94C3B595B}"/>
            </a:ext>
          </a:extLst>
        </p:cNvPr>
        <p:cNvGrpSpPr/>
        <p:nvPr/>
      </p:nvGrpSpPr>
      <p:grpSpPr>
        <a:xfrm>
          <a:off x="0" y="0"/>
          <a:ext cx="0" cy="0"/>
          <a:chOff x="0" y="0"/>
          <a:chExt cx="0" cy="0"/>
        </a:xfrm>
      </p:grpSpPr>
      <p:pic>
        <p:nvPicPr>
          <p:cNvPr id="23557" name="Picture 6">
            <a:extLst>
              <a:ext uri="{FF2B5EF4-FFF2-40B4-BE49-F238E27FC236}">
                <a16:creationId xmlns:a16="http://schemas.microsoft.com/office/drawing/2014/main" id="{A8C99B1B-83F3-376A-25CA-7F12A83C3E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904" y="1482872"/>
            <a:ext cx="3000424" cy="21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a:extLst>
              <a:ext uri="{FF2B5EF4-FFF2-40B4-BE49-F238E27FC236}">
                <a16:creationId xmlns:a16="http://schemas.microsoft.com/office/drawing/2014/main" id="{43263E69-B99F-6B0C-ED87-78C0A8CBE2DC}"/>
              </a:ext>
            </a:extLst>
          </p:cNvPr>
          <p:cNvSpPr txBox="1">
            <a:spLocks noChangeArrowheads="1"/>
          </p:cNvSpPr>
          <p:nvPr/>
        </p:nvSpPr>
        <p:spPr bwMode="auto">
          <a:xfrm>
            <a:off x="298449" y="1131888"/>
            <a:ext cx="8739533"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marR="0" lvl="1" indent="-461963">
              <a:spcBef>
                <a:spcPts val="400"/>
              </a:spcBef>
              <a:buBlip>
                <a:blip r:embed="rId4"/>
              </a:buBlip>
            </a:pPr>
            <a:r>
              <a:rPr lang="en-US" dirty="0">
                <a:latin typeface="+mn-lt"/>
                <a:cs typeface="MS PGothic" pitchFamily="34" charset="-128"/>
              </a:rPr>
              <a:t>At least 18 years of age.</a:t>
            </a:r>
          </a:p>
          <a:p>
            <a:pPr marL="461963" lvl="1" indent="-461963">
              <a:spcBef>
                <a:spcPts val="400"/>
              </a:spcBef>
              <a:buBlip>
                <a:blip r:embed="rId4"/>
              </a:buBlip>
            </a:pPr>
            <a:r>
              <a:rPr lang="en-US" dirty="0">
                <a:latin typeface="+mn-lt"/>
                <a:cs typeface="MS PGothic" pitchFamily="34" charset="-128"/>
              </a:rPr>
              <a:t>Registered with Orange County </a:t>
            </a:r>
            <a:br>
              <a:rPr lang="en-US" dirty="0">
                <a:latin typeface="+mn-lt"/>
                <a:cs typeface="MS PGothic" pitchFamily="34" charset="-128"/>
              </a:rPr>
            </a:br>
            <a:r>
              <a:rPr lang="en-US" dirty="0">
                <a:latin typeface="+mn-lt"/>
                <a:cs typeface="MS PGothic" pitchFamily="34" charset="-128"/>
              </a:rPr>
              <a:t>Council as a Scouting America</a:t>
            </a:r>
          </a:p>
          <a:p>
            <a:pPr marL="0" lvl="1" indent="0">
              <a:spcBef>
                <a:spcPts val="400"/>
              </a:spcBef>
              <a:buNone/>
            </a:pPr>
            <a:r>
              <a:rPr lang="en-US" dirty="0">
                <a:latin typeface="+mn-lt"/>
                <a:cs typeface="MS PGothic" pitchFamily="34" charset="-128"/>
              </a:rPr>
              <a:t>      Merit Badge Counselor. </a:t>
            </a:r>
          </a:p>
          <a:p>
            <a:pPr marL="461963" lvl="1" indent="-461963">
              <a:spcBef>
                <a:spcPts val="400"/>
              </a:spcBef>
              <a:buBlip>
                <a:blip r:embed="rId4"/>
              </a:buBlip>
            </a:pPr>
            <a:r>
              <a:rPr lang="en-US" dirty="0">
                <a:latin typeface="+mn-lt"/>
                <a:cs typeface="MS PGothic" pitchFamily="34" charset="-128"/>
              </a:rPr>
              <a:t>Recognized as having skill or </a:t>
            </a:r>
            <a:br>
              <a:rPr lang="en-US" dirty="0">
                <a:latin typeface="+mn-lt"/>
                <a:cs typeface="MS PGothic" pitchFamily="34" charset="-128"/>
              </a:rPr>
            </a:br>
            <a:r>
              <a:rPr lang="en-US" dirty="0">
                <a:latin typeface="+mn-lt"/>
                <a:cs typeface="MS PGothic" pitchFamily="34" charset="-128"/>
              </a:rPr>
              <a:t>knowledge in the subject for </a:t>
            </a:r>
            <a:br>
              <a:rPr lang="en-US" dirty="0">
                <a:latin typeface="+mn-lt"/>
                <a:cs typeface="MS PGothic" pitchFamily="34" charset="-128"/>
              </a:rPr>
            </a:br>
            <a:r>
              <a:rPr lang="en-US" dirty="0">
                <a:latin typeface="+mn-lt"/>
                <a:cs typeface="MS PGothic" pitchFamily="34" charset="-128"/>
              </a:rPr>
              <a:t>which they are serving as a Counselor.</a:t>
            </a:r>
          </a:p>
          <a:p>
            <a:pPr marL="461963" lvl="1" indent="-461963">
              <a:spcBef>
                <a:spcPts val="400"/>
              </a:spcBef>
              <a:buBlip>
                <a:blip r:embed="rId4"/>
              </a:buBlip>
            </a:pPr>
            <a:r>
              <a:rPr lang="en-US" dirty="0">
                <a:latin typeface="+mn-lt"/>
                <a:cs typeface="MS PGothic" pitchFamily="34" charset="-128"/>
              </a:rPr>
              <a:t>Approved by the Council Advancement Committee, which has been delegated to the District Advancement Committees for the Badge being counseled.</a:t>
            </a:r>
          </a:p>
        </p:txBody>
      </p:sp>
      <p:sp>
        <p:nvSpPr>
          <p:cNvPr id="23555" name="Text Box 2">
            <a:extLst>
              <a:ext uri="{FF2B5EF4-FFF2-40B4-BE49-F238E27FC236}">
                <a16:creationId xmlns:a16="http://schemas.microsoft.com/office/drawing/2014/main" id="{9AD19901-5D10-4EBC-2DC6-2A4469BA5C4D}"/>
              </a:ext>
            </a:extLst>
          </p:cNvPr>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a:t>
            </a:r>
            <a:endParaRPr lang="en-US" altLang="en-US" b="1" dirty="0">
              <a:latin typeface="Arial" panose="020B0604020202020204" pitchFamily="34" charset="0"/>
            </a:endParaRPr>
          </a:p>
        </p:txBody>
      </p:sp>
      <p:sp>
        <p:nvSpPr>
          <p:cNvPr id="5" name="Rectangle 4">
            <a:extLst>
              <a:ext uri="{FF2B5EF4-FFF2-40B4-BE49-F238E27FC236}">
                <a16:creationId xmlns:a16="http://schemas.microsoft.com/office/drawing/2014/main" id="{E460BAC9-1824-8493-B2A3-7325A3167830}"/>
              </a:ext>
            </a:extLst>
          </p:cNvPr>
          <p:cNvSpPr/>
          <p:nvPr/>
        </p:nvSpPr>
        <p:spPr>
          <a:xfrm>
            <a:off x="5752629" y="59775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1723409294"/>
      </p:ext>
    </p:extLst>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AdvEd2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55653</TotalTime>
  <Words>6240</Words>
  <Application>Microsoft Office PowerPoint</Application>
  <PresentationFormat>On-screen Show (4:3)</PresentationFormat>
  <Paragraphs>386</Paragraphs>
  <Slides>28</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ＭＳ Ｐゴシック</vt:lpstr>
      <vt:lpstr>ＭＳ Ｐゴシック</vt:lpstr>
      <vt:lpstr>Arial</vt:lpstr>
      <vt:lpstr>Byington</vt:lpstr>
      <vt:lpstr>Calibri</vt:lpstr>
      <vt:lpstr>Courier New</vt:lpstr>
      <vt:lpstr>Times New Roman</vt:lpstr>
      <vt:lpstr>Wingdings</vt:lpstr>
      <vt:lpstr>1_Office Theme</vt:lpstr>
      <vt:lpstr>2_Office Theme</vt:lpstr>
      <vt:lpstr>13_AdvEd2 Theme</vt:lpstr>
      <vt:lpstr>PowerPoint Presentation</vt:lpstr>
      <vt:lpstr>What’s the History Behind this Training?</vt:lpstr>
      <vt:lpstr>What’s the History Behind this Training?</vt:lpstr>
      <vt:lpstr>PowerPoint Presentation</vt:lpstr>
      <vt:lpstr>Expectation</vt:lpstr>
      <vt:lpstr>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James Stewart</cp:lastModifiedBy>
  <cp:revision>1291</cp:revision>
  <cp:lastPrinted>2025-04-30T20:24:51Z</cp:lastPrinted>
  <dcterms:created xsi:type="dcterms:W3CDTF">2015-05-05T21:35:41Z</dcterms:created>
  <dcterms:modified xsi:type="dcterms:W3CDTF">2025-05-12T21:09:35Z</dcterms:modified>
</cp:coreProperties>
</file>