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6" r:id="rId2"/>
    <p:sldMasterId id="2147483894" r:id="rId3"/>
  </p:sldMasterIdLst>
  <p:notesMasterIdLst>
    <p:notesMasterId r:id="rId32"/>
  </p:notesMasterIdLst>
  <p:handoutMasterIdLst>
    <p:handoutMasterId r:id="rId33"/>
  </p:handoutMasterIdLst>
  <p:sldIdLst>
    <p:sldId id="401" r:id="rId4"/>
    <p:sldId id="413" r:id="rId5"/>
    <p:sldId id="415" r:id="rId6"/>
    <p:sldId id="414" r:id="rId7"/>
    <p:sldId id="416"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Lst>
  <p:sldSz cx="9144000" cy="6858000" type="screen4x3"/>
  <p:notesSz cx="7102475" cy="9388475"/>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pos="2879">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0066"/>
    <a:srgbClr val="FFFF00"/>
    <a:srgbClr val="0065B0"/>
    <a:srgbClr val="003AFA"/>
    <a:srgbClr val="0000A2"/>
    <a:srgbClr val="0000E0"/>
    <a:srgbClr val="9EF1F0"/>
    <a:srgbClr val="038FBE"/>
    <a:srgbClr val="9EE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22" autoAdjust="0"/>
  </p:normalViewPr>
  <p:slideViewPr>
    <p:cSldViewPr snapToGrid="0">
      <p:cViewPr varScale="1">
        <p:scale>
          <a:sx n="66" d="100"/>
          <a:sy n="66" d="100"/>
        </p:scale>
        <p:origin x="2904" y="288"/>
      </p:cViewPr>
      <p:guideLst>
        <p:guide orient="horz" pos="2161"/>
        <p:guide pos="2879"/>
      </p:guideLst>
    </p:cSldViewPr>
  </p:slideViewPr>
  <p:outlineViewPr>
    <p:cViewPr>
      <p:scale>
        <a:sx n="33" d="100"/>
        <a:sy n="33" d="100"/>
      </p:scale>
      <p:origin x="0" y="5688"/>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2784" y="66"/>
      </p:cViewPr>
      <p:guideLst>
        <p:guide orient="horz" pos="2928"/>
        <p:guide pos="2160"/>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4024736"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algn="r" defTabSz="942226" eaLnBrk="1" hangingPunct="1">
              <a:defRPr sz="1300">
                <a:latin typeface="Arial"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4024736"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algn="r" defTabSz="939902" eaLnBrk="1" hangingPunct="1">
              <a:defRPr sz="1300">
                <a:ea typeface="MS PGothic" panose="020B0600070205080204" pitchFamily="34" charset="-128"/>
              </a:defRPr>
            </a:lvl1pPr>
          </a:lstStyle>
          <a:p>
            <a:pPr>
              <a:defRPr/>
            </a:pPr>
            <a:fld id="{34431452-B849-4D8C-B50C-E2EE67152854}" type="slidenum">
              <a:rPr lang="en-US" altLang="en-US"/>
              <a:pPr>
                <a:defRPr/>
              </a:pPr>
              <a:t>‹#›</a:t>
            </a:fld>
            <a:endParaRPr lang="en-US" altLang="en-US"/>
          </a:p>
        </p:txBody>
      </p:sp>
    </p:spTree>
    <p:extLst>
      <p:ext uri="{BB962C8B-B14F-4D97-AF65-F5344CB8AC3E}">
        <p14:creationId xmlns:p14="http://schemas.microsoft.com/office/powerpoint/2010/main" val="178778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9459" name="Rectangle 3"/>
          <p:cNvSpPr>
            <a:spLocks noGrp="1" noChangeArrowheads="1"/>
          </p:cNvSpPr>
          <p:nvPr>
            <p:ph type="dt" idx="1"/>
          </p:nvPr>
        </p:nvSpPr>
        <p:spPr bwMode="auto">
          <a:xfrm>
            <a:off x="4024736"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algn="r" defTabSz="942226" eaLnBrk="1" hangingPunct="1">
              <a:defRPr sz="1300">
                <a:latin typeface="Arial"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03325" y="703263"/>
            <a:ext cx="4695825" cy="3522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45354" y="4460167"/>
            <a:ext cx="5211770" cy="4224494"/>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9463" name="Rectangle 7"/>
          <p:cNvSpPr>
            <a:spLocks noGrp="1" noChangeArrowheads="1"/>
          </p:cNvSpPr>
          <p:nvPr>
            <p:ph type="sldNum" sz="quarter" idx="5"/>
          </p:nvPr>
        </p:nvSpPr>
        <p:spPr bwMode="auto">
          <a:xfrm>
            <a:off x="4024736"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algn="r" defTabSz="939902" eaLnBrk="1" hangingPunct="1">
              <a:defRPr sz="1300">
                <a:ea typeface="MS PGothic" panose="020B0600070205080204" pitchFamily="34" charset="-128"/>
              </a:defRPr>
            </a:lvl1pPr>
          </a:lstStyle>
          <a:p>
            <a:pPr>
              <a:defRPr/>
            </a:pPr>
            <a:fld id="{DB11FD50-1DE2-488A-B4E9-8BD58B13FA38}" type="slidenum">
              <a:rPr lang="en-US" altLang="en-US"/>
              <a:pPr>
                <a:defRPr/>
              </a:pPr>
              <a:t>‹#›</a:t>
            </a:fld>
            <a:endParaRPr lang="en-US" altLang="en-US"/>
          </a:p>
        </p:txBody>
      </p:sp>
    </p:spTree>
    <p:extLst>
      <p:ext uri="{BB962C8B-B14F-4D97-AF65-F5344CB8AC3E}">
        <p14:creationId xmlns:p14="http://schemas.microsoft.com/office/powerpoint/2010/main" val="4066411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91668-E6FD-AEC3-24BB-7B73309E9CA4}"/>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93C3074-36CD-E830-6230-CBEFB7899FFC}"/>
              </a:ext>
            </a:extLst>
          </p:cNvPr>
          <p:cNvSpPr>
            <a:spLocks noGrp="1" noRot="1" noChangeAspect="1" noTextEdit="1"/>
          </p:cNvSpPr>
          <p:nvPr>
            <p:ph type="sldImg"/>
          </p:nvPr>
        </p:nvSpPr>
        <p:spPr>
          <a:xfrm>
            <a:off x="1889125" y="703263"/>
            <a:ext cx="3335338" cy="2501900"/>
          </a:xfrm>
          <a:ln/>
        </p:spPr>
      </p:sp>
      <p:sp>
        <p:nvSpPr>
          <p:cNvPr id="8195" name="Notes Placeholder 2">
            <a:extLst>
              <a:ext uri="{FF2B5EF4-FFF2-40B4-BE49-F238E27FC236}">
                <a16:creationId xmlns:a16="http://schemas.microsoft.com/office/drawing/2014/main" id="{D933B1AE-8E70-0A36-2051-5411A6BE857F}"/>
              </a:ext>
            </a:extLst>
          </p:cNvPr>
          <p:cNvSpPr>
            <a:spLocks noGrp="1"/>
          </p:cNvSpPr>
          <p:nvPr>
            <p:ph type="body" idx="1"/>
          </p:nvPr>
        </p:nvSpPr>
        <p:spPr>
          <a:xfrm>
            <a:off x="945354" y="4460167"/>
            <a:ext cx="5211770" cy="42421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cs typeface="Arial" panose="020B0604020202020204" pitchFamily="34" charset="0"/>
              </a:rPr>
              <a:t>[Presenter Notes:  Begin with a simple opening ceremony such as the Pledge of Allegiance and perhaps the reciting of the Scout Oath and Scout Law. Then welcome everyone and thank them for attending. They could be doing something else with their time, but they chose to be at this presentation. </a:t>
            </a:r>
          </a:p>
          <a:p>
            <a:endParaRPr lang="en-US" altLang="en-US" i="1" dirty="0">
              <a:cs typeface="Arial" panose="020B0604020202020204" pitchFamily="34" charset="0"/>
            </a:endParaRPr>
          </a:p>
          <a:p>
            <a:r>
              <a:rPr lang="en-US" altLang="en-US" i="1" dirty="0">
                <a:cs typeface="Arial" panose="020B0604020202020204" pitchFamily="34" charset="0"/>
              </a:rPr>
              <a:t>Challenge participants to ask questions and encourage them to join in the discussions.]</a:t>
            </a:r>
          </a:p>
          <a:p>
            <a:endParaRPr lang="en-US" altLang="en-US" dirty="0">
              <a:cs typeface="Arial" panose="020B0604020202020204" pitchFamily="34" charset="0"/>
            </a:endParaRPr>
          </a:p>
          <a:p>
            <a:endParaRPr lang="en-US" altLang="en-US" dirty="0">
              <a:cs typeface="Arial" panose="020B0604020202020204" pitchFamily="34" charset="0"/>
            </a:endParaRPr>
          </a:p>
          <a:p>
            <a:r>
              <a:rPr lang="en-US" altLang="en-US" i="1" dirty="0">
                <a:cs typeface="Arial" panose="020B0604020202020204" pitchFamily="34" charset="0"/>
              </a:rPr>
              <a:t>Background note to the presenter with supplies needed:</a:t>
            </a:r>
          </a:p>
          <a:p>
            <a:endParaRPr lang="en-US" altLang="en-US" i="1" dirty="0">
              <a:cs typeface="Arial" panose="020B0604020202020204" pitchFamily="34" charset="0"/>
            </a:endParaRPr>
          </a:p>
          <a:p>
            <a:r>
              <a:rPr lang="en-US" altLang="en-US" dirty="0">
                <a:cs typeface="Arial" panose="020B0604020202020204" pitchFamily="34" charset="0"/>
              </a:rPr>
              <a:t>This merit badge counselor orientation presentation provides new and prospective merit badge counselors with the basic knowledge and skills needed to get started, and can serve as a refresher to veterans. It involves a step-by-step overview of the registration and approval process, speaks to the requirement for Youth Protection training, and discusses helpful methods and resources. Participants will learn about their unique role, the process of counseling, and the related Scouting America national policies and procedures. The orientation takes approximately 60 to 90 minutes depending on the experience level of those attending.</a:t>
            </a:r>
          </a:p>
          <a:p>
            <a:r>
              <a:rPr lang="en-US" altLang="en-US" dirty="0">
                <a:cs typeface="Arial" panose="020B0604020202020204" pitchFamily="34" charset="0"/>
              </a:rPr>
              <a:t> </a:t>
            </a:r>
          </a:p>
          <a:p>
            <a:r>
              <a:rPr lang="en-US" altLang="en-US" dirty="0">
                <a:cs typeface="Arial" panose="020B0604020202020204" pitchFamily="34" charset="0"/>
              </a:rPr>
              <a:t>We encourage presenters to have at least one copy of the following publications for use during the presentation:</a:t>
            </a:r>
          </a:p>
          <a:p>
            <a:pPr>
              <a:buFontTx/>
              <a:buChar char="•"/>
            </a:pPr>
            <a:r>
              <a:rPr lang="en-US" altLang="en-US" dirty="0">
                <a:cs typeface="Arial" panose="020B0604020202020204" pitchFamily="34" charset="0"/>
              </a:rPr>
              <a:t>The </a:t>
            </a:r>
            <a:r>
              <a:rPr lang="en-US" altLang="en-US" i="1" dirty="0">
                <a:cs typeface="Arial" panose="020B0604020202020204" pitchFamily="34" charset="0"/>
              </a:rPr>
              <a:t>Guide to Advancement, </a:t>
            </a:r>
            <a:r>
              <a:rPr lang="en-US" altLang="en-US" dirty="0">
                <a:cs typeface="Arial" panose="020B0604020202020204" pitchFamily="34" charset="0"/>
              </a:rPr>
              <a:t>No. 33088</a:t>
            </a:r>
          </a:p>
          <a:p>
            <a:pPr>
              <a:buFontTx/>
              <a:buChar char="•"/>
            </a:pPr>
            <a:r>
              <a:rPr lang="en-US" altLang="en-US" dirty="0">
                <a:cs typeface="Arial" panose="020B0604020202020204" pitchFamily="34" charset="0"/>
              </a:rPr>
              <a:t>Any issue of </a:t>
            </a:r>
            <a:r>
              <a:rPr lang="en-US" altLang="en-US" i="1" dirty="0">
                <a:cs typeface="Arial" panose="020B0604020202020204" pitchFamily="34" charset="0"/>
              </a:rPr>
              <a:t>Advancement News</a:t>
            </a:r>
            <a:endParaRPr lang="en-US" altLang="en-US" dirty="0">
              <a:cs typeface="Arial" panose="020B0604020202020204" pitchFamily="34" charset="0"/>
            </a:endParaRPr>
          </a:p>
          <a:p>
            <a:pPr>
              <a:buFontTx/>
              <a:buChar char="•"/>
            </a:pPr>
            <a:r>
              <a:rPr lang="en-US" altLang="en-US" i="1" dirty="0">
                <a:cs typeface="Arial" panose="020B0604020202020204" pitchFamily="34" charset="0"/>
              </a:rPr>
              <a:t>Scouting America Requirements, </a:t>
            </a:r>
            <a:r>
              <a:rPr lang="en-US" altLang="en-US" dirty="0">
                <a:cs typeface="Arial" panose="020B0604020202020204" pitchFamily="34" charset="0"/>
              </a:rPr>
              <a:t>No. 33216</a:t>
            </a:r>
          </a:p>
          <a:p>
            <a:pPr>
              <a:buFontTx/>
              <a:buChar char="•"/>
            </a:pPr>
            <a:r>
              <a:rPr lang="en-US" altLang="en-US" dirty="0">
                <a:cs typeface="Arial" panose="020B0604020202020204" pitchFamily="34" charset="0"/>
              </a:rPr>
              <a:t>A few merit badge pamphlets (at least one that is Eagle-required)</a:t>
            </a:r>
          </a:p>
          <a:p>
            <a:pPr>
              <a:buFontTx/>
              <a:buChar char="•"/>
            </a:pPr>
            <a:r>
              <a:rPr lang="en-US" altLang="en-US" dirty="0">
                <a:cs typeface="Arial" panose="020B0604020202020204" pitchFamily="34" charset="0"/>
              </a:rPr>
              <a:t>Application for Merit Badge (blue card), No. 34124</a:t>
            </a:r>
          </a:p>
          <a:p>
            <a:pPr>
              <a:buFontTx/>
              <a:buChar char="•"/>
            </a:pPr>
            <a:r>
              <a:rPr lang="en-US" altLang="en-US" dirty="0">
                <a:cs typeface="Arial" panose="020B0604020202020204" pitchFamily="34" charset="0"/>
              </a:rPr>
              <a:t>Merit Badge Counselor Information form, No. 34405</a:t>
            </a:r>
          </a:p>
          <a:p>
            <a:pPr>
              <a:buFontTx/>
              <a:buChar char="•"/>
            </a:pPr>
            <a:r>
              <a:rPr lang="en-US" altLang="en-US" dirty="0">
                <a:cs typeface="Arial" panose="020B0604020202020204" pitchFamily="34" charset="0"/>
              </a:rPr>
              <a:t>Scouting America Adult Application, No. 524-501</a:t>
            </a:r>
          </a:p>
          <a:p>
            <a:r>
              <a:rPr lang="en-US" altLang="en-US" dirty="0">
                <a:cs typeface="Arial" panose="020B0604020202020204" pitchFamily="34" charset="0"/>
              </a:rPr>
              <a:t> </a:t>
            </a:r>
          </a:p>
          <a:p>
            <a:r>
              <a:rPr lang="en-US" altLang="en-US" dirty="0">
                <a:cs typeface="Arial" panose="020B0604020202020204" pitchFamily="34" charset="0"/>
              </a:rPr>
              <a:t>We also encourage presenters to have copies of their latest council newsletter and a handout with key council contact information, and any instructions about special certifications or training that the council advancement committee requires in order to approve counselors for specific merit badges.</a:t>
            </a:r>
          </a:p>
          <a:p>
            <a:endParaRPr lang="en-US" altLang="en-US" dirty="0">
              <a:cs typeface="Arial" panose="020B0604020202020204" pitchFamily="34" charset="0"/>
            </a:endParaRPr>
          </a:p>
          <a:p>
            <a:r>
              <a:rPr lang="en-US" altLang="en-US" dirty="0">
                <a:cs typeface="Arial" panose="020B0604020202020204" pitchFamily="34" charset="0"/>
              </a:rPr>
              <a:t>A flip chart or white-board, and pens may come in handy.</a:t>
            </a:r>
          </a:p>
          <a:p>
            <a:endParaRPr lang="en-US" altLang="en-US" dirty="0">
              <a:cs typeface="Arial" panose="020B0604020202020204" pitchFamily="34" charset="0"/>
            </a:endParaRPr>
          </a:p>
          <a:p>
            <a:r>
              <a:rPr lang="en-US" altLang="en-US" dirty="0">
                <a:cs typeface="Arial" panose="020B0604020202020204" pitchFamily="34" charset="0"/>
              </a:rPr>
              <a:t>If your session will include volunteers unfamiliar with Scouting, it may be helpful to prepare signs or flip chart sheets showing the Scout Oath and Scout Law.</a:t>
            </a:r>
          </a:p>
          <a:p>
            <a:r>
              <a:rPr lang="en-US" altLang="en-US" dirty="0">
                <a:cs typeface="Arial" panose="020B0604020202020204" pitchFamily="34" charset="0"/>
              </a:rPr>
              <a:t> </a:t>
            </a:r>
          </a:p>
          <a:p>
            <a:r>
              <a:rPr lang="en-US" altLang="en-US" dirty="0">
                <a:cs typeface="Arial" panose="020B0604020202020204" pitchFamily="34" charset="0"/>
              </a:rPr>
              <a:t>The National Advancement Team welcomes any and all feedback through advancement.team@scouting.org, but would ask that questions and concerns first be shared with local district and council volunteer or professional advancement administrators.</a:t>
            </a:r>
          </a:p>
          <a:p>
            <a:r>
              <a:rPr lang="en-US" altLang="en-US" dirty="0">
                <a:cs typeface="Arial" panose="020B0604020202020204" pitchFamily="34" charset="0"/>
              </a:rPr>
              <a:t> </a:t>
            </a:r>
          </a:p>
          <a:p>
            <a:r>
              <a:rPr lang="en-US" altLang="en-US" dirty="0">
                <a:cs typeface="Arial" panose="020B0604020202020204" pitchFamily="34" charset="0"/>
              </a:rPr>
              <a:t>The National Advancement Committee's Webinar and Education Task Force</a:t>
            </a:r>
            <a:r>
              <a:rPr lang="ja-JP" altLang="en-US" dirty="0">
                <a:cs typeface="Arial" panose="020B0604020202020204" pitchFamily="34" charset="0"/>
              </a:rPr>
              <a:t>’</a:t>
            </a:r>
            <a:r>
              <a:rPr lang="en-US" altLang="ja-JP" dirty="0">
                <a:cs typeface="Arial" panose="020B0604020202020204" pitchFamily="34" charset="0"/>
              </a:rPr>
              <a:t>s dedicated Scouting volunteers who helped develop this presentation wish you great success in giving merit badge counselors the tools they need to better serve today's young people.</a:t>
            </a:r>
            <a:endParaRPr lang="en-US" altLang="en-US" dirty="0">
              <a:cs typeface="Arial" panose="020B0604020202020204" pitchFamily="34" charset="0"/>
            </a:endParaRPr>
          </a:p>
        </p:txBody>
      </p:sp>
      <p:sp>
        <p:nvSpPr>
          <p:cNvPr id="8196" name="Slide Number Placeholder 3">
            <a:extLst>
              <a:ext uri="{FF2B5EF4-FFF2-40B4-BE49-F238E27FC236}">
                <a16:creationId xmlns:a16="http://schemas.microsoft.com/office/drawing/2014/main" id="{A011CDE7-0FFF-9CD1-AC13-EC02AD3DD3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E9FAB6A0-E017-4864-A572-CDF800C58075}" type="slidenum">
              <a:rPr lang="en-US" altLang="en-US" sz="1300">
                <a:latin typeface="Arial" panose="020B0604020202020204" pitchFamily="34" charset="0"/>
              </a:rPr>
              <a:pPr>
                <a:spcBef>
                  <a:spcPct val="0"/>
                </a:spcBef>
              </a:pPr>
              <a:t>1</a:t>
            </a:fld>
            <a:endParaRPr lang="en-US" altLang="en-US" sz="1300">
              <a:latin typeface="Arial" panose="020B0604020202020204" pitchFamily="34" charset="0"/>
            </a:endParaRPr>
          </a:p>
        </p:txBody>
      </p:sp>
    </p:spTree>
    <p:extLst>
      <p:ext uri="{BB962C8B-B14F-4D97-AF65-F5344CB8AC3E}">
        <p14:creationId xmlns:p14="http://schemas.microsoft.com/office/powerpoint/2010/main" val="397052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BC081-BE13-AFD2-634F-92F047BC61D3}"/>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5520856-BAEF-9671-075C-EB41C55F4854}"/>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8DF78667-0C1C-8974-11E9-84B9DB0152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order to qualify as a merit badge counselor, prospective volunteers must have the education and skills needed to provide instruction and to evaluate performance. It is also important they are older than the Scouts and are able to set that positive example. This calls for both good rapport and good character.</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These are the </a:t>
            </a:r>
            <a:r>
              <a:rPr lang="en-US" altLang="en-US" i="1" u="sng" dirty="0">
                <a:cs typeface="Times New Roman" panose="02020603050405020304" pitchFamily="18" charset="0"/>
              </a:rPr>
              <a:t>only</a:t>
            </a:r>
            <a:r>
              <a:rPr lang="en-US" altLang="en-US" dirty="0">
                <a:cs typeface="Times New Roman" panose="02020603050405020304" pitchFamily="18" charset="0"/>
              </a:rPr>
              <a:t> qualifications the </a:t>
            </a:r>
            <a:r>
              <a:rPr lang="en-US" altLang="en-US" dirty="0">
                <a:cs typeface="Arial" panose="020B0604020202020204" pitchFamily="34" charset="0"/>
              </a:rPr>
              <a:t>Scouting America</a:t>
            </a:r>
            <a:r>
              <a:rPr lang="en-US" altLang="en-US" dirty="0">
                <a:cs typeface="Times New Roman" panose="02020603050405020304" pitchFamily="18" charset="0"/>
              </a:rPr>
              <a:t> National Council places on merit badge counselors—regardless of the merit badge. Local councils, however, when approving counselors, may look for more, but they are not allowed to accept less.</a:t>
            </a:r>
          </a:p>
        </p:txBody>
      </p:sp>
      <p:sp>
        <p:nvSpPr>
          <p:cNvPr id="24580" name="Slide Number Placeholder 3">
            <a:extLst>
              <a:ext uri="{FF2B5EF4-FFF2-40B4-BE49-F238E27FC236}">
                <a16:creationId xmlns:a16="http://schemas.microsoft.com/office/drawing/2014/main" id="{2C2719E1-FE05-B035-846A-C707ABA178C6}"/>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E62F73F0-6438-4935-A365-D6D11DBF41F4}" type="slidenum">
              <a:rPr lang="en-US" altLang="en-US" sz="1300">
                <a:latin typeface="Arial" panose="020B0604020202020204" pitchFamily="34" charset="0"/>
              </a:rPr>
              <a:pPr algn="r" eaLnBrk="1" hangingPunct="1">
                <a:spcBef>
                  <a:spcPct val="0"/>
                </a:spcBef>
              </a:pPr>
              <a:t>10</a:t>
            </a:fld>
            <a:endParaRPr lang="en-US" altLang="en-US" sz="1300">
              <a:latin typeface="Arial" panose="020B0604020202020204" pitchFamily="34" charset="0"/>
            </a:endParaRPr>
          </a:p>
        </p:txBody>
      </p:sp>
    </p:spTree>
    <p:extLst>
      <p:ext uri="{BB962C8B-B14F-4D97-AF65-F5344CB8AC3E}">
        <p14:creationId xmlns:p14="http://schemas.microsoft.com/office/powerpoint/2010/main" val="168561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51885-5DCF-1C0F-36EB-4BDE444AE3A9}"/>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17B61E5-04F0-4FCE-64FC-3589CC502702}"/>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2B909A18-CC1E-1A7A-5BBD-717C73A8C5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Scouting America considers some merit badge activities riskier than others. A list of these badges is provided in the </a:t>
            </a:r>
            <a:r>
              <a:rPr lang="en-US" altLang="en-US" i="1" dirty="0">
                <a:cs typeface="Arial" panose="020B0604020202020204" pitchFamily="34" charset="0"/>
              </a:rPr>
              <a:t>Guide to Advancement</a:t>
            </a:r>
            <a:r>
              <a:rPr lang="en-US" altLang="en-US" dirty="0">
                <a:cs typeface="Arial" panose="020B0604020202020204" pitchFamily="34" charset="0"/>
              </a:rPr>
              <a:t>, topic seventy-eleven, </a:t>
            </a:r>
            <a:r>
              <a:rPr lang="ja-JP" altLang="en-US" dirty="0">
                <a:cs typeface="Arial" panose="020B0604020202020204" pitchFamily="34" charset="0"/>
              </a:rPr>
              <a:t>“</a:t>
            </a:r>
            <a:r>
              <a:rPr lang="en-US" altLang="ja-JP" dirty="0">
                <a:cs typeface="Arial" panose="020B0604020202020204" pitchFamily="34" charset="0"/>
              </a:rPr>
              <a:t>Qualifications of Counselors;</a:t>
            </a:r>
            <a:r>
              <a:rPr lang="ja-JP" altLang="en-US" dirty="0">
                <a:cs typeface="Arial" panose="020B0604020202020204" pitchFamily="34" charset="0"/>
              </a:rPr>
              <a:t>”</a:t>
            </a:r>
            <a:r>
              <a:rPr lang="en-US" altLang="ja-JP" dirty="0">
                <a:cs typeface="Arial" panose="020B0604020202020204" pitchFamily="34" charset="0"/>
              </a:rPr>
              <a:t> along with the specific qualifications required of those supervising the activities. For example, most of the requirements for the shooting sports merit badges require </a:t>
            </a:r>
            <a:r>
              <a:rPr lang="en-US" altLang="en-US" dirty="0">
                <a:cs typeface="Arial" panose="020B0604020202020204" pitchFamily="34" charset="0"/>
              </a:rPr>
              <a:t>The Scouting America </a:t>
            </a:r>
            <a:r>
              <a:rPr lang="en-US" altLang="ja-JP" dirty="0">
                <a:cs typeface="Arial" panose="020B0604020202020204" pitchFamily="34" charset="0"/>
              </a:rPr>
              <a:t>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a:t>
            </a:r>
            <a:r>
              <a:rPr lang="en-US" altLang="en-US" dirty="0">
                <a:cs typeface="Arial" panose="020B0604020202020204" pitchFamily="34" charset="0"/>
              </a:rPr>
              <a:t>Scouting America</a:t>
            </a:r>
            <a:r>
              <a:rPr lang="en-US" altLang="ja-JP" dirty="0">
                <a:cs typeface="Arial" panose="020B0604020202020204" pitchFamily="34" charset="0"/>
              </a:rPr>
              <a:t> Safe Swim Defense and </a:t>
            </a:r>
            <a:r>
              <a:rPr lang="en-US" altLang="en-US" dirty="0">
                <a:cs typeface="Arial" panose="020B0604020202020204" pitchFamily="34" charset="0"/>
              </a:rPr>
              <a:t>Scouting </a:t>
            </a:r>
            <a:r>
              <a:rPr lang="en-US" altLang="en-US" dirty="0" err="1">
                <a:cs typeface="Arial" panose="020B0604020202020204" pitchFamily="34" charset="0"/>
              </a:rPr>
              <a:t>America</a:t>
            </a:r>
            <a:r>
              <a:rPr lang="en-US" altLang="ja-JP" dirty="0" err="1">
                <a:cs typeface="Arial" panose="020B0604020202020204" pitchFamily="34" charset="0"/>
              </a:rPr>
              <a:t>Safety</a:t>
            </a:r>
            <a:r>
              <a:rPr lang="en-US" altLang="ja-JP" dirty="0">
                <a:cs typeface="Arial" panose="020B0604020202020204" pitchFamily="34" charset="0"/>
              </a:rPr>
              <a:t> Afloat, respectively.</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If the merit badge counselor does not meet the specific qualifications listed, then he or she may use the services of others who do meet them. This is supported in topic seventy-thirty-two of the </a:t>
            </a:r>
            <a:r>
              <a:rPr lang="en-US" altLang="en-US" i="1" dirty="0">
                <a:cs typeface="Arial" panose="020B0604020202020204" pitchFamily="34" charset="0"/>
              </a:rPr>
              <a:t>Guide to Advancement, </a:t>
            </a:r>
            <a:r>
              <a:rPr lang="en-US" altLang="en-US" dirty="0">
                <a:cs typeface="Arial" panose="020B0604020202020204" pitchFamily="34" charset="0"/>
              </a:rPr>
              <a:t>where it says, </a:t>
            </a:r>
            <a:r>
              <a:rPr lang="ja-JP" altLang="en-US" dirty="0">
                <a:cs typeface="Arial" panose="020B0604020202020204" pitchFamily="34" charset="0"/>
              </a:rPr>
              <a:t>“</a:t>
            </a:r>
            <a:r>
              <a:rPr lang="en-US" altLang="ja-JP" dirty="0">
                <a:cs typeface="Arial" panose="020B0604020202020204" pitchFamily="34" charset="0"/>
              </a:rPr>
              <a:t>It is permissible for guest speakers, guest experts, or others who are not merit badge counselors to assist in the counseling process.</a:t>
            </a:r>
            <a:r>
              <a:rPr lang="ja-JP" altLang="en-US" dirty="0">
                <a:cs typeface="Arial" panose="020B0604020202020204" pitchFamily="34" charset="0"/>
              </a:rPr>
              <a:t>”</a:t>
            </a:r>
            <a:endParaRPr lang="en-US" altLang="ja-JP" dirty="0">
              <a:cs typeface="Arial" panose="020B0604020202020204" pitchFamily="34" charset="0"/>
            </a:endParaRPr>
          </a:p>
          <a:p>
            <a:pPr eaLnBrk="1" hangingPunct="1"/>
            <a:endParaRPr lang="en-US" altLang="en-US" dirty="0">
              <a:cs typeface="Arial" panose="020B0604020202020204" pitchFamily="34" charset="0"/>
            </a:endParaRPr>
          </a:p>
          <a:p>
            <a:pPr eaLnBrk="1" hangingPunct="1">
              <a:lnSpc>
                <a:spcPct val="80000"/>
              </a:lnSpc>
            </a:pPr>
            <a:r>
              <a:rPr lang="en-US" altLang="en-US" dirty="0">
                <a:cs typeface="Arial" panose="020B0604020202020204" pitchFamily="34" charset="0"/>
              </a:rPr>
              <a:t>As a side note, it must be remembered that any activities that take place within the merit badge program must be conducted in accordance with the </a:t>
            </a:r>
            <a:r>
              <a:rPr lang="en-US" altLang="en-US" i="1" dirty="0">
                <a:cs typeface="Arial" panose="020B0604020202020204" pitchFamily="34" charset="0"/>
              </a:rPr>
              <a:t>Guide to Safe Scouting</a:t>
            </a:r>
            <a:r>
              <a:rPr lang="en-US" altLang="en-US" dirty="0">
                <a:cs typeface="Arial" panose="020B0604020202020204" pitchFamily="34" charset="0"/>
              </a:rPr>
              <a:t>.</a:t>
            </a:r>
          </a:p>
          <a:p>
            <a:pPr eaLnBrk="1" hangingPunct="1">
              <a:lnSpc>
                <a:spcPct val="80000"/>
              </a:lnSpc>
            </a:pPr>
            <a:endParaRPr lang="en-US" altLang="en-US" dirty="0">
              <a:cs typeface="Arial" panose="020B0604020202020204" pitchFamily="34" charset="0"/>
            </a:endParaRPr>
          </a:p>
          <a:p>
            <a:pPr eaLnBrk="1" hangingPunct="1">
              <a:lnSpc>
                <a:spcPct val="80000"/>
              </a:lnSpc>
            </a:pPr>
            <a:r>
              <a:rPr lang="en-US" altLang="en-US" i="1" dirty="0">
                <a:cs typeface="Arial" panose="020B0604020202020204" pitchFamily="34" charset="0"/>
              </a:rPr>
              <a:t>[If you are asked, the </a:t>
            </a:r>
            <a:r>
              <a:rPr lang="en-US" altLang="en-US" dirty="0">
                <a:cs typeface="Arial" panose="020B0604020202020204" pitchFamily="34" charset="0"/>
              </a:rPr>
              <a:t>Guide to Safe Scouting </a:t>
            </a:r>
            <a:r>
              <a:rPr lang="en-US" altLang="en-US" i="1" dirty="0">
                <a:cs typeface="Arial" panose="020B0604020202020204" pitchFamily="34" charset="0"/>
              </a:rPr>
              <a:t>is available at www.scouting.org/scoutsource/healthandsafety/GSS.aspx.]</a:t>
            </a:r>
          </a:p>
        </p:txBody>
      </p:sp>
      <p:sp>
        <p:nvSpPr>
          <p:cNvPr id="26628" name="Slide Number Placeholder 3">
            <a:extLst>
              <a:ext uri="{FF2B5EF4-FFF2-40B4-BE49-F238E27FC236}">
                <a16:creationId xmlns:a16="http://schemas.microsoft.com/office/drawing/2014/main" id="{1E942388-6A70-CBFA-F8AB-C1955D9458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80A9E78-3646-492D-93F2-52635131B61F}" type="slidenum">
              <a:rPr lang="en-US" altLang="en-US" sz="1300">
                <a:latin typeface="Arial" panose="020B0604020202020204" pitchFamily="34" charset="0"/>
              </a:rPr>
              <a:pPr>
                <a:spcBef>
                  <a:spcPct val="0"/>
                </a:spcBef>
              </a:pPr>
              <a:t>11</a:t>
            </a:fld>
            <a:endParaRPr lang="en-US" altLang="en-US" sz="1300">
              <a:latin typeface="Arial" panose="020B0604020202020204" pitchFamily="34" charset="0"/>
            </a:endParaRPr>
          </a:p>
        </p:txBody>
      </p:sp>
    </p:spTree>
    <p:extLst>
      <p:ext uri="{BB962C8B-B14F-4D97-AF65-F5344CB8AC3E}">
        <p14:creationId xmlns:p14="http://schemas.microsoft.com/office/powerpoint/2010/main" val="3534369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07977-401F-6EDC-7F6E-EB7EEC4B79F5}"/>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ECE3268-9DF0-2A13-31EF-3738D431758C}"/>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709FF925-4EDA-EBE4-5735-72B05671F3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Scouting America considers some merit badge activities riskier than others. A list of these badges is provided in the </a:t>
            </a:r>
            <a:r>
              <a:rPr lang="en-US" altLang="en-US" i="1" dirty="0">
                <a:cs typeface="Arial" panose="020B0604020202020204" pitchFamily="34" charset="0"/>
              </a:rPr>
              <a:t>Guide to Advancement</a:t>
            </a:r>
            <a:r>
              <a:rPr lang="en-US" altLang="en-US" dirty="0">
                <a:cs typeface="Arial" panose="020B0604020202020204" pitchFamily="34" charset="0"/>
              </a:rPr>
              <a:t>, topic seventy-eleven, </a:t>
            </a:r>
            <a:r>
              <a:rPr lang="ja-JP" altLang="en-US" dirty="0">
                <a:cs typeface="Arial" panose="020B0604020202020204" pitchFamily="34" charset="0"/>
              </a:rPr>
              <a:t>“</a:t>
            </a:r>
            <a:r>
              <a:rPr lang="en-US" altLang="ja-JP" dirty="0">
                <a:cs typeface="Arial" panose="020B0604020202020204" pitchFamily="34" charset="0"/>
              </a:rPr>
              <a:t>Qualifications of Counselors;</a:t>
            </a:r>
            <a:r>
              <a:rPr lang="ja-JP" altLang="en-US" dirty="0">
                <a:cs typeface="Arial" panose="020B0604020202020204" pitchFamily="34" charset="0"/>
              </a:rPr>
              <a:t>”</a:t>
            </a:r>
            <a:r>
              <a:rPr lang="en-US" altLang="ja-JP" dirty="0">
                <a:cs typeface="Arial" panose="020B0604020202020204" pitchFamily="34" charset="0"/>
              </a:rPr>
              <a:t> along with the specific qualifications required of those supervising the activities. For example, most of the requirements for the shooting sports merit badges require Scouting America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Scouting America Safe Swim Defense and Scouting America Safety Afloat, respectively.</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If the merit badge counselor does not meet the specific qualifications listed, then he or she may use the services of others who do meet them. This is supported in topic seventy-thirty-two of the </a:t>
            </a:r>
            <a:r>
              <a:rPr lang="en-US" altLang="en-US" i="1" dirty="0">
                <a:cs typeface="Arial" panose="020B0604020202020204" pitchFamily="34" charset="0"/>
              </a:rPr>
              <a:t>Guide to Advancement, </a:t>
            </a:r>
            <a:r>
              <a:rPr lang="en-US" altLang="en-US" dirty="0">
                <a:cs typeface="Arial" panose="020B0604020202020204" pitchFamily="34" charset="0"/>
              </a:rPr>
              <a:t>where it says, </a:t>
            </a:r>
            <a:r>
              <a:rPr lang="ja-JP" altLang="en-US" dirty="0">
                <a:cs typeface="Arial" panose="020B0604020202020204" pitchFamily="34" charset="0"/>
              </a:rPr>
              <a:t>“</a:t>
            </a:r>
            <a:r>
              <a:rPr lang="en-US" altLang="ja-JP" dirty="0">
                <a:cs typeface="Arial" panose="020B0604020202020204" pitchFamily="34" charset="0"/>
              </a:rPr>
              <a:t>It is permissible for guest speakers, guest experts, or others who are not merit badge counselors to assist in the counseling process.</a:t>
            </a:r>
            <a:r>
              <a:rPr lang="ja-JP" altLang="en-US" dirty="0">
                <a:cs typeface="Arial" panose="020B0604020202020204" pitchFamily="34" charset="0"/>
              </a:rPr>
              <a:t>”</a:t>
            </a:r>
            <a:endParaRPr lang="en-US" altLang="ja-JP" dirty="0">
              <a:cs typeface="Arial" panose="020B0604020202020204" pitchFamily="34" charset="0"/>
            </a:endParaRPr>
          </a:p>
          <a:p>
            <a:pPr eaLnBrk="1" hangingPunct="1"/>
            <a:endParaRPr lang="en-US" altLang="en-US" dirty="0">
              <a:cs typeface="Arial" panose="020B0604020202020204" pitchFamily="34" charset="0"/>
            </a:endParaRPr>
          </a:p>
          <a:p>
            <a:pPr eaLnBrk="1" hangingPunct="1">
              <a:lnSpc>
                <a:spcPct val="80000"/>
              </a:lnSpc>
            </a:pPr>
            <a:r>
              <a:rPr lang="en-US" altLang="en-US" dirty="0">
                <a:cs typeface="Arial" panose="020B0604020202020204" pitchFamily="34" charset="0"/>
              </a:rPr>
              <a:t>As a side note, it must be remembered that any activities that take place within the merit badge program must be conducted in accordance with the </a:t>
            </a:r>
            <a:r>
              <a:rPr lang="en-US" altLang="en-US" i="1" dirty="0">
                <a:cs typeface="Arial" panose="020B0604020202020204" pitchFamily="34" charset="0"/>
              </a:rPr>
              <a:t>Guide to Safe Scouting</a:t>
            </a:r>
            <a:r>
              <a:rPr lang="en-US" altLang="en-US" dirty="0">
                <a:cs typeface="Arial" panose="020B0604020202020204" pitchFamily="34" charset="0"/>
              </a:rPr>
              <a:t>.</a:t>
            </a:r>
          </a:p>
          <a:p>
            <a:pPr eaLnBrk="1" hangingPunct="1">
              <a:lnSpc>
                <a:spcPct val="80000"/>
              </a:lnSpc>
            </a:pPr>
            <a:endParaRPr lang="en-US" altLang="en-US" dirty="0">
              <a:cs typeface="Arial" panose="020B0604020202020204" pitchFamily="34" charset="0"/>
            </a:endParaRPr>
          </a:p>
          <a:p>
            <a:pPr eaLnBrk="1" hangingPunct="1">
              <a:lnSpc>
                <a:spcPct val="80000"/>
              </a:lnSpc>
            </a:pPr>
            <a:r>
              <a:rPr lang="en-US" altLang="en-US" i="1" dirty="0">
                <a:cs typeface="Arial" panose="020B0604020202020204" pitchFamily="34" charset="0"/>
              </a:rPr>
              <a:t>[If you are asked, the </a:t>
            </a:r>
            <a:r>
              <a:rPr lang="en-US" altLang="en-US" dirty="0">
                <a:cs typeface="Arial" panose="020B0604020202020204" pitchFamily="34" charset="0"/>
              </a:rPr>
              <a:t>Guide to Safe Scouting </a:t>
            </a:r>
            <a:r>
              <a:rPr lang="en-US" altLang="en-US" i="1" dirty="0">
                <a:cs typeface="Arial" panose="020B0604020202020204" pitchFamily="34" charset="0"/>
              </a:rPr>
              <a:t>is available at www.scouting.org/scoutsource/healthandsafety/GSS.aspx.]</a:t>
            </a:r>
          </a:p>
        </p:txBody>
      </p:sp>
      <p:sp>
        <p:nvSpPr>
          <p:cNvPr id="26628" name="Slide Number Placeholder 3">
            <a:extLst>
              <a:ext uri="{FF2B5EF4-FFF2-40B4-BE49-F238E27FC236}">
                <a16:creationId xmlns:a16="http://schemas.microsoft.com/office/drawing/2014/main" id="{6D8103EC-BABF-F2AF-B8B2-855EF1B79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80A9E78-3646-492D-93F2-52635131B61F}" type="slidenum">
              <a:rPr lang="en-US" altLang="en-US" sz="1300">
                <a:latin typeface="Arial" panose="020B0604020202020204" pitchFamily="34" charset="0"/>
              </a:rPr>
              <a:pPr>
                <a:spcBef>
                  <a:spcPct val="0"/>
                </a:spcBef>
              </a:pPr>
              <a:t>12</a:t>
            </a:fld>
            <a:endParaRPr lang="en-US" altLang="en-US" sz="1300">
              <a:latin typeface="Arial" panose="020B0604020202020204" pitchFamily="34" charset="0"/>
            </a:endParaRPr>
          </a:p>
        </p:txBody>
      </p:sp>
    </p:spTree>
    <p:extLst>
      <p:ext uri="{BB962C8B-B14F-4D97-AF65-F5344CB8AC3E}">
        <p14:creationId xmlns:p14="http://schemas.microsoft.com/office/powerpoint/2010/main" val="331255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9AEC0-EC22-DF8A-4372-41FFBB05392E}"/>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CEDC1E5-0183-0D29-4FE0-EEC59E290A71}"/>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9D84E5A7-1768-AA32-D225-6C8344D4A0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Before working with Scouts, counselors must complete Youth Protection training. The online course is available by logging into myscouting.org. Counselors, who live in states that require face-to-face, instructor-led training, are encouraged to contact their local councils for training dates and times.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When completing the course, volunteers should attach a copy of their certificate to their adult registration application and information sheet, and follow council guidelines for submitting these documents.</a:t>
            </a:r>
          </a:p>
        </p:txBody>
      </p:sp>
      <p:sp>
        <p:nvSpPr>
          <p:cNvPr id="32772" name="Slide Number Placeholder 3">
            <a:extLst>
              <a:ext uri="{FF2B5EF4-FFF2-40B4-BE49-F238E27FC236}">
                <a16:creationId xmlns:a16="http://schemas.microsoft.com/office/drawing/2014/main" id="{201A9F19-4817-4BC6-2C2D-4F88CBFD88BD}"/>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348BF18C-3C09-4A61-923E-3887E859ECBA}" type="slidenum">
              <a:rPr lang="en-US" altLang="en-US" sz="1300">
                <a:latin typeface="Arial" panose="020B0604020202020204" pitchFamily="34" charset="0"/>
              </a:rPr>
              <a:pPr algn="r" eaLnBrk="1" hangingPunct="1">
                <a:spcBef>
                  <a:spcPct val="0"/>
                </a:spcBef>
              </a:pPr>
              <a:t>13</a:t>
            </a:fld>
            <a:endParaRPr lang="en-US" altLang="en-US" sz="1300">
              <a:latin typeface="Arial" panose="020B0604020202020204" pitchFamily="34" charset="0"/>
            </a:endParaRPr>
          </a:p>
        </p:txBody>
      </p:sp>
    </p:spTree>
    <p:extLst>
      <p:ext uri="{BB962C8B-B14F-4D97-AF65-F5344CB8AC3E}">
        <p14:creationId xmlns:p14="http://schemas.microsoft.com/office/powerpoint/2010/main" val="42478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3B724-DA2E-E757-3D8E-97C4954A9CC1}"/>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19C491A-372F-6A36-A2FB-B6BAF612F163}"/>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DD94A793-B7C7-EE89-106F-0101CD1A3D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unit leader</a:t>
            </a:r>
            <a:r>
              <a:rPr lang="ja-JP" altLang="en-US" dirty="0">
                <a:cs typeface="Arial" panose="020B0604020202020204" pitchFamily="34" charset="0"/>
              </a:rPr>
              <a:t>’</a:t>
            </a:r>
            <a:r>
              <a:rPr lang="en-US" altLang="ja-JP" dirty="0">
                <a:cs typeface="Arial" panose="020B0604020202020204" pitchFamily="34" charset="0"/>
              </a:rPr>
              <a:t>s signature is required on the application before the Scout begins working with the merit badge counselor. This does </a:t>
            </a:r>
            <a:r>
              <a:rPr lang="en-US" altLang="ja-JP" i="1" dirty="0">
                <a:cs typeface="Arial" panose="020B0604020202020204" pitchFamily="34" charset="0"/>
              </a:rPr>
              <a:t>not</a:t>
            </a:r>
            <a:r>
              <a:rPr lang="en-US" altLang="ja-JP" dirty="0">
                <a:cs typeface="Arial" panose="020B0604020202020204" pitchFamily="34" charset="0"/>
              </a:rPr>
              <a:t> mean the young man must wait for the signature to begin work on the merit badge itself. For example, past campouts count for the Camping merit badge, and coins and stamps already collected count for those badges.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 unit leader</a:t>
            </a:r>
            <a:r>
              <a:rPr lang="ja-JP" altLang="en-US" dirty="0">
                <a:cs typeface="Arial" panose="020B0604020202020204" pitchFamily="34" charset="0"/>
              </a:rPr>
              <a:t>’</a:t>
            </a:r>
            <a:r>
              <a:rPr lang="en-US" altLang="ja-JP" dirty="0">
                <a:cs typeface="Arial" panose="020B0604020202020204" pitchFamily="34" charset="0"/>
              </a:rPr>
              <a:t>s signature does not necessarily indicate approval. It merely shows that the Scout and the unit leader have had a discussion about the badge and that the unit leader has recommended at least one registered merit badge counselor.</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What do you do if a Scout shows up without a signature on his or her blue card? Ask him or her where he or she got the card. If the Scout indicates the unit leader knew of his or her desire to begin working on the badge, but forgot to sign—or if there are other compelling extenuating circumstances—you may proceed with the initial session and ask him or her to get his or her unit leader</a:t>
            </a:r>
            <a:r>
              <a:rPr lang="ja-JP" altLang="en-US" dirty="0">
                <a:cs typeface="Arial" panose="020B0604020202020204" pitchFamily="34" charset="0"/>
              </a:rPr>
              <a:t>’</a:t>
            </a:r>
            <a:r>
              <a:rPr lang="en-US" altLang="ja-JP" dirty="0">
                <a:cs typeface="Arial" panose="020B0604020202020204" pitchFamily="34" charset="0"/>
              </a:rPr>
              <a:t>s signature prior to the next meeting.</a:t>
            </a:r>
            <a:endParaRPr lang="en-US" altLang="en-US" dirty="0">
              <a:cs typeface="Arial" panose="020B0604020202020204" pitchFamily="34" charset="0"/>
            </a:endParaRPr>
          </a:p>
        </p:txBody>
      </p:sp>
      <p:sp>
        <p:nvSpPr>
          <p:cNvPr id="45060" name="Slide Number Placeholder 3">
            <a:extLst>
              <a:ext uri="{FF2B5EF4-FFF2-40B4-BE49-F238E27FC236}">
                <a16:creationId xmlns:a16="http://schemas.microsoft.com/office/drawing/2014/main" id="{A48F36E3-69CE-CB5C-DDF7-333619205523}"/>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4CA4CD36-664A-4D99-8389-01032F52FCB4}" type="slidenum">
              <a:rPr lang="en-US" altLang="en-US" sz="1300">
                <a:latin typeface="Arial" panose="020B0604020202020204" pitchFamily="34" charset="0"/>
              </a:rPr>
              <a:pPr algn="r" eaLnBrk="1" hangingPunct="1">
                <a:spcBef>
                  <a:spcPct val="0"/>
                </a:spcBef>
              </a:pPr>
              <a:t>14</a:t>
            </a:fld>
            <a:endParaRPr lang="en-US" altLang="en-US" sz="1300">
              <a:latin typeface="Arial" panose="020B0604020202020204" pitchFamily="34" charset="0"/>
            </a:endParaRPr>
          </a:p>
        </p:txBody>
      </p:sp>
    </p:spTree>
    <p:extLst>
      <p:ext uri="{BB962C8B-B14F-4D97-AF65-F5344CB8AC3E}">
        <p14:creationId xmlns:p14="http://schemas.microsoft.com/office/powerpoint/2010/main" val="1404635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4D52A-303D-69C3-8A86-BEE72D37EFE3}"/>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CB1E92D-F2E0-D2F4-0A97-994936E77AD6}"/>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14B890F-6A23-AD77-733C-796B136751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47"/>
              </a:spcBef>
            </a:pPr>
            <a:r>
              <a:rPr lang="en-US" altLang="en-US" dirty="0">
                <a:cs typeface="Arial" panose="020B0604020202020204" pitchFamily="34" charset="0"/>
              </a:rPr>
              <a:t>At some point in the next few years, as the Scouting America computer systems are upgraded, it is possible the blue card will be replaced—at least in part—by an electronic process. In the meantime, the blue card is the nationally recognized merit badge record. When it is not used it can create problems as Scouts transfer to different units or to different councils, or if in the future the need arises to produce acceptable documentation of merit badges earned.</a:t>
            </a:r>
          </a:p>
          <a:p>
            <a:pPr eaLnBrk="1" hangingPunct="1">
              <a:spcBef>
                <a:spcPts val="447"/>
              </a:spcBef>
            </a:pPr>
            <a:endParaRPr lang="en-US" altLang="en-US" dirty="0">
              <a:cs typeface="Arial" panose="020B0604020202020204" pitchFamily="34" charset="0"/>
            </a:endParaRPr>
          </a:p>
          <a:p>
            <a:pPr eaLnBrk="1" hangingPunct="1">
              <a:spcBef>
                <a:spcPts val="447"/>
              </a:spcBef>
            </a:pPr>
            <a:r>
              <a:rPr lang="en-US" altLang="en-US" dirty="0">
                <a:cs typeface="Arial" panose="020B0604020202020204" pitchFamily="34" charset="0"/>
              </a:rPr>
              <a:t>The Scout</a:t>
            </a:r>
            <a:r>
              <a:rPr lang="ja-JP" altLang="en-US" dirty="0">
                <a:cs typeface="Arial" panose="020B0604020202020204" pitchFamily="34" charset="0"/>
              </a:rPr>
              <a:t>’</a:t>
            </a:r>
            <a:r>
              <a:rPr lang="en-US" altLang="ja-JP" dirty="0">
                <a:cs typeface="Arial" panose="020B0604020202020204" pitchFamily="34" charset="0"/>
              </a:rPr>
              <a:t>s information, of course, should be completely filled in. </a:t>
            </a:r>
            <a:r>
              <a:rPr lang="en-US" altLang="ja-JP" i="1" dirty="0">
                <a:cs typeface="Arial" panose="020B0604020202020204" pitchFamily="34" charset="0"/>
              </a:rPr>
              <a:t>[Refer to the screen]</a:t>
            </a:r>
            <a:endParaRPr lang="en-US" altLang="ja-JP" dirty="0">
              <a:cs typeface="Arial" panose="020B0604020202020204" pitchFamily="34" charset="0"/>
            </a:endParaRPr>
          </a:p>
          <a:p>
            <a:pPr eaLnBrk="1" hangingPunct="1">
              <a:spcBef>
                <a:spcPts val="447"/>
              </a:spcBef>
            </a:pPr>
            <a:endParaRPr lang="en-US" altLang="en-US" dirty="0">
              <a:cs typeface="Arial" panose="020B0604020202020204" pitchFamily="34" charset="0"/>
            </a:endParaRPr>
          </a:p>
          <a:p>
            <a:pPr eaLnBrk="1" hangingPunct="1">
              <a:spcBef>
                <a:spcPts val="447"/>
              </a:spcBef>
            </a:pPr>
            <a:r>
              <a:rPr lang="en-US" altLang="en-US" dirty="0">
                <a:cs typeface="Arial" panose="020B0604020202020204" pitchFamily="34" charset="0"/>
              </a:rPr>
              <a:t>The space provided in the middle portion is for listing requirements completed with date of completion and counselor</a:t>
            </a:r>
            <a:r>
              <a:rPr lang="ja-JP" altLang="en-US" dirty="0">
                <a:cs typeface="Arial" panose="020B0604020202020204" pitchFamily="34" charset="0"/>
              </a:rPr>
              <a:t>’</a:t>
            </a:r>
            <a:r>
              <a:rPr lang="en-US" altLang="ja-JP" dirty="0">
                <a:cs typeface="Arial" panose="020B0604020202020204" pitchFamily="34" charset="0"/>
              </a:rPr>
              <a:t>s initials. This information is most important when one counselor is not going to be able to approve all the requirements for a particular badge. This often happens in camp settings where another counselor </a:t>
            </a:r>
            <a:r>
              <a:rPr lang="ja-JP" altLang="en-US" dirty="0">
                <a:cs typeface="Arial" panose="020B0604020202020204" pitchFamily="34" charset="0"/>
              </a:rPr>
              <a:t>“</a:t>
            </a:r>
            <a:r>
              <a:rPr lang="en-US" altLang="ja-JP" dirty="0">
                <a:cs typeface="Arial" panose="020B0604020202020204" pitchFamily="34" charset="0"/>
              </a:rPr>
              <a:t>back home</a:t>
            </a:r>
            <a:r>
              <a:rPr lang="ja-JP" altLang="en-US" dirty="0">
                <a:cs typeface="Arial" panose="020B0604020202020204" pitchFamily="34" charset="0"/>
              </a:rPr>
              <a:t>”</a:t>
            </a:r>
            <a:r>
              <a:rPr lang="en-US" altLang="ja-JP" dirty="0">
                <a:cs typeface="Arial" panose="020B0604020202020204" pitchFamily="34" charset="0"/>
              </a:rPr>
              <a:t> will approve requirements that could not be fulfilled at camp. Again, the blue card in this case is called a </a:t>
            </a:r>
            <a:r>
              <a:rPr lang="ja-JP" altLang="en-US" dirty="0">
                <a:cs typeface="Arial" panose="020B0604020202020204" pitchFamily="34" charset="0"/>
              </a:rPr>
              <a:t>“</a:t>
            </a:r>
            <a:r>
              <a:rPr lang="en-US" altLang="ja-JP" dirty="0">
                <a:cs typeface="Arial" panose="020B0604020202020204" pitchFamily="34" charset="0"/>
              </a:rPr>
              <a:t>partial.</a:t>
            </a:r>
            <a:r>
              <a:rPr lang="ja-JP" altLang="en-US" dirty="0">
                <a:cs typeface="Arial" panose="020B0604020202020204" pitchFamily="34" charset="0"/>
              </a:rPr>
              <a:t>”</a:t>
            </a:r>
            <a:endParaRPr lang="en-US" altLang="ja-JP" dirty="0">
              <a:cs typeface="Arial" panose="020B0604020202020204" pitchFamily="34" charset="0"/>
            </a:endParaRPr>
          </a:p>
          <a:p>
            <a:pPr eaLnBrk="1" hangingPunct="1">
              <a:spcBef>
                <a:spcPts val="447"/>
              </a:spcBef>
            </a:pPr>
            <a:endParaRPr lang="en-US" altLang="en-US" dirty="0">
              <a:cs typeface="Arial" panose="020B0604020202020204" pitchFamily="34" charset="0"/>
            </a:endParaRPr>
          </a:p>
          <a:p>
            <a:pPr>
              <a:spcBef>
                <a:spcPts val="447"/>
              </a:spcBef>
            </a:pPr>
            <a:r>
              <a:rPr lang="en-US" altLang="en-US" dirty="0">
                <a:cs typeface="Arial" panose="020B0604020202020204" pitchFamily="34" charset="0"/>
              </a:rPr>
              <a:t>Partials have no expiration except the Scout's 18th birthday.</a:t>
            </a:r>
          </a:p>
        </p:txBody>
      </p:sp>
      <p:sp>
        <p:nvSpPr>
          <p:cNvPr id="47108" name="Slide Number Placeholder 3">
            <a:extLst>
              <a:ext uri="{FF2B5EF4-FFF2-40B4-BE49-F238E27FC236}">
                <a16:creationId xmlns:a16="http://schemas.microsoft.com/office/drawing/2014/main" id="{5EC8E1CA-BC23-943C-60BF-FE162537D894}"/>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89AB619D-B4D0-4EC7-A22A-955C6636326D}" type="slidenum">
              <a:rPr lang="en-US" altLang="en-US" sz="1300">
                <a:latin typeface="Arial" panose="020B0604020202020204" pitchFamily="34" charset="0"/>
              </a:rPr>
              <a:pPr algn="r" eaLnBrk="1" hangingPunct="1">
                <a:spcBef>
                  <a:spcPct val="0"/>
                </a:spcBef>
              </a:pPr>
              <a:t>15</a:t>
            </a:fld>
            <a:endParaRPr lang="en-US" altLang="en-US" sz="1300">
              <a:latin typeface="Arial" panose="020B0604020202020204" pitchFamily="34" charset="0"/>
            </a:endParaRPr>
          </a:p>
        </p:txBody>
      </p:sp>
    </p:spTree>
    <p:extLst>
      <p:ext uri="{BB962C8B-B14F-4D97-AF65-F5344CB8AC3E}">
        <p14:creationId xmlns:p14="http://schemas.microsoft.com/office/powerpoint/2010/main" val="396630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46962-B5EF-EB82-7033-B07CAFD517E1}"/>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89F79B9-A3EC-9A5C-07B0-788740665EB9}"/>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BE683DC8-EE70-4DB2-0E34-6ED682BA34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The reverse side of the blue card is used to record merit badge completions and is divided into three parts:</a:t>
            </a:r>
          </a:p>
          <a:p>
            <a:endParaRPr lang="en-US" altLang="en-US" dirty="0">
              <a:cs typeface="Arial" panose="020B0604020202020204" pitchFamily="34" charset="0"/>
            </a:endParaRPr>
          </a:p>
          <a:p>
            <a:pPr>
              <a:buFontTx/>
              <a:buChar char="•"/>
            </a:pPr>
            <a:r>
              <a:rPr lang="en-US" altLang="en-US" dirty="0">
                <a:cs typeface="Arial" panose="020B0604020202020204" pitchFamily="34" charset="0"/>
              </a:rPr>
              <a:t>Left section: unit leader</a:t>
            </a:r>
            <a:r>
              <a:rPr lang="ja-JP" altLang="en-US" dirty="0">
                <a:cs typeface="Arial" panose="020B0604020202020204" pitchFamily="34" charset="0"/>
              </a:rPr>
              <a:t>’</a:t>
            </a:r>
            <a:r>
              <a:rPr lang="en-US" altLang="ja-JP" dirty="0">
                <a:cs typeface="Arial" panose="020B0604020202020204" pitchFamily="34" charset="0"/>
              </a:rPr>
              <a:t>s portion showing counselor</a:t>
            </a:r>
            <a:r>
              <a:rPr lang="ja-JP" altLang="en-US" dirty="0">
                <a:cs typeface="Arial" panose="020B0604020202020204" pitchFamily="34" charset="0"/>
              </a:rPr>
              <a:t>’</a:t>
            </a:r>
            <a:r>
              <a:rPr lang="en-US" altLang="ja-JP" dirty="0">
                <a:cs typeface="Arial" panose="020B0604020202020204" pitchFamily="34" charset="0"/>
              </a:rPr>
              <a:t>s personal information, signature, and date merit badge was completed</a:t>
            </a:r>
          </a:p>
          <a:p>
            <a:pPr>
              <a:buFontTx/>
              <a:buChar char="•"/>
            </a:pPr>
            <a:endParaRPr lang="en-US" altLang="ja-JP" dirty="0">
              <a:cs typeface="Arial" panose="020B0604020202020204" pitchFamily="34" charset="0"/>
            </a:endParaRPr>
          </a:p>
          <a:p>
            <a:pPr>
              <a:buFontTx/>
              <a:buChar char="•"/>
            </a:pPr>
            <a:r>
              <a:rPr lang="en-US" altLang="en-US" dirty="0">
                <a:cs typeface="Arial" panose="020B0604020202020204" pitchFamily="34" charset="0"/>
              </a:rPr>
              <a:t>Middle section: Scout</a:t>
            </a:r>
            <a:r>
              <a:rPr lang="ja-JP" altLang="en-US" dirty="0">
                <a:cs typeface="Arial" panose="020B0604020202020204" pitchFamily="34" charset="0"/>
              </a:rPr>
              <a:t>’</a:t>
            </a:r>
            <a:r>
              <a:rPr lang="en-US" altLang="ja-JP" dirty="0">
                <a:cs typeface="Arial" panose="020B0604020202020204" pitchFamily="34" charset="0"/>
              </a:rPr>
              <a:t>s portion listing when the merit badge was completed and his or her counselor</a:t>
            </a:r>
            <a:r>
              <a:rPr lang="ja-JP" altLang="en-US" dirty="0">
                <a:cs typeface="Arial" panose="020B0604020202020204" pitchFamily="34" charset="0"/>
              </a:rPr>
              <a:t>’</a:t>
            </a:r>
            <a:r>
              <a:rPr lang="en-US" altLang="ja-JP" dirty="0">
                <a:cs typeface="Arial" panose="020B0604020202020204" pitchFamily="34" charset="0"/>
              </a:rPr>
              <a:t>s and unit leader</a:t>
            </a:r>
            <a:r>
              <a:rPr lang="ja-JP" altLang="en-US" dirty="0">
                <a:cs typeface="Arial" panose="020B0604020202020204" pitchFamily="34" charset="0"/>
              </a:rPr>
              <a:t>’</a:t>
            </a:r>
            <a:r>
              <a:rPr lang="en-US" altLang="ja-JP" dirty="0">
                <a:cs typeface="Arial" panose="020B0604020202020204" pitchFamily="34" charset="0"/>
              </a:rPr>
              <a:t>s signatures</a:t>
            </a:r>
          </a:p>
          <a:p>
            <a:pPr>
              <a:buFontTx/>
              <a:buChar char="•"/>
            </a:pPr>
            <a:endParaRPr lang="en-US" altLang="ja-JP" dirty="0">
              <a:cs typeface="Arial" panose="020B0604020202020204" pitchFamily="34" charset="0"/>
            </a:endParaRPr>
          </a:p>
          <a:p>
            <a:pPr>
              <a:buFontTx/>
              <a:buChar char="•"/>
            </a:pPr>
            <a:r>
              <a:rPr lang="en-US" altLang="en-US" dirty="0">
                <a:cs typeface="Arial" panose="020B0604020202020204" pitchFamily="34" charset="0"/>
              </a:rPr>
              <a:t>Right section: counselor</a:t>
            </a:r>
            <a:r>
              <a:rPr lang="ja-JP" altLang="en-US" dirty="0">
                <a:cs typeface="Arial" panose="020B0604020202020204" pitchFamily="34" charset="0"/>
              </a:rPr>
              <a:t>’</a:t>
            </a:r>
            <a:r>
              <a:rPr lang="en-US" altLang="ja-JP" dirty="0">
                <a:cs typeface="Arial" panose="020B0604020202020204" pitchFamily="34" charset="0"/>
              </a:rPr>
              <a:t>s portion showing Scout</a:t>
            </a:r>
            <a:r>
              <a:rPr lang="ja-JP" altLang="en-US" dirty="0">
                <a:cs typeface="Arial" panose="020B0604020202020204" pitchFamily="34" charset="0"/>
              </a:rPr>
              <a:t>’</a:t>
            </a:r>
            <a:r>
              <a:rPr lang="en-US" altLang="ja-JP" dirty="0">
                <a:cs typeface="Arial" panose="020B0604020202020204" pitchFamily="34" charset="0"/>
              </a:rPr>
              <a:t>s name, unit number, and date merit badge was completed</a:t>
            </a:r>
          </a:p>
          <a:p>
            <a:r>
              <a:rPr lang="en-US" altLang="en-US" dirty="0">
                <a:cs typeface="Arial" panose="020B0604020202020204" pitchFamily="34" charset="0"/>
              </a:rPr>
              <a:t> </a:t>
            </a:r>
          </a:p>
          <a:p>
            <a:r>
              <a:rPr lang="en-US" altLang="en-US" dirty="0">
                <a:cs typeface="Arial" panose="020B0604020202020204" pitchFamily="34" charset="0"/>
              </a:rPr>
              <a:t>The counselor should retain his or her portion for at least one year in case a question is raised later. The Scout should treat his or her portion as a keepsake, and hold on to it as proof he or she earned the badge. The unit leader</a:t>
            </a:r>
            <a:r>
              <a:rPr lang="ja-JP" altLang="en-US" dirty="0">
                <a:cs typeface="Arial" panose="020B0604020202020204" pitchFamily="34" charset="0"/>
              </a:rPr>
              <a:t>’</a:t>
            </a:r>
            <a:r>
              <a:rPr lang="en-US" altLang="ja-JP" dirty="0">
                <a:cs typeface="Arial" panose="020B0604020202020204" pitchFamily="34" charset="0"/>
              </a:rPr>
              <a:t>s portion should remain with the unit.</a:t>
            </a:r>
            <a:endParaRPr lang="en-US" altLang="en-US" dirty="0">
              <a:cs typeface="Arial" panose="020B0604020202020204" pitchFamily="34" charset="0"/>
            </a:endParaRPr>
          </a:p>
        </p:txBody>
      </p:sp>
      <p:sp>
        <p:nvSpPr>
          <p:cNvPr id="49156" name="Slide Number Placeholder 3">
            <a:extLst>
              <a:ext uri="{FF2B5EF4-FFF2-40B4-BE49-F238E27FC236}">
                <a16:creationId xmlns:a16="http://schemas.microsoft.com/office/drawing/2014/main" id="{B3F5A13D-6415-6B64-FC11-213EB5C92F7B}"/>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1B6D67F4-007B-4DE4-9BE3-E47A85B81F5D}" type="slidenum">
              <a:rPr lang="en-US" altLang="en-US" sz="1300">
                <a:latin typeface="Arial" panose="020B0604020202020204" pitchFamily="34" charset="0"/>
              </a:rPr>
              <a:pPr algn="r" eaLnBrk="1" hangingPunct="1">
                <a:spcBef>
                  <a:spcPct val="0"/>
                </a:spcBef>
              </a:pPr>
              <a:t>16</a:t>
            </a:fld>
            <a:endParaRPr lang="en-US" altLang="en-US" sz="1300">
              <a:latin typeface="Arial" panose="020B0604020202020204" pitchFamily="34" charset="0"/>
            </a:endParaRPr>
          </a:p>
        </p:txBody>
      </p:sp>
    </p:spTree>
    <p:extLst>
      <p:ext uri="{BB962C8B-B14F-4D97-AF65-F5344CB8AC3E}">
        <p14:creationId xmlns:p14="http://schemas.microsoft.com/office/powerpoint/2010/main" val="1016618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55DBD-FD47-628D-8F6C-C249C0747200}"/>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4296F9D-FBCC-2823-B259-40BB4E696528}"/>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53D36341-3268-5257-A8A3-EFB1BEF54B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As a counselor you have several duties that hopefully will lead to approving a merit badge.</a:t>
            </a:r>
          </a:p>
          <a:p>
            <a:pPr eaLnBrk="1" hangingPunct="1"/>
            <a:endParaRPr lang="en-US" altLang="en-US" dirty="0">
              <a:cs typeface="Arial" panose="020B0604020202020204" pitchFamily="34" charset="0"/>
            </a:endParaRPr>
          </a:p>
          <a:p>
            <a:pPr eaLnBrk="1" hangingPunct="1"/>
            <a:r>
              <a:rPr lang="en-US" altLang="en-US" i="1" dirty="0">
                <a:cs typeface="Arial" panose="020B0604020202020204" pitchFamily="34" charset="0"/>
              </a:rPr>
              <a:t>After reviewing the signed blue card, </a:t>
            </a:r>
            <a:r>
              <a:rPr lang="en-US" altLang="en-US" dirty="0">
                <a:cs typeface="Arial" panose="020B0604020202020204" pitchFamily="34" charset="0"/>
              </a:rPr>
              <a:t>and with a buddy present, begin a discussion with the Scout to determine:</a:t>
            </a:r>
          </a:p>
          <a:p>
            <a:pPr eaLnBrk="1" hangingPunct="1">
              <a:buFontTx/>
              <a:buChar char="•"/>
            </a:pPr>
            <a:r>
              <a:rPr lang="en-US" altLang="en-US" dirty="0">
                <a:cs typeface="Arial" panose="020B0604020202020204" pitchFamily="34" charset="0"/>
              </a:rPr>
              <a:t>If he or she has completed work on the merit badge before receiving his or her blue card.</a:t>
            </a:r>
          </a:p>
          <a:p>
            <a:pPr eaLnBrk="1" hangingPunct="1">
              <a:buFontTx/>
              <a:buChar char="•"/>
            </a:pPr>
            <a:r>
              <a:rPr lang="en-US" altLang="en-US" dirty="0">
                <a:cs typeface="Arial" panose="020B0604020202020204" pitchFamily="34" charset="0"/>
              </a:rPr>
              <a:t>If he or she is prepared to start or continue work on the merit badge.</a:t>
            </a:r>
          </a:p>
          <a:p>
            <a:pPr eaLnBrk="1" hangingPunct="1">
              <a:buFontTx/>
              <a:buChar char="•"/>
            </a:pPr>
            <a:r>
              <a:rPr lang="en-US" altLang="en-US" dirty="0">
                <a:cs typeface="Arial" panose="020B0604020202020204" pitchFamily="34" charset="0"/>
              </a:rPr>
              <a:t>How much knowledge he or she already has in the subject.</a:t>
            </a:r>
          </a:p>
          <a:p>
            <a:pPr eaLnBrk="1" hangingPunct="1">
              <a:buFontTx/>
              <a:buChar char="•"/>
            </a:pPr>
            <a:r>
              <a:rPr lang="en-US" altLang="en-US" dirty="0">
                <a:cs typeface="Arial" panose="020B0604020202020204" pitchFamily="34" charset="0"/>
              </a:rPr>
              <a:t>His or her level of interest in the subject.</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Then keep an eye on him or her as he or she progresses. In doing this you</a:t>
            </a:r>
            <a:r>
              <a:rPr lang="ja-JP" altLang="en-US" dirty="0">
                <a:cs typeface="Arial" panose="020B0604020202020204" pitchFamily="34" charset="0"/>
              </a:rPr>
              <a:t>’</a:t>
            </a:r>
            <a:r>
              <a:rPr lang="en-US" altLang="ja-JP" dirty="0" err="1">
                <a:cs typeface="Arial" panose="020B0604020202020204" pitchFamily="34" charset="0"/>
              </a:rPr>
              <a:t>ll</a:t>
            </a:r>
            <a:r>
              <a:rPr lang="en-US" altLang="ja-JP" dirty="0">
                <a:cs typeface="Arial" panose="020B0604020202020204" pitchFamily="34" charset="0"/>
              </a:rPr>
              <a:t> be playing the roles of both coach and mentor.</a:t>
            </a:r>
            <a:endParaRPr lang="en-US" altLang="en-US" dirty="0">
              <a:cs typeface="Arial" panose="020B0604020202020204" pitchFamily="34" charset="0"/>
            </a:endParaRPr>
          </a:p>
        </p:txBody>
      </p:sp>
      <p:sp>
        <p:nvSpPr>
          <p:cNvPr id="51204" name="Slide Number Placeholder 3">
            <a:extLst>
              <a:ext uri="{FF2B5EF4-FFF2-40B4-BE49-F238E27FC236}">
                <a16:creationId xmlns:a16="http://schemas.microsoft.com/office/drawing/2014/main" id="{FD9F0490-083D-30EF-514E-29AD25B954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3BB147-F3EA-4FE3-A303-95136165C286}" type="slidenum">
              <a:rPr lang="en-US" altLang="en-US" sz="1300">
                <a:latin typeface="Arial" panose="020B0604020202020204" pitchFamily="34" charset="0"/>
              </a:rPr>
              <a:pPr>
                <a:spcBef>
                  <a:spcPct val="0"/>
                </a:spcBef>
              </a:pPr>
              <a:t>17</a:t>
            </a:fld>
            <a:endParaRPr lang="en-US" altLang="en-US" sz="1300">
              <a:latin typeface="Arial" panose="020B0604020202020204" pitchFamily="34" charset="0"/>
            </a:endParaRPr>
          </a:p>
        </p:txBody>
      </p:sp>
    </p:spTree>
    <p:extLst>
      <p:ext uri="{BB962C8B-B14F-4D97-AF65-F5344CB8AC3E}">
        <p14:creationId xmlns:p14="http://schemas.microsoft.com/office/powerpoint/2010/main" val="3750957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4CD83-567C-18C5-636A-ABE686ABE052}"/>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A74F1FB-65B6-5C25-CCE6-F0DB3A3A8CCC}"/>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797E45B2-E984-5CBE-BC76-F20F438144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As a counselor you have several duties that hopefully will lead to approving a merit badge.</a:t>
            </a:r>
          </a:p>
          <a:p>
            <a:pPr eaLnBrk="1" hangingPunct="1"/>
            <a:endParaRPr lang="en-US" altLang="en-US" dirty="0">
              <a:cs typeface="Arial" panose="020B0604020202020204" pitchFamily="34" charset="0"/>
            </a:endParaRPr>
          </a:p>
          <a:p>
            <a:pPr eaLnBrk="1" hangingPunct="1"/>
            <a:r>
              <a:rPr lang="en-US" altLang="en-US" i="1" dirty="0">
                <a:cs typeface="Arial" panose="020B0604020202020204" pitchFamily="34" charset="0"/>
              </a:rPr>
              <a:t>After reviewing the signed blue card, </a:t>
            </a:r>
            <a:r>
              <a:rPr lang="en-US" altLang="en-US" dirty="0">
                <a:cs typeface="Arial" panose="020B0604020202020204" pitchFamily="34" charset="0"/>
              </a:rPr>
              <a:t>and with a buddy present, begin a discussion with the Scout to determine:</a:t>
            </a:r>
          </a:p>
          <a:p>
            <a:pPr eaLnBrk="1" hangingPunct="1">
              <a:buFontTx/>
              <a:buChar char="•"/>
            </a:pPr>
            <a:r>
              <a:rPr lang="en-US" altLang="en-US" dirty="0">
                <a:cs typeface="Arial" panose="020B0604020202020204" pitchFamily="34" charset="0"/>
              </a:rPr>
              <a:t>If he or she has completed work on the merit badge before receiving his or her blue card.</a:t>
            </a:r>
          </a:p>
          <a:p>
            <a:pPr eaLnBrk="1" hangingPunct="1">
              <a:buFontTx/>
              <a:buChar char="•"/>
            </a:pPr>
            <a:r>
              <a:rPr lang="en-US" altLang="en-US" dirty="0">
                <a:cs typeface="Arial" panose="020B0604020202020204" pitchFamily="34" charset="0"/>
              </a:rPr>
              <a:t>If he or she is prepared to start or continue work on the merit badge.</a:t>
            </a:r>
          </a:p>
          <a:p>
            <a:pPr eaLnBrk="1" hangingPunct="1">
              <a:buFontTx/>
              <a:buChar char="•"/>
            </a:pPr>
            <a:r>
              <a:rPr lang="en-US" altLang="en-US" dirty="0">
                <a:cs typeface="Arial" panose="020B0604020202020204" pitchFamily="34" charset="0"/>
              </a:rPr>
              <a:t>How much knowledge he or she already has in the subject.</a:t>
            </a:r>
          </a:p>
          <a:p>
            <a:pPr eaLnBrk="1" hangingPunct="1">
              <a:buFontTx/>
              <a:buChar char="•"/>
            </a:pPr>
            <a:r>
              <a:rPr lang="en-US" altLang="en-US" dirty="0">
                <a:cs typeface="Arial" panose="020B0604020202020204" pitchFamily="34" charset="0"/>
              </a:rPr>
              <a:t>His or</a:t>
            </a:r>
            <a:r>
              <a:rPr lang="en-US" altLang="en-US" baseline="0" dirty="0">
                <a:cs typeface="Arial" panose="020B0604020202020204" pitchFamily="34" charset="0"/>
              </a:rPr>
              <a:t> her </a:t>
            </a:r>
            <a:r>
              <a:rPr lang="en-US" altLang="en-US" dirty="0">
                <a:cs typeface="Arial" panose="020B0604020202020204" pitchFamily="34" charset="0"/>
              </a:rPr>
              <a:t>level of interest in the subject.</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Then keep an eye on him or her as he or she progresses. In doing this you</a:t>
            </a:r>
            <a:r>
              <a:rPr lang="ja-JP" altLang="en-US" dirty="0">
                <a:cs typeface="Arial" panose="020B0604020202020204" pitchFamily="34" charset="0"/>
              </a:rPr>
              <a:t>’</a:t>
            </a:r>
            <a:r>
              <a:rPr lang="en-US" altLang="ja-JP" dirty="0" err="1">
                <a:cs typeface="Arial" panose="020B0604020202020204" pitchFamily="34" charset="0"/>
              </a:rPr>
              <a:t>ll</a:t>
            </a:r>
            <a:r>
              <a:rPr lang="en-US" altLang="ja-JP" dirty="0">
                <a:cs typeface="Arial" panose="020B0604020202020204" pitchFamily="34" charset="0"/>
              </a:rPr>
              <a:t> be playing the roles of both coach and mentor.</a:t>
            </a:r>
            <a:endParaRPr lang="en-US" altLang="en-US" dirty="0">
              <a:cs typeface="Arial" panose="020B0604020202020204" pitchFamily="34" charset="0"/>
            </a:endParaRPr>
          </a:p>
        </p:txBody>
      </p:sp>
      <p:sp>
        <p:nvSpPr>
          <p:cNvPr id="51204" name="Slide Number Placeholder 3">
            <a:extLst>
              <a:ext uri="{FF2B5EF4-FFF2-40B4-BE49-F238E27FC236}">
                <a16:creationId xmlns:a16="http://schemas.microsoft.com/office/drawing/2014/main" id="{D86C9464-9DE0-AA45-2AB6-8856D89513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3BB147-F3EA-4FE3-A303-95136165C286}" type="slidenum">
              <a:rPr lang="en-US" altLang="en-US" sz="1300">
                <a:latin typeface="Arial" panose="020B0604020202020204" pitchFamily="34" charset="0"/>
              </a:rPr>
              <a:pPr>
                <a:spcBef>
                  <a:spcPct val="0"/>
                </a:spcBef>
              </a:pPr>
              <a:t>18</a:t>
            </a:fld>
            <a:endParaRPr lang="en-US" altLang="en-US" sz="1300">
              <a:latin typeface="Arial" panose="020B0604020202020204" pitchFamily="34" charset="0"/>
            </a:endParaRPr>
          </a:p>
        </p:txBody>
      </p:sp>
    </p:spTree>
    <p:extLst>
      <p:ext uri="{BB962C8B-B14F-4D97-AF65-F5344CB8AC3E}">
        <p14:creationId xmlns:p14="http://schemas.microsoft.com/office/powerpoint/2010/main" val="3393318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211DA-AAAC-0FBF-58DD-B0B58D4A27F8}"/>
            </a:ext>
          </a:extLst>
        </p:cNvPr>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703CAEA-0071-AA74-1020-7C86347C9BD8}"/>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6DBBA0A0-34E1-683B-EB4F-A02A436B73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As a </a:t>
            </a:r>
            <a:r>
              <a:rPr lang="ja-JP" altLang="en-US" dirty="0">
                <a:cs typeface="Arial" panose="020B0604020202020204" pitchFamily="34" charset="0"/>
              </a:rPr>
              <a:t>“</a:t>
            </a:r>
            <a:r>
              <a:rPr lang="en-US" altLang="ja-JP" dirty="0">
                <a:cs typeface="Arial" panose="020B0604020202020204" pitchFamily="34" charset="0"/>
              </a:rPr>
              <a:t>coach,</a:t>
            </a:r>
            <a:r>
              <a:rPr lang="ja-JP" altLang="en-US" dirty="0">
                <a:cs typeface="Arial" panose="020B0604020202020204" pitchFamily="34" charset="0"/>
              </a:rPr>
              <a:t>”</a:t>
            </a:r>
            <a:r>
              <a:rPr lang="en-US" altLang="ja-JP" dirty="0">
                <a:cs typeface="Arial" panose="020B0604020202020204" pitchFamily="34" charset="0"/>
              </a:rPr>
              <a:t> the merit badge counselor...</a:t>
            </a:r>
          </a:p>
          <a:p>
            <a:endParaRPr lang="en-US" altLang="en-US" dirty="0">
              <a:cs typeface="Arial" panose="020B0604020202020204" pitchFamily="34" charset="0"/>
            </a:endParaRPr>
          </a:p>
          <a:p>
            <a:pPr>
              <a:buFontTx/>
              <a:buChar char="•"/>
            </a:pPr>
            <a:r>
              <a:rPr lang="en-US" altLang="en-US" dirty="0">
                <a:cs typeface="Arial" panose="020B0604020202020204" pitchFamily="34" charset="0"/>
              </a:rPr>
              <a:t>Gauges a Scout</a:t>
            </a:r>
            <a:r>
              <a:rPr lang="ja-JP" altLang="en-US" dirty="0">
                <a:cs typeface="Arial" panose="020B0604020202020204" pitchFamily="34" charset="0"/>
              </a:rPr>
              <a:t>’</a:t>
            </a:r>
            <a:r>
              <a:rPr lang="en-US" altLang="ja-JP" dirty="0">
                <a:cs typeface="Arial" panose="020B0604020202020204" pitchFamily="34" charset="0"/>
              </a:rPr>
              <a:t>s readiness level and thinks about what will be needed to help him or her complete the badge. An observant counselor may need to spend more time working on skills with younger Scouts and allow them time to practice skills with their buddies. Comments like </a:t>
            </a:r>
            <a:r>
              <a:rPr lang="ja-JP" altLang="en-US" dirty="0">
                <a:cs typeface="Arial" panose="020B0604020202020204" pitchFamily="34" charset="0"/>
              </a:rPr>
              <a:t>“</a:t>
            </a:r>
            <a:r>
              <a:rPr lang="en-US" altLang="ja-JP" dirty="0">
                <a:cs typeface="Arial" panose="020B0604020202020204" pitchFamily="34" charset="0"/>
              </a:rPr>
              <a:t>You</a:t>
            </a:r>
            <a:r>
              <a:rPr lang="ja-JP" altLang="en-US" dirty="0">
                <a:cs typeface="Arial" panose="020B0604020202020204" pitchFamily="34" charset="0"/>
              </a:rPr>
              <a:t>’</a:t>
            </a:r>
            <a:r>
              <a:rPr lang="en-US" altLang="ja-JP" dirty="0">
                <a:cs typeface="Arial" panose="020B0604020202020204" pitchFamily="34" charset="0"/>
              </a:rPr>
              <a:t>re doing a good job!</a:t>
            </a:r>
            <a:r>
              <a:rPr lang="ja-JP" altLang="en-US" dirty="0">
                <a:cs typeface="Arial" panose="020B0604020202020204" pitchFamily="34" charset="0"/>
              </a:rPr>
              <a:t>”</a:t>
            </a:r>
            <a:r>
              <a:rPr lang="en-US" altLang="ja-JP" dirty="0">
                <a:cs typeface="Arial" panose="020B0604020202020204" pitchFamily="34" charset="0"/>
              </a:rPr>
              <a:t> give Scouts the confidence they need to complete the required work.</a:t>
            </a:r>
          </a:p>
          <a:p>
            <a:pPr eaLnBrk="1" hangingPunct="1">
              <a:buFontTx/>
              <a:buChar char="•"/>
            </a:pPr>
            <a:endParaRPr lang="en-US" altLang="en-US" dirty="0">
              <a:latin typeface="Byington" pitchFamily="2" charset="0"/>
              <a:cs typeface="Arial" panose="020B0604020202020204" pitchFamily="34" charset="0"/>
            </a:endParaRPr>
          </a:p>
          <a:p>
            <a:pPr eaLnBrk="1" hangingPunct="1">
              <a:buFontTx/>
              <a:buChar char="•"/>
            </a:pPr>
            <a:r>
              <a:rPr lang="en-US" altLang="en-US" dirty="0">
                <a:cs typeface="Arial" panose="020B0604020202020204" pitchFamily="34" charset="0"/>
              </a:rPr>
              <a:t>Encourages Scouts to set goals and monitors their progress, providing friendly reminders with the understanding that the ultimate responsibility to get things done rests with the Scout.</a:t>
            </a:r>
          </a:p>
          <a:p>
            <a:pPr eaLnBrk="1" hangingPunct="1">
              <a:buFontTx/>
              <a:buChar char="•"/>
            </a:pPr>
            <a:endParaRPr lang="en-US" altLang="en-US" dirty="0">
              <a:cs typeface="Arial" panose="020B0604020202020204" pitchFamily="34" charset="0"/>
            </a:endParaRPr>
          </a:p>
          <a:p>
            <a:pPr eaLnBrk="1" hangingPunct="1">
              <a:buFontTx/>
              <a:buChar char="•"/>
            </a:pPr>
            <a:r>
              <a:rPr lang="en-US" altLang="en-US" dirty="0">
                <a:cs typeface="Arial" panose="020B0604020202020204" pitchFamily="34" charset="0"/>
              </a:rPr>
              <a:t>Helps the Scout evaluate his or her progress and encourages him or her to ask for the help he or she needs.</a:t>
            </a:r>
          </a:p>
        </p:txBody>
      </p:sp>
      <p:sp>
        <p:nvSpPr>
          <p:cNvPr id="53252" name="Slide Number Placeholder 3">
            <a:extLst>
              <a:ext uri="{FF2B5EF4-FFF2-40B4-BE49-F238E27FC236}">
                <a16:creationId xmlns:a16="http://schemas.microsoft.com/office/drawing/2014/main" id="{3AA4C6F8-FEDD-DA98-83B3-1A5BE977F0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42007109-70A1-47EF-B36D-6E261667125D}" type="slidenum">
              <a:rPr lang="en-US" altLang="en-US" sz="1300">
                <a:latin typeface="Arial" panose="020B0604020202020204" pitchFamily="34" charset="0"/>
              </a:rPr>
              <a:pPr>
                <a:spcBef>
                  <a:spcPct val="0"/>
                </a:spcBef>
              </a:pPr>
              <a:t>19</a:t>
            </a:fld>
            <a:endParaRPr lang="en-US" altLang="en-US" sz="1300">
              <a:latin typeface="Arial" panose="020B0604020202020204" pitchFamily="34" charset="0"/>
            </a:endParaRPr>
          </a:p>
        </p:txBody>
      </p:sp>
    </p:spTree>
    <p:extLst>
      <p:ext uri="{BB962C8B-B14F-4D97-AF65-F5344CB8AC3E}">
        <p14:creationId xmlns:p14="http://schemas.microsoft.com/office/powerpoint/2010/main" val="196494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8BA3B-CD5E-0C86-2339-83FA57C1FC7D}"/>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224C7A4-D851-B604-2038-0BD652516C23}"/>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A7550A3F-AA83-0E40-6091-EF08D8EFA0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a:extLst>
              <a:ext uri="{FF2B5EF4-FFF2-40B4-BE49-F238E27FC236}">
                <a16:creationId xmlns:a16="http://schemas.microsoft.com/office/drawing/2014/main" id="{62265D3A-9DE1-52E9-8045-687F9FD79F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2</a:t>
            </a:fld>
            <a:endParaRPr lang="en-US" altLang="en-US" sz="1300">
              <a:latin typeface="Arial" panose="020B0604020202020204" pitchFamily="34" charset="0"/>
            </a:endParaRPr>
          </a:p>
        </p:txBody>
      </p:sp>
    </p:spTree>
    <p:extLst>
      <p:ext uri="{BB962C8B-B14F-4D97-AF65-F5344CB8AC3E}">
        <p14:creationId xmlns:p14="http://schemas.microsoft.com/office/powerpoint/2010/main" val="385330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1E081-ADFE-9C68-A392-9858EE637959}"/>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B500D3E-3CE4-08F5-699A-2C42447E35D5}"/>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F6E01547-387F-964A-9227-E4014EF28C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his or her 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or her life.</a:t>
            </a:r>
          </a:p>
        </p:txBody>
      </p:sp>
      <p:sp>
        <p:nvSpPr>
          <p:cNvPr id="55300" name="Slide Number Placeholder 3">
            <a:extLst>
              <a:ext uri="{FF2B5EF4-FFF2-40B4-BE49-F238E27FC236}">
                <a16:creationId xmlns:a16="http://schemas.microsoft.com/office/drawing/2014/main" id="{A1857900-CA15-131D-4E73-7146630FA4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20</a:t>
            </a:fld>
            <a:endParaRPr lang="en-US" altLang="en-US" sz="1300">
              <a:latin typeface="Arial" panose="020B0604020202020204" pitchFamily="34" charset="0"/>
            </a:endParaRPr>
          </a:p>
        </p:txBody>
      </p:sp>
    </p:spTree>
    <p:extLst>
      <p:ext uri="{BB962C8B-B14F-4D97-AF65-F5344CB8AC3E}">
        <p14:creationId xmlns:p14="http://schemas.microsoft.com/office/powerpoint/2010/main" val="1619127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BDB03-1B7A-EEA9-5E21-9DA73578253A}"/>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900DFC-8CB2-6E6F-0784-8102830B9EC0}"/>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D3AF0A4-7A61-903E-2656-52E62EC108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his or her 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or her life.</a:t>
            </a:r>
          </a:p>
        </p:txBody>
      </p:sp>
      <p:sp>
        <p:nvSpPr>
          <p:cNvPr id="55300" name="Slide Number Placeholder 3">
            <a:extLst>
              <a:ext uri="{FF2B5EF4-FFF2-40B4-BE49-F238E27FC236}">
                <a16:creationId xmlns:a16="http://schemas.microsoft.com/office/drawing/2014/main" id="{B7BBD88F-F362-B5B1-FF18-9C521EB964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21</a:t>
            </a:fld>
            <a:endParaRPr lang="en-US" altLang="en-US" sz="1300">
              <a:latin typeface="Arial" panose="020B0604020202020204" pitchFamily="34" charset="0"/>
            </a:endParaRPr>
          </a:p>
        </p:txBody>
      </p:sp>
    </p:spTree>
    <p:extLst>
      <p:ext uri="{BB962C8B-B14F-4D97-AF65-F5344CB8AC3E}">
        <p14:creationId xmlns:p14="http://schemas.microsoft.com/office/powerpoint/2010/main" val="304238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3462-6D43-3DDD-F67A-D45F4DE038F6}"/>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7ADD6B0-CB0A-06E2-BEB1-A75C062FC247}"/>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0BD6D4A5-CEC3-D36B-3F97-B122CF3234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his or her 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or her life.</a:t>
            </a:r>
          </a:p>
        </p:txBody>
      </p:sp>
      <p:sp>
        <p:nvSpPr>
          <p:cNvPr id="55300" name="Slide Number Placeholder 3">
            <a:extLst>
              <a:ext uri="{FF2B5EF4-FFF2-40B4-BE49-F238E27FC236}">
                <a16:creationId xmlns:a16="http://schemas.microsoft.com/office/drawing/2014/main" id="{3568F1DC-B359-3610-24CF-1092B54672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22</a:t>
            </a:fld>
            <a:endParaRPr lang="en-US" altLang="en-US" sz="1300">
              <a:latin typeface="Arial" panose="020B0604020202020204" pitchFamily="34" charset="0"/>
            </a:endParaRPr>
          </a:p>
        </p:txBody>
      </p:sp>
    </p:spTree>
    <p:extLst>
      <p:ext uri="{BB962C8B-B14F-4D97-AF65-F5344CB8AC3E}">
        <p14:creationId xmlns:p14="http://schemas.microsoft.com/office/powerpoint/2010/main" val="3274479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AA751-636D-E1A7-F620-330AFB3C9EE0}"/>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87A9F38-B429-3F3B-C275-8BD5720176CE}"/>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984FE17C-FB19-93D0-E54D-51672F5732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his or her 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and women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or her life.</a:t>
            </a:r>
          </a:p>
        </p:txBody>
      </p:sp>
      <p:sp>
        <p:nvSpPr>
          <p:cNvPr id="55300" name="Slide Number Placeholder 3">
            <a:extLst>
              <a:ext uri="{FF2B5EF4-FFF2-40B4-BE49-F238E27FC236}">
                <a16:creationId xmlns:a16="http://schemas.microsoft.com/office/drawing/2014/main" id="{433010B5-BE7A-A7BF-23E2-A3DEBB8DB0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23</a:t>
            </a:fld>
            <a:endParaRPr lang="en-US" altLang="en-US" sz="1300">
              <a:latin typeface="Arial" panose="020B0604020202020204" pitchFamily="34" charset="0"/>
            </a:endParaRPr>
          </a:p>
        </p:txBody>
      </p:sp>
    </p:spTree>
    <p:extLst>
      <p:ext uri="{BB962C8B-B14F-4D97-AF65-F5344CB8AC3E}">
        <p14:creationId xmlns:p14="http://schemas.microsoft.com/office/powerpoint/2010/main" val="2514922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D392-46E7-5A49-4D92-EEAE1E5CF512}"/>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1B83C83-6710-35F6-2D75-4654FFD9EB30}"/>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5214B7F1-0702-97FA-1F0C-A304836C0A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Merit badge counselors don</a:t>
            </a:r>
            <a:r>
              <a:rPr lang="ja-JP" altLang="en-US" dirty="0">
                <a:cs typeface="Arial" panose="020B0604020202020204" pitchFamily="34" charset="0"/>
              </a:rPr>
              <a:t>’</a:t>
            </a:r>
            <a:r>
              <a:rPr lang="en-US" altLang="ja-JP" dirty="0">
                <a:cs typeface="Arial" panose="020B0604020202020204" pitchFamily="34" charset="0"/>
              </a:rPr>
              <a:t>t always have the chance to serve as mentors. Doing so requires a relationship that</a:t>
            </a:r>
            <a:r>
              <a:rPr lang="ja-JP" altLang="en-US" dirty="0">
                <a:cs typeface="Arial" panose="020B0604020202020204" pitchFamily="34" charset="0"/>
              </a:rPr>
              <a:t>’</a:t>
            </a:r>
            <a:r>
              <a:rPr lang="en-US" altLang="ja-JP" dirty="0">
                <a:cs typeface="Arial" panose="020B0604020202020204" pitchFamily="34" charset="0"/>
              </a:rPr>
              <a:t>s not likely achievable at a merit badge college or midway, for example, unless a Scout and his or her buddy schedule follow-up sessions and work together with you over a period of time. Mentors take more than a passing interest in a Scout</a:t>
            </a:r>
            <a:r>
              <a:rPr lang="ja-JP" altLang="en-US" dirty="0">
                <a:cs typeface="Arial" panose="020B0604020202020204" pitchFamily="34" charset="0"/>
              </a:rPr>
              <a:t>’</a:t>
            </a:r>
            <a:r>
              <a:rPr lang="en-US" altLang="ja-JP" dirty="0">
                <a:cs typeface="Arial" panose="020B0604020202020204" pitchFamily="34" charset="0"/>
              </a:rPr>
              <a:t>s projects and they share experiences that spark curiosity.</a:t>
            </a:r>
          </a:p>
          <a:p>
            <a:endParaRPr lang="en-US" altLang="en-US" dirty="0">
              <a:cs typeface="Arial" panose="020B0604020202020204" pitchFamily="34" charset="0"/>
            </a:endParaRPr>
          </a:p>
          <a:p>
            <a:r>
              <a:rPr lang="en-US" altLang="en-US" dirty="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a:cs typeface="Arial" panose="020B0604020202020204" pitchFamily="34" charset="0"/>
            </a:endParaRPr>
          </a:p>
          <a:p>
            <a:r>
              <a:rPr lang="en-US" altLang="en-US" dirty="0">
                <a:cs typeface="Arial" panose="020B0604020202020204" pitchFamily="34" charset="0"/>
              </a:rPr>
              <a:t>As one gains experience counseling youth, one gets a sense of these certain young men who take a </a:t>
            </a:r>
            <a:r>
              <a:rPr lang="en-US" altLang="en-US" i="1" dirty="0">
                <a:cs typeface="Arial" panose="020B0604020202020204" pitchFamily="34" charset="0"/>
              </a:rPr>
              <a:t>real</a:t>
            </a:r>
            <a:r>
              <a:rPr lang="en-US" altLang="en-US" dirty="0">
                <a:cs typeface="Arial" panose="020B0604020202020204" pitchFamily="34" charset="0"/>
              </a:rPr>
              <a:t> interest in a subject. If time permits, it</a:t>
            </a:r>
            <a:r>
              <a:rPr lang="ja-JP" altLang="en-US" dirty="0">
                <a:cs typeface="Arial" panose="020B0604020202020204" pitchFamily="34" charset="0"/>
              </a:rPr>
              <a:t>’</a:t>
            </a:r>
            <a:r>
              <a:rPr lang="en-US" altLang="ja-JP" dirty="0">
                <a:cs typeface="Arial" panose="020B0604020202020204" pitchFamily="34" charset="0"/>
              </a:rPr>
              <a:t>s appropriate to share specific skills needed to be successful in the counselor</a:t>
            </a:r>
            <a:r>
              <a:rPr lang="ja-JP" altLang="en-US" dirty="0">
                <a:cs typeface="Arial" panose="020B0604020202020204" pitchFamily="34" charset="0"/>
              </a:rPr>
              <a:t>’</a:t>
            </a:r>
            <a:r>
              <a:rPr lang="en-US" altLang="ja-JP" dirty="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a:cs typeface="Arial" panose="020B0604020202020204" pitchFamily="34" charset="0"/>
            </a:endParaRPr>
          </a:p>
          <a:p>
            <a:r>
              <a:rPr lang="en-US" altLang="en-US" dirty="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or her life.</a:t>
            </a:r>
          </a:p>
        </p:txBody>
      </p:sp>
      <p:sp>
        <p:nvSpPr>
          <p:cNvPr id="55300" name="Slide Number Placeholder 3">
            <a:extLst>
              <a:ext uri="{FF2B5EF4-FFF2-40B4-BE49-F238E27FC236}">
                <a16:creationId xmlns:a16="http://schemas.microsoft.com/office/drawing/2014/main" id="{2909E055-6AAD-8834-3200-4E7F6D8CA3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24</a:t>
            </a:fld>
            <a:endParaRPr lang="en-US" altLang="en-US" sz="1300">
              <a:latin typeface="Arial" panose="020B0604020202020204" pitchFamily="34" charset="0"/>
            </a:endParaRPr>
          </a:p>
        </p:txBody>
      </p:sp>
    </p:spTree>
    <p:extLst>
      <p:ext uri="{BB962C8B-B14F-4D97-AF65-F5344CB8AC3E}">
        <p14:creationId xmlns:p14="http://schemas.microsoft.com/office/powerpoint/2010/main" val="2435580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53C46-C5FA-AE5D-78BC-F6F146ED2210}"/>
            </a:ext>
          </a:extLst>
        </p:cNvPr>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D62861A-FAC8-FC36-B671-DE2947B56980}"/>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32388D6F-E6F8-4035-524E-B26F45E701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Individual requirements for merit badges may not be modified or substituted under any circumstances for any Scout. </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Youth with disabilities, however, who want to advance beyond First Class may be approved for alternative merit badges to those required for Eagle. This is allowed on the basis of one entire badge for another. To qualify, a Scout (or a </a:t>
            </a:r>
            <a:r>
              <a:rPr lang="en-US" altLang="en-US" dirty="0" err="1">
                <a:cs typeface="Arial" panose="020B0604020202020204" pitchFamily="34" charset="0"/>
              </a:rPr>
              <a:t>Venturer</a:t>
            </a:r>
            <a:r>
              <a:rPr lang="en-US" altLang="en-US" dirty="0">
                <a:cs typeface="Arial" panose="020B0604020202020204" pitchFamily="34" charset="0"/>
              </a:rPr>
              <a:t> or Sea Scout) must have a permanent physical or mental disability, or a disability expected to last more than two years, or beyond the age of eligibility. </a:t>
            </a:r>
            <a:r>
              <a:rPr lang="en-US" altLang="en-US" dirty="0">
                <a:solidFill>
                  <a:srgbClr val="FF0000"/>
                </a:solidFill>
                <a:cs typeface="Arial" panose="020B0604020202020204" pitchFamily="34" charset="0"/>
              </a:rPr>
              <a:t>A Scout must complete all requirements that he or she can before being considered for alternative requirements.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They must submit the </a:t>
            </a:r>
            <a:r>
              <a:rPr lang="ja-JP" altLang="en-US" dirty="0">
                <a:cs typeface="Arial" panose="020B0604020202020204" pitchFamily="34" charset="0"/>
              </a:rPr>
              <a:t>“</a:t>
            </a:r>
            <a:r>
              <a:rPr lang="en-US" altLang="ja-JP" dirty="0">
                <a:cs typeface="Arial" panose="020B0604020202020204" pitchFamily="34" charset="0"/>
              </a:rPr>
              <a:t>Application for Alternative Eagle Scout Rank Merit Badges.</a:t>
            </a:r>
            <a:r>
              <a:rPr lang="ja-JP" altLang="en-US" dirty="0">
                <a:cs typeface="Arial" panose="020B0604020202020204" pitchFamily="34" charset="0"/>
              </a:rPr>
              <a:t>”</a:t>
            </a:r>
            <a:r>
              <a:rPr lang="en-US" altLang="ja-JP" dirty="0">
                <a:cs typeface="Arial" panose="020B0604020202020204" pitchFamily="34" charset="0"/>
              </a:rPr>
              <a:t> The application must be accompanied by documentation from a qualified health-care professional and be approved by the unit leader, unit committee chair, and the district and council advancement committees.</a:t>
            </a:r>
          </a:p>
          <a:p>
            <a:pPr eaLnBrk="1" hangingPunct="1"/>
            <a:endParaRPr lang="en-US" altLang="en-US" dirty="0">
              <a:cs typeface="Arial" panose="020B0604020202020204" pitchFamily="34" charset="0"/>
            </a:endParaRPr>
          </a:p>
          <a:p>
            <a:r>
              <a:rPr lang="en-US" altLang="en-US" dirty="0">
                <a:cs typeface="Arial" panose="020B0604020202020204" pitchFamily="34" charset="0"/>
              </a:rPr>
              <a:t>Before applying, however, the youth must earn as many of the Eagle-required merit badges as possible, and any alternatives must present the same challenge and learning level as those they replace.</a:t>
            </a:r>
          </a:p>
        </p:txBody>
      </p:sp>
      <p:sp>
        <p:nvSpPr>
          <p:cNvPr id="63492" name="Slide Number Placeholder 3">
            <a:extLst>
              <a:ext uri="{FF2B5EF4-FFF2-40B4-BE49-F238E27FC236}">
                <a16:creationId xmlns:a16="http://schemas.microsoft.com/office/drawing/2014/main" id="{78D96E79-F031-AE1B-6CDF-938084D67C09}"/>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D8F79F51-5081-4B66-8E29-3C4B95CC493E}" type="slidenum">
              <a:rPr lang="en-US" altLang="en-US" sz="1300">
                <a:latin typeface="Arial" panose="020B0604020202020204" pitchFamily="34" charset="0"/>
              </a:rPr>
              <a:pPr algn="r" eaLnBrk="1" hangingPunct="1">
                <a:spcBef>
                  <a:spcPct val="0"/>
                </a:spcBef>
              </a:pPr>
              <a:t>25</a:t>
            </a:fld>
            <a:endParaRPr lang="en-US" altLang="en-US" sz="1300">
              <a:latin typeface="Arial" panose="020B0604020202020204" pitchFamily="34" charset="0"/>
            </a:endParaRPr>
          </a:p>
        </p:txBody>
      </p:sp>
    </p:spTree>
    <p:extLst>
      <p:ext uri="{BB962C8B-B14F-4D97-AF65-F5344CB8AC3E}">
        <p14:creationId xmlns:p14="http://schemas.microsoft.com/office/powerpoint/2010/main" val="401627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F4F81-0609-5D2B-15EE-B55CAFE23E14}"/>
            </a:ext>
          </a:extLst>
        </p:cNvPr>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BB0A329-81E1-9CAE-7EDD-794AC10EA5B6}"/>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7F7B28E0-1018-E930-BBCA-BBDD664EB8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order to offer quality merit badge programs in a group setting, council and district advancement committees should put reasonable checks and balances in place. </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First, assure that only merit badge counselors who are known to be registered and approved are allowed to participate, and that they agree to sign off only those requirements each Scout has actually and personally completed. And be sure that any guest experts or guest speakers, or others assisting who are </a:t>
            </a:r>
            <a:r>
              <a:rPr lang="en-US" altLang="en-US" i="1" dirty="0">
                <a:cs typeface="Arial" panose="020B0604020202020204" pitchFamily="34" charset="0"/>
              </a:rPr>
              <a:t>not</a:t>
            </a:r>
            <a:r>
              <a:rPr lang="en-US" altLang="en-US" dirty="0">
                <a:cs typeface="Arial" panose="020B0604020202020204" pitchFamily="34" charset="0"/>
              </a:rPr>
              <a:t> registered and approved counselors, are just that and do not behave like counselors, signing blue cards, for example.</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Second, counselors should agree on a way to verify that prerequisites for certain merit badges have been completed prior to Scouts attending the session. It must not be assumed that prerequisites have been completed without evidence of some sort, that the work has been done.</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Third, concerns about summer camp or other group instructional merit badge programs should be reported to your district and council advancement committee. The form </a:t>
            </a:r>
            <a:r>
              <a:rPr lang="ja-JP" altLang="en-US" dirty="0">
                <a:cs typeface="Arial" panose="020B0604020202020204" pitchFamily="34" charset="0"/>
              </a:rPr>
              <a:t>“</a:t>
            </a:r>
            <a:r>
              <a:rPr lang="en-US" altLang="ja-JP" dirty="0">
                <a:cs typeface="Arial" panose="020B0604020202020204" pitchFamily="34" charset="0"/>
              </a:rPr>
              <a:t>Reporting Merit Badge Counseling Concerns</a:t>
            </a:r>
            <a:r>
              <a:rPr lang="ja-JP" altLang="en-US" dirty="0">
                <a:cs typeface="Arial" panose="020B0604020202020204" pitchFamily="34" charset="0"/>
              </a:rPr>
              <a:t>”</a:t>
            </a:r>
            <a:r>
              <a:rPr lang="en-US" altLang="ja-JP" dirty="0">
                <a:cs typeface="Arial" panose="020B0604020202020204" pitchFamily="34" charset="0"/>
              </a:rPr>
              <a:t> in the </a:t>
            </a:r>
            <a:r>
              <a:rPr lang="en-US" altLang="ja-JP" i="1" dirty="0">
                <a:cs typeface="Arial" panose="020B0604020202020204" pitchFamily="34" charset="0"/>
              </a:rPr>
              <a:t>Guide to Advancement</a:t>
            </a:r>
            <a:r>
              <a:rPr lang="en-US" altLang="ja-JP" dirty="0">
                <a:cs typeface="Arial" panose="020B0604020202020204" pitchFamily="34" charset="0"/>
              </a:rPr>
              <a:t> appendix may be used for this purpose.</a:t>
            </a:r>
            <a:endParaRPr lang="en-US" altLang="en-US" dirty="0">
              <a:cs typeface="Arial" panose="020B0604020202020204" pitchFamily="34" charset="0"/>
            </a:endParaRPr>
          </a:p>
        </p:txBody>
      </p:sp>
      <p:sp>
        <p:nvSpPr>
          <p:cNvPr id="73732" name="Slide Number Placeholder 3">
            <a:extLst>
              <a:ext uri="{FF2B5EF4-FFF2-40B4-BE49-F238E27FC236}">
                <a16:creationId xmlns:a16="http://schemas.microsoft.com/office/drawing/2014/main" id="{BE880F03-C342-555C-E771-EDF5917F5E8B}"/>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9C9E6FED-E7EB-49B8-BCF3-6D583BCFEB8F}" type="slidenum">
              <a:rPr lang="en-US" altLang="en-US" sz="1300">
                <a:latin typeface="Arial" panose="020B0604020202020204" pitchFamily="34" charset="0"/>
              </a:rPr>
              <a:pPr algn="r" eaLnBrk="1" hangingPunct="1">
                <a:spcBef>
                  <a:spcPct val="0"/>
                </a:spcBef>
              </a:pPr>
              <a:t>26</a:t>
            </a:fld>
            <a:endParaRPr lang="en-US" altLang="en-US" sz="1300">
              <a:latin typeface="Arial" panose="020B0604020202020204" pitchFamily="34" charset="0"/>
            </a:endParaRPr>
          </a:p>
        </p:txBody>
      </p:sp>
    </p:spTree>
    <p:extLst>
      <p:ext uri="{BB962C8B-B14F-4D97-AF65-F5344CB8AC3E}">
        <p14:creationId xmlns:p14="http://schemas.microsoft.com/office/powerpoint/2010/main" val="515770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4122A-BECD-20E0-5978-B6F6C0DC9ECB}"/>
            </a:ext>
          </a:extLst>
        </p:cNvPr>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EE4F3273-6291-7C82-98B4-00CE4FB384D6}"/>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AED11D3F-248F-A391-57EC-4318E130FC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cs typeface="Arial" panose="020B0604020202020204" pitchFamily="34" charset="0"/>
              </a:rPr>
              <a:t>[Note to the presenter: This is your opportunity to review any details or issues participants indicated earlier that they wanted to be sure were covered. Provide the answers to any that were not covered, and allow further questions from the group as time allows. This is also the time to gather feedback for passing on to the National Advancement Team. Please send any comments or suggestions to advancement.team@scouting.org.]</a:t>
            </a:r>
            <a:endParaRPr lang="en-US" altLang="en-US" dirty="0">
              <a:cs typeface="Arial" panose="020B0604020202020204" pitchFamily="34" charset="0"/>
            </a:endParaRPr>
          </a:p>
          <a:p>
            <a:endParaRPr lang="en-US" altLang="en-US" dirty="0">
              <a:cs typeface="Arial" panose="020B0604020202020204" pitchFamily="34" charset="0"/>
            </a:endParaRPr>
          </a:p>
        </p:txBody>
      </p:sp>
      <p:sp>
        <p:nvSpPr>
          <p:cNvPr id="108548" name="Slide Number Placeholder 3">
            <a:extLst>
              <a:ext uri="{FF2B5EF4-FFF2-40B4-BE49-F238E27FC236}">
                <a16:creationId xmlns:a16="http://schemas.microsoft.com/office/drawing/2014/main" id="{5CD14259-6A91-FC05-63A5-E25DAF2E8E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6F8D4E7-5912-455A-A8FC-58DDAE901CD8}" type="slidenum">
              <a:rPr lang="en-US" altLang="en-US" sz="1300">
                <a:latin typeface="Arial" panose="020B0604020202020204" pitchFamily="34" charset="0"/>
              </a:rPr>
              <a:pPr>
                <a:spcBef>
                  <a:spcPct val="0"/>
                </a:spcBef>
              </a:pPr>
              <a:t>27</a:t>
            </a:fld>
            <a:endParaRPr lang="en-US" altLang="en-US" sz="1300">
              <a:latin typeface="Arial" panose="020B0604020202020204" pitchFamily="34" charset="0"/>
            </a:endParaRPr>
          </a:p>
        </p:txBody>
      </p:sp>
    </p:spTree>
    <p:extLst>
      <p:ext uri="{BB962C8B-B14F-4D97-AF65-F5344CB8AC3E}">
        <p14:creationId xmlns:p14="http://schemas.microsoft.com/office/powerpoint/2010/main" val="809245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16B79-EA51-656D-EEE0-CAF56AAD9A93}"/>
            </a:ext>
          </a:extLst>
        </p:cNvPr>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7D5B8A3-B26B-3D39-1DE1-0928B6AEBBDA}"/>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7746782B-A41E-700B-7953-EBB04CAFC2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Most Scouts will attend summer camp at some point and have the opportunity to earn outdoor-related badges like Swimming, Rifle Shooting, Canoeing, and many of the handicraft-related badges. Merit badge instruction is almost always conducted in group sessions often led by staff members under 18. </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Councils must ensure, however, that a registered, qualified, and approved counselor is present to oversee these sessions, and to sign the blue cards verifying that each Scout has actually and personally fulfilled all the requirements </a:t>
            </a:r>
            <a:r>
              <a:rPr lang="en-US" altLang="en-US" i="1" dirty="0">
                <a:cs typeface="Arial" panose="020B0604020202020204" pitchFamily="34" charset="0"/>
              </a:rPr>
              <a:t>as they are written</a:t>
            </a:r>
            <a:r>
              <a:rPr lang="en-US" altLang="en-US" dirty="0">
                <a:cs typeface="Arial" panose="020B0604020202020204" pitchFamily="34" charset="0"/>
              </a:rPr>
              <a:t>.</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There are no camp-related exemptions from the qualifications described under </a:t>
            </a:r>
            <a:r>
              <a:rPr lang="ja-JP" altLang="en-US" dirty="0">
                <a:cs typeface="Arial" panose="020B0604020202020204" pitchFamily="34" charset="0"/>
              </a:rPr>
              <a:t>“</a:t>
            </a:r>
            <a:r>
              <a:rPr lang="en-US" altLang="ja-JP" dirty="0">
                <a:cs typeface="Arial" panose="020B0604020202020204" pitchFamily="34" charset="0"/>
              </a:rPr>
              <a:t>Qualifications of Counselors,</a:t>
            </a:r>
            <a:r>
              <a:rPr lang="ja-JP" altLang="en-US" dirty="0">
                <a:cs typeface="Arial" panose="020B0604020202020204" pitchFamily="34" charset="0"/>
              </a:rPr>
              <a:t>”</a:t>
            </a:r>
            <a:r>
              <a:rPr lang="en-US" altLang="ja-JP" dirty="0">
                <a:cs typeface="Arial" panose="020B0604020202020204" pitchFamily="34" charset="0"/>
              </a:rPr>
              <a:t> topic 7.0.1.1, in the </a:t>
            </a:r>
            <a:r>
              <a:rPr lang="en-US" altLang="ja-JP" i="1" dirty="0">
                <a:cs typeface="Arial" panose="020B0604020202020204" pitchFamily="34" charset="0"/>
              </a:rPr>
              <a:t>Guide to Advancement</a:t>
            </a:r>
            <a:r>
              <a:rPr lang="en-US" altLang="ja-JP" dirty="0">
                <a:cs typeface="Arial" panose="020B0604020202020204" pitchFamily="34" charset="0"/>
              </a:rPr>
              <a:t>. Councils may not change the rules about who qualifies; this includes eligibility age, as well as registration and approval as counselors.</a:t>
            </a:r>
            <a:endParaRPr lang="en-US" altLang="en-US" dirty="0">
              <a:cs typeface="Arial" panose="020B0604020202020204" pitchFamily="34" charset="0"/>
            </a:endParaRPr>
          </a:p>
        </p:txBody>
      </p:sp>
      <p:sp>
        <p:nvSpPr>
          <p:cNvPr id="75780" name="Slide Number Placeholder 3">
            <a:extLst>
              <a:ext uri="{FF2B5EF4-FFF2-40B4-BE49-F238E27FC236}">
                <a16:creationId xmlns:a16="http://schemas.microsoft.com/office/drawing/2014/main" id="{748BB480-8A10-009C-1FCA-650CEAD3D6EB}"/>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29F2E898-E7D9-47DD-91EA-27E9E9899C8A}" type="slidenum">
              <a:rPr lang="en-US" altLang="en-US" sz="1300">
                <a:latin typeface="Arial" panose="020B0604020202020204" pitchFamily="34" charset="0"/>
              </a:rPr>
              <a:pPr algn="r" eaLnBrk="1" hangingPunct="1">
                <a:spcBef>
                  <a:spcPct val="0"/>
                </a:spcBef>
              </a:pPr>
              <a:t>28</a:t>
            </a:fld>
            <a:endParaRPr lang="en-US" altLang="en-US" sz="1300">
              <a:latin typeface="Arial" panose="020B0604020202020204" pitchFamily="34" charset="0"/>
            </a:endParaRPr>
          </a:p>
        </p:txBody>
      </p:sp>
    </p:spTree>
    <p:extLst>
      <p:ext uri="{BB962C8B-B14F-4D97-AF65-F5344CB8AC3E}">
        <p14:creationId xmlns:p14="http://schemas.microsoft.com/office/powerpoint/2010/main" val="20695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FDCED-9E3B-3E63-A275-82FB58AFCB01}"/>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59FEF7E-520B-CF4F-652A-0E50EBE5C688}"/>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E3D588C3-F7AA-F06E-BC1F-6A5C23AD90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a:extLst>
              <a:ext uri="{FF2B5EF4-FFF2-40B4-BE49-F238E27FC236}">
                <a16:creationId xmlns:a16="http://schemas.microsoft.com/office/drawing/2014/main" id="{CE334166-EBAA-5A9C-6981-181B8A2B66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3</a:t>
            </a:fld>
            <a:endParaRPr lang="en-US" altLang="en-US" sz="1300">
              <a:latin typeface="Arial" panose="020B0604020202020204" pitchFamily="34" charset="0"/>
            </a:endParaRPr>
          </a:p>
        </p:txBody>
      </p:sp>
    </p:spTree>
    <p:extLst>
      <p:ext uri="{BB962C8B-B14F-4D97-AF65-F5344CB8AC3E}">
        <p14:creationId xmlns:p14="http://schemas.microsoft.com/office/powerpoint/2010/main" val="98955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D8AFA-5C6B-9C5B-F5C5-59E9358F1710}"/>
            </a:ext>
          </a:extLst>
        </p:cNvPr>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43EC271-90D2-E2A1-6FFF-16F73203012F}"/>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FE1325FB-CD48-3DC3-B92E-2613F3450E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a:t>
            </a:r>
            <a:r>
              <a:rPr lang="ja-JP" altLang="en-US" dirty="0">
                <a:cs typeface="Arial" panose="020B0604020202020204" pitchFamily="34" charset="0"/>
              </a:rPr>
              <a:t>“</a:t>
            </a:r>
            <a:r>
              <a:rPr lang="en-US" altLang="ja-JP" dirty="0">
                <a:cs typeface="Arial" panose="020B0604020202020204" pitchFamily="34" charset="0"/>
              </a:rPr>
              <a:t>mechanics</a:t>
            </a:r>
            <a:r>
              <a:rPr lang="ja-JP" altLang="en-US" dirty="0">
                <a:cs typeface="Arial" panose="020B0604020202020204" pitchFamily="34" charset="0"/>
              </a:rPr>
              <a:t>”</a:t>
            </a:r>
            <a:r>
              <a:rPr lang="en-US" altLang="ja-JP" dirty="0">
                <a:cs typeface="Arial" panose="020B0604020202020204" pitchFamily="34" charset="0"/>
              </a:rPr>
              <a:t> of advancement are covered in section 4 of the </a:t>
            </a:r>
            <a:r>
              <a:rPr lang="en-US" altLang="ja-JP" i="1" dirty="0">
                <a:cs typeface="Arial" panose="020B0604020202020204" pitchFamily="34" charset="0"/>
              </a:rPr>
              <a:t>Guide to Advancement. </a:t>
            </a:r>
            <a:r>
              <a:rPr lang="en-US" altLang="ja-JP" dirty="0">
                <a:cs typeface="Arial" panose="020B0604020202020204" pitchFamily="34" charset="0"/>
              </a:rPr>
              <a:t>An understanding of the four steps in </a:t>
            </a:r>
            <a:r>
              <a:rPr lang="en-US" altLang="ja-JP">
                <a:cs typeface="Arial" panose="020B0604020202020204" pitchFamily="34" charset="0"/>
              </a:rPr>
              <a:t>Scouting America advancement </a:t>
            </a:r>
            <a:r>
              <a:rPr lang="en-US" altLang="ja-JP" dirty="0">
                <a:cs typeface="Arial" panose="020B0604020202020204" pitchFamily="34" charset="0"/>
              </a:rPr>
              <a:t>is critical to the process. It is in going through the steps that we meet the aims of Scouting, and each step is equally important as any other. Merit badge counselors are directly involved in the first two; the others come later.</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It is vital to remember that the advancement method, including the earning of merit badges, is just a method. Advancement and merit badges are not ends in and of themselves.</a:t>
            </a:r>
          </a:p>
          <a:p>
            <a:pPr eaLnBrk="1" hangingPunct="1"/>
            <a:endParaRPr lang="en-US" altLang="en-US" dirty="0">
              <a:cs typeface="Arial" panose="020B0604020202020204" pitchFamily="34" charset="0"/>
              <a:sym typeface="Webdings" panose="05030102010509060703" pitchFamily="18" charset="2"/>
            </a:endParaRPr>
          </a:p>
        </p:txBody>
      </p:sp>
      <p:sp>
        <p:nvSpPr>
          <p:cNvPr id="16388" name="Slide Number Placeholder 3">
            <a:extLst>
              <a:ext uri="{FF2B5EF4-FFF2-40B4-BE49-F238E27FC236}">
                <a16:creationId xmlns:a16="http://schemas.microsoft.com/office/drawing/2014/main" id="{9BAC6BE9-288D-2378-1F06-6950AD87EE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665B92-17F1-48A4-AA60-AEBFE9D856FA}" type="slidenum">
              <a:rPr lang="en-US" altLang="en-US" sz="1300">
                <a:latin typeface="Arial" panose="020B0604020202020204" pitchFamily="34" charset="0"/>
              </a:rPr>
              <a:pPr>
                <a:spcBef>
                  <a:spcPct val="0"/>
                </a:spcBef>
              </a:pPr>
              <a:t>4</a:t>
            </a:fld>
            <a:endParaRPr lang="en-US" altLang="en-US" sz="1300">
              <a:latin typeface="Arial" panose="020B0604020202020204" pitchFamily="34" charset="0"/>
            </a:endParaRPr>
          </a:p>
        </p:txBody>
      </p:sp>
    </p:spTree>
    <p:extLst>
      <p:ext uri="{BB962C8B-B14F-4D97-AF65-F5344CB8AC3E}">
        <p14:creationId xmlns:p14="http://schemas.microsoft.com/office/powerpoint/2010/main" val="270311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23539-D820-E6C7-C4F0-A8B92CF01F2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7606037-5D74-1F94-2FB5-DDBD163900EF}"/>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21E6A2D6-DDB4-281F-1138-F184C7AD49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a:extLst>
              <a:ext uri="{FF2B5EF4-FFF2-40B4-BE49-F238E27FC236}">
                <a16:creationId xmlns:a16="http://schemas.microsoft.com/office/drawing/2014/main" id="{0F8FFB1D-D204-68F6-5970-5E0D20A15F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marL="0" marR="0" lvl="0" indent="0" algn="r" defTabSz="939902" rtl="0" eaLnBrk="1" fontAlgn="base" latinLnBrk="0" hangingPunct="1">
              <a:lnSpc>
                <a:spcPct val="100000"/>
              </a:lnSpc>
              <a:spcBef>
                <a:spcPct val="0"/>
              </a:spcBef>
              <a:spcAft>
                <a:spcPct val="0"/>
              </a:spcAft>
              <a:buClrTx/>
              <a:buSzTx/>
              <a:buFontTx/>
              <a:buNone/>
              <a:tabLst/>
              <a:defRPr/>
            </a:pPr>
            <a:fld id="{8793B6A7-E6F0-4069-8AD5-8EFBF1121150}"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39902"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7917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D22EF-E811-008E-CEF0-77D3E4984827}"/>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1664AE9-70A3-38DC-CEBE-25ED60ABF6A8}"/>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A6D24C1D-1501-FA08-FA14-F4F534FA05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a:extLst>
              <a:ext uri="{FF2B5EF4-FFF2-40B4-BE49-F238E27FC236}">
                <a16:creationId xmlns:a16="http://schemas.microsoft.com/office/drawing/2014/main" id="{6EB4AA75-F3CF-64C4-C925-53555F942C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6</a:t>
            </a:fld>
            <a:endParaRPr lang="en-US" altLang="en-US" sz="1300">
              <a:latin typeface="Arial" panose="020B0604020202020204" pitchFamily="34" charset="0"/>
            </a:endParaRPr>
          </a:p>
        </p:txBody>
      </p:sp>
    </p:spTree>
    <p:extLst>
      <p:ext uri="{BB962C8B-B14F-4D97-AF65-F5344CB8AC3E}">
        <p14:creationId xmlns:p14="http://schemas.microsoft.com/office/powerpoint/2010/main" val="94269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F9DB4-197F-458C-76DC-3324B99A19E0}"/>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D287B5E-BF96-38D9-C5DC-8C6CF3C4E4E2}"/>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C87A2CFD-2ABC-89CB-F176-0AB465B390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Before working with Scouts, counselors must complete Youth Protection training. The online course is available by logging into myscouting.org. Counselors, who live in states that require face-to-face, instructor-led training, are encouraged to contact their local councils for training dates and times.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When completing the course, volunteers should attach a copy of their certificate to their adult registration application and information sheet, and follow council guidelines for submitting these documents.</a:t>
            </a:r>
          </a:p>
        </p:txBody>
      </p:sp>
      <p:sp>
        <p:nvSpPr>
          <p:cNvPr id="32772" name="Slide Number Placeholder 3">
            <a:extLst>
              <a:ext uri="{FF2B5EF4-FFF2-40B4-BE49-F238E27FC236}">
                <a16:creationId xmlns:a16="http://schemas.microsoft.com/office/drawing/2014/main" id="{FFDFEF6F-7C49-F152-23D1-5B62E361117F}"/>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348BF18C-3C09-4A61-923E-3887E859ECBA}" type="slidenum">
              <a:rPr lang="en-US" altLang="en-US" sz="1300">
                <a:latin typeface="Arial" panose="020B0604020202020204" pitchFamily="34" charset="0"/>
              </a:rPr>
              <a:pPr algn="r" eaLnBrk="1" hangingPunct="1">
                <a:spcBef>
                  <a:spcPct val="0"/>
                </a:spcBef>
              </a:pPr>
              <a:t>7</a:t>
            </a:fld>
            <a:endParaRPr lang="en-US" altLang="en-US" sz="1300">
              <a:latin typeface="Arial" panose="020B0604020202020204" pitchFamily="34" charset="0"/>
            </a:endParaRPr>
          </a:p>
        </p:txBody>
      </p:sp>
    </p:spTree>
    <p:extLst>
      <p:ext uri="{BB962C8B-B14F-4D97-AF65-F5344CB8AC3E}">
        <p14:creationId xmlns:p14="http://schemas.microsoft.com/office/powerpoint/2010/main" val="191756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05560-7769-6FC0-629A-154A8C1EA4AF}"/>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0F6053-55F4-2699-29E4-A42A054AD3BF}"/>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4A94092D-07B0-34A2-3970-83E3E3FB83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review, here</a:t>
            </a:r>
            <a:r>
              <a:rPr lang="ja-JP" altLang="en-US" dirty="0">
                <a:cs typeface="Arial" panose="020B0604020202020204" pitchFamily="34" charset="0"/>
              </a:rPr>
              <a:t>’</a:t>
            </a:r>
            <a:r>
              <a:rPr lang="en-US" altLang="ja-JP" dirty="0">
                <a:cs typeface="Arial" panose="020B0604020202020204" pitchFamily="34" charset="0"/>
              </a:rPr>
              <a:t>s a chart that outlines the process the </a:t>
            </a:r>
            <a:r>
              <a:rPr lang="en-US" altLang="en-US" dirty="0">
                <a:cs typeface="Arial" panose="020B0604020202020204" pitchFamily="34" charset="0"/>
              </a:rPr>
              <a:t>Scouting America</a:t>
            </a:r>
            <a:r>
              <a:rPr lang="en-US" altLang="ja-JP" dirty="0">
                <a:cs typeface="Arial" panose="020B0604020202020204" pitchFamily="34" charset="0"/>
              </a:rPr>
              <a:t> considers the best approach to getting the most out of the merit badge program. </a:t>
            </a:r>
          </a:p>
          <a:p>
            <a:pPr eaLnBrk="1" hangingPunct="1"/>
            <a:endParaRPr lang="en-US" altLang="en-US" dirty="0">
              <a:cs typeface="Arial" panose="020B0604020202020204" pitchFamily="34" charset="0"/>
            </a:endParaRPr>
          </a:p>
          <a:p>
            <a:pPr eaLnBrk="1" hangingPunct="1"/>
            <a:r>
              <a:rPr lang="en-US" altLang="en-US" i="1" dirty="0">
                <a:cs typeface="Arial" panose="020B0604020202020204" pitchFamily="34" charset="0"/>
              </a:rPr>
              <a:t>[Note to presenter: Give participants a chance to review the chart and invite them to ask questions.]</a:t>
            </a:r>
          </a:p>
        </p:txBody>
      </p:sp>
      <p:sp>
        <p:nvSpPr>
          <p:cNvPr id="43012" name="Slide Number Placeholder 3">
            <a:extLst>
              <a:ext uri="{FF2B5EF4-FFF2-40B4-BE49-F238E27FC236}">
                <a16:creationId xmlns:a16="http://schemas.microsoft.com/office/drawing/2014/main" id="{F6E53A3D-7C70-3FEF-F9F7-FC50040B95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A357881-F99C-4634-BBB4-25CA0A22E439}" type="slidenum">
              <a:rPr lang="en-US" altLang="en-US" sz="1300">
                <a:latin typeface="Arial" panose="020B0604020202020204" pitchFamily="34" charset="0"/>
              </a:rPr>
              <a:pPr>
                <a:spcBef>
                  <a:spcPct val="0"/>
                </a:spcBef>
              </a:pPr>
              <a:t>8</a:t>
            </a:fld>
            <a:endParaRPr lang="en-US" altLang="en-US" sz="1300">
              <a:latin typeface="Arial" panose="020B0604020202020204" pitchFamily="34" charset="0"/>
            </a:endParaRPr>
          </a:p>
        </p:txBody>
      </p:sp>
    </p:spTree>
    <p:extLst>
      <p:ext uri="{BB962C8B-B14F-4D97-AF65-F5344CB8AC3E}">
        <p14:creationId xmlns:p14="http://schemas.microsoft.com/office/powerpoint/2010/main" val="345878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5CFAE-83C1-6135-0CEA-D9DB152E0E84}"/>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ABF9B3B-5D22-5DB4-5B0A-43959D48BC14}"/>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E488CB0A-23E7-A41D-8880-E5118353D9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order to qualify as a merit badge counselor, prospective volunteers must have the education and skills needed to provide instruction and to evaluate performance. It is also important they are older than the Scouts and are able to set that positive example. This calls for both good rapport and good character.</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These are the </a:t>
            </a:r>
            <a:r>
              <a:rPr lang="en-US" altLang="en-US" i="1" u="sng" dirty="0">
                <a:cs typeface="Times New Roman" panose="02020603050405020304" pitchFamily="18" charset="0"/>
              </a:rPr>
              <a:t>only</a:t>
            </a:r>
            <a:r>
              <a:rPr lang="en-US" altLang="en-US" dirty="0">
                <a:cs typeface="Times New Roman" panose="02020603050405020304" pitchFamily="18" charset="0"/>
              </a:rPr>
              <a:t> qualifications the </a:t>
            </a:r>
            <a:r>
              <a:rPr lang="en-US" altLang="en-US" dirty="0">
                <a:cs typeface="Arial" panose="020B0604020202020204" pitchFamily="34" charset="0"/>
              </a:rPr>
              <a:t>Scouting America</a:t>
            </a:r>
            <a:r>
              <a:rPr lang="en-US" altLang="en-US" dirty="0">
                <a:cs typeface="Times New Roman" panose="02020603050405020304" pitchFamily="18" charset="0"/>
              </a:rPr>
              <a:t> National Council places on merit badge counselors—regardless of the merit badge. Local councils, however, when approving counselors, may look for more, but they are not allowed to accept less.</a:t>
            </a:r>
          </a:p>
        </p:txBody>
      </p:sp>
      <p:sp>
        <p:nvSpPr>
          <p:cNvPr id="24580" name="Slide Number Placeholder 3">
            <a:extLst>
              <a:ext uri="{FF2B5EF4-FFF2-40B4-BE49-F238E27FC236}">
                <a16:creationId xmlns:a16="http://schemas.microsoft.com/office/drawing/2014/main" id="{56FB8065-44FF-D584-ABCD-F53D57509ED2}"/>
              </a:ext>
            </a:extLst>
          </p:cNvPr>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E62F73F0-6438-4935-A365-D6D11DBF41F4}" type="slidenum">
              <a:rPr lang="en-US" altLang="en-US" sz="1300">
                <a:latin typeface="Arial" panose="020B0604020202020204" pitchFamily="34" charset="0"/>
              </a:rPr>
              <a:pPr algn="r" eaLnBrk="1" hangingPunct="1">
                <a:spcBef>
                  <a:spcPct val="0"/>
                </a:spcBef>
              </a:pPr>
              <a:t>9</a:t>
            </a:fld>
            <a:endParaRPr lang="en-US" altLang="en-US" sz="1300">
              <a:latin typeface="Arial" panose="020B0604020202020204" pitchFamily="34" charset="0"/>
            </a:endParaRPr>
          </a:p>
        </p:txBody>
      </p:sp>
    </p:spTree>
    <p:extLst>
      <p:ext uri="{BB962C8B-B14F-4D97-AF65-F5344CB8AC3E}">
        <p14:creationId xmlns:p14="http://schemas.microsoft.com/office/powerpoint/2010/main" val="4126744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24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2_Blank">
    <p:spTree>
      <p:nvGrpSpPr>
        <p:cNvPr id="1" name="Shape 96"/>
        <p:cNvGrpSpPr/>
        <p:nvPr/>
      </p:nvGrpSpPr>
      <p:grpSpPr>
        <a:xfrm>
          <a:off x="0" y="0"/>
          <a:ext cx="0" cy="0"/>
          <a:chOff x="0" y="0"/>
          <a:chExt cx="0" cy="0"/>
        </a:xfrm>
      </p:grpSpPr>
      <p:sp>
        <p:nvSpPr>
          <p:cNvPr id="7" name="TextBox 6"/>
          <p:cNvSpPr txBox="1"/>
          <p:nvPr userDrawn="1"/>
        </p:nvSpPr>
        <p:spPr>
          <a:xfrm>
            <a:off x="4572000" y="6445250"/>
            <a:ext cx="588963" cy="400050"/>
          </a:xfrm>
          <a:prstGeom prst="rect">
            <a:avLst/>
          </a:prstGeom>
          <a:noFill/>
        </p:spPr>
        <p:txBody>
          <a:bodyPr>
            <a:spAutoFit/>
          </a:bodyPr>
          <a:lstStyle/>
          <a:p>
            <a:pPr algn="ctr" eaLnBrk="0" hangingPunct="0"/>
            <a:fld id="{40DF151E-C320-481A-9BF0-42AEBB216799}"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97" name="Shape 97"/>
          <p:cNvSpPr txBox="1">
            <a:spLocks noGrp="1"/>
          </p:cNvSpPr>
          <p:nvPr>
            <p:ph type="body" idx="1"/>
          </p:nvPr>
        </p:nvSpPr>
        <p:spPr>
          <a:xfrm>
            <a:off x="457200" y="1273175"/>
            <a:ext cx="4040187" cy="639762"/>
          </a:xfrm>
          <a:prstGeom prst="rect">
            <a:avLst/>
          </a:prstGeom>
          <a:noFill/>
          <a:ln>
            <a:noFill/>
          </a:ln>
        </p:spPr>
        <p:txBody>
          <a:bodyPr lIns="91425" tIns="91425" rIns="91425" bIns="91425" anchor="b"/>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ourier New"/>
              <a:buChar char="o"/>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Wingdings"/>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2"/>
          </p:nvPr>
        </p:nvSpPr>
        <p:spPr>
          <a:xfrm>
            <a:off x="457200" y="1979611"/>
            <a:ext cx="5410200" cy="3951286"/>
          </a:xfrm>
          <a:prstGeom prst="rect">
            <a:avLst/>
          </a:prstGeom>
          <a:noFill/>
          <a:ln>
            <a:noFill/>
          </a:ln>
        </p:spPr>
        <p:txBody>
          <a:bodyPr lIns="91425" tIns="91425" rIns="91425" bIns="91425"/>
          <a:lstStyle>
            <a:lvl1pPr marL="0" algn="l" rtl="0">
              <a:spcBef>
                <a:spcPts val="0"/>
              </a:spcBef>
              <a:defRPr sz="1800">
                <a:solidFill>
                  <a:schemeClr val="dk1"/>
                </a:solidFill>
                <a:latin typeface="Calibri"/>
                <a:ea typeface="Calibri"/>
                <a:cs typeface="Calibri"/>
                <a:sym typeface="Calibri"/>
              </a:defRPr>
            </a:lvl1pPr>
            <a:lvl2pPr marL="457200" algn="l" rtl="0">
              <a:spcBef>
                <a:spcPts val="0"/>
              </a:spcBef>
              <a:defRPr sz="1800">
                <a:solidFill>
                  <a:schemeClr val="dk1"/>
                </a:solidFill>
                <a:latin typeface="Calibri"/>
                <a:ea typeface="Calibri"/>
                <a:cs typeface="Calibri"/>
                <a:sym typeface="Calibri"/>
              </a:defRPr>
            </a:lvl2pPr>
            <a:lvl3pPr marL="914400" algn="l" rtl="0">
              <a:spcBef>
                <a:spcPts val="0"/>
              </a:spcBef>
              <a:defRPr sz="1800">
                <a:solidFill>
                  <a:schemeClr val="dk1"/>
                </a:solidFill>
                <a:latin typeface="Calibri"/>
                <a:ea typeface="Calibri"/>
                <a:cs typeface="Calibri"/>
                <a:sym typeface="Calibri"/>
              </a:defRPr>
            </a:lvl3pPr>
            <a:lvl4pPr marL="1371600" algn="l" rtl="0">
              <a:spcBef>
                <a:spcPts val="0"/>
              </a:spcBef>
              <a:defRPr sz="1800">
                <a:solidFill>
                  <a:schemeClr val="dk1"/>
                </a:solidFill>
                <a:latin typeface="Calibri"/>
                <a:ea typeface="Calibri"/>
                <a:cs typeface="Calibri"/>
                <a:sym typeface="Calibri"/>
              </a:defRPr>
            </a:lvl4pPr>
            <a:lvl5pPr marL="1828800" algn="l" rtl="0">
              <a:spcBef>
                <a:spcPts val="0"/>
              </a:spcBef>
              <a:defRPr sz="1800">
                <a:solidFill>
                  <a:schemeClr val="dk1"/>
                </a:solidFill>
                <a:latin typeface="Calibri"/>
                <a:ea typeface="Calibri"/>
                <a:cs typeface="Calibri"/>
                <a:sym typeface="Calibri"/>
              </a:defRPr>
            </a:lvl5pPr>
            <a:lvl6pPr marL="2286000" algn="l" rtl="0">
              <a:spcBef>
                <a:spcPts val="0"/>
              </a:spcBef>
              <a:defRPr sz="1800">
                <a:solidFill>
                  <a:schemeClr val="dk1"/>
                </a:solidFill>
                <a:latin typeface="Calibri"/>
                <a:ea typeface="Calibri"/>
                <a:cs typeface="Calibri"/>
                <a:sym typeface="Calibri"/>
              </a:defRPr>
            </a:lvl6pPr>
            <a:lvl7pPr marL="2743200" algn="l" rtl="0">
              <a:spcBef>
                <a:spcPts val="0"/>
              </a:spcBef>
              <a:defRPr sz="1800">
                <a:solidFill>
                  <a:schemeClr val="dk1"/>
                </a:solidFill>
                <a:latin typeface="Calibri"/>
                <a:ea typeface="Calibri"/>
                <a:cs typeface="Calibri"/>
                <a:sym typeface="Calibri"/>
              </a:defRPr>
            </a:lvl7pPr>
            <a:lvl8pPr marL="3200400" algn="l" rtl="0">
              <a:spcBef>
                <a:spcPts val="0"/>
              </a:spcBef>
              <a:defRPr sz="1800">
                <a:solidFill>
                  <a:schemeClr val="dk1"/>
                </a:solidFill>
                <a:latin typeface="Calibri"/>
                <a:ea typeface="Calibri"/>
                <a:cs typeface="Calibri"/>
                <a:sym typeface="Calibri"/>
              </a:defRPr>
            </a:lvl8pPr>
            <a:lvl9pPr marL="3657600" algn="l" rtl="0">
              <a:spcBef>
                <a:spcPts val="0"/>
              </a:spcBef>
              <a:defRPr sz="1800">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3"/>
          </p:nvPr>
        </p:nvSpPr>
        <p:spPr>
          <a:xfrm>
            <a:off x="5486400" y="1273175"/>
            <a:ext cx="2895600" cy="639762"/>
          </a:xfrm>
          <a:prstGeom prst="rect">
            <a:avLst/>
          </a:prstGeom>
          <a:noFill/>
          <a:ln>
            <a:noFill/>
          </a:ln>
        </p:spPr>
        <p:txBody>
          <a:bodyPr lIns="91425" tIns="91425" rIns="91425" bIns="91425" anchor="b"/>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ourier New"/>
              <a:buChar char="o"/>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Wingdings"/>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4"/>
          </p:nvPr>
        </p:nvSpPr>
        <p:spPr>
          <a:xfrm>
            <a:off x="5662612" y="1979611"/>
            <a:ext cx="3124199" cy="3951286"/>
          </a:xfrm>
          <a:prstGeom prst="rect">
            <a:avLst/>
          </a:prstGeom>
          <a:noFill/>
          <a:ln>
            <a:noFill/>
          </a:ln>
        </p:spPr>
        <p:txBody>
          <a:bodyPr lIns="91425" tIns="91425" rIns="91425" bIns="91425"/>
          <a:lstStyle>
            <a:lvl1pPr marL="0" algn="l" rtl="0">
              <a:spcBef>
                <a:spcPts val="0"/>
              </a:spcBef>
              <a:defRPr sz="1800">
                <a:solidFill>
                  <a:schemeClr val="dk1"/>
                </a:solidFill>
                <a:latin typeface="Calibri"/>
                <a:ea typeface="Calibri"/>
                <a:cs typeface="Calibri"/>
                <a:sym typeface="Calibri"/>
              </a:defRPr>
            </a:lvl1pPr>
            <a:lvl2pPr marL="457200" algn="l" rtl="0">
              <a:spcBef>
                <a:spcPts val="0"/>
              </a:spcBef>
              <a:defRPr sz="1800">
                <a:solidFill>
                  <a:schemeClr val="dk1"/>
                </a:solidFill>
                <a:latin typeface="Calibri"/>
                <a:ea typeface="Calibri"/>
                <a:cs typeface="Calibri"/>
                <a:sym typeface="Calibri"/>
              </a:defRPr>
            </a:lvl2pPr>
            <a:lvl3pPr marL="914400" algn="l" rtl="0">
              <a:spcBef>
                <a:spcPts val="0"/>
              </a:spcBef>
              <a:defRPr sz="1800">
                <a:solidFill>
                  <a:schemeClr val="dk1"/>
                </a:solidFill>
                <a:latin typeface="Calibri"/>
                <a:ea typeface="Calibri"/>
                <a:cs typeface="Calibri"/>
                <a:sym typeface="Calibri"/>
              </a:defRPr>
            </a:lvl3pPr>
            <a:lvl4pPr marL="1371600" algn="l" rtl="0">
              <a:spcBef>
                <a:spcPts val="0"/>
              </a:spcBef>
              <a:defRPr sz="1800">
                <a:solidFill>
                  <a:schemeClr val="dk1"/>
                </a:solidFill>
                <a:latin typeface="Calibri"/>
                <a:ea typeface="Calibri"/>
                <a:cs typeface="Calibri"/>
                <a:sym typeface="Calibri"/>
              </a:defRPr>
            </a:lvl4pPr>
            <a:lvl5pPr marL="1828800" algn="l" rtl="0">
              <a:spcBef>
                <a:spcPts val="0"/>
              </a:spcBef>
              <a:defRPr sz="1800">
                <a:solidFill>
                  <a:schemeClr val="dk1"/>
                </a:solidFill>
                <a:latin typeface="Calibri"/>
                <a:ea typeface="Calibri"/>
                <a:cs typeface="Calibri"/>
                <a:sym typeface="Calibri"/>
              </a:defRPr>
            </a:lvl5pPr>
            <a:lvl6pPr marL="2286000" algn="l" rtl="0">
              <a:spcBef>
                <a:spcPts val="0"/>
              </a:spcBef>
              <a:defRPr sz="1800">
                <a:solidFill>
                  <a:schemeClr val="dk1"/>
                </a:solidFill>
                <a:latin typeface="Calibri"/>
                <a:ea typeface="Calibri"/>
                <a:cs typeface="Calibri"/>
                <a:sym typeface="Calibri"/>
              </a:defRPr>
            </a:lvl6pPr>
            <a:lvl7pPr marL="2743200" algn="l" rtl="0">
              <a:spcBef>
                <a:spcPts val="0"/>
              </a:spcBef>
              <a:defRPr sz="1800">
                <a:solidFill>
                  <a:schemeClr val="dk1"/>
                </a:solidFill>
                <a:latin typeface="Calibri"/>
                <a:ea typeface="Calibri"/>
                <a:cs typeface="Calibri"/>
                <a:sym typeface="Calibri"/>
              </a:defRPr>
            </a:lvl7pPr>
            <a:lvl8pPr marL="3200400" algn="l" rtl="0">
              <a:spcBef>
                <a:spcPts val="0"/>
              </a:spcBef>
              <a:defRPr sz="1800">
                <a:solidFill>
                  <a:schemeClr val="dk1"/>
                </a:solidFill>
                <a:latin typeface="Calibri"/>
                <a:ea typeface="Calibri"/>
                <a:cs typeface="Calibri"/>
                <a:sym typeface="Calibri"/>
              </a:defRPr>
            </a:lvl8pPr>
            <a:lvl9pPr marL="3657600" algn="l" rtl="0">
              <a:spcBef>
                <a:spcPts val="0"/>
              </a:spcBef>
              <a:defRPr sz="1800">
                <a:solidFill>
                  <a:schemeClr val="dk1"/>
                </a:solidFill>
                <a:latin typeface="Calibri"/>
                <a:ea typeface="Calibri"/>
                <a:cs typeface="Calibri"/>
                <a:sym typeface="Calibri"/>
              </a:defRPr>
            </a:lvl9pPr>
          </a:lstStyle>
          <a:p>
            <a:endParaRPr/>
          </a:p>
        </p:txBody>
      </p:sp>
      <p:sp>
        <p:nvSpPr>
          <p:cNvPr id="101" name="Shape 101"/>
          <p:cNvSpPr txBox="1">
            <a:spLocks noGrp="1"/>
          </p:cNvSpPr>
          <p:nvPr>
            <p:ph type="title"/>
          </p:nvPr>
        </p:nvSpPr>
        <p:spPr>
          <a:xfrm>
            <a:off x="457200" y="304800"/>
            <a:ext cx="8229600" cy="1143000"/>
          </a:xfrm>
          <a:prstGeom prst="rect">
            <a:avLst/>
          </a:prstGeom>
          <a:noFill/>
          <a:ln>
            <a:noFill/>
          </a:ln>
        </p:spPr>
        <p:txBody>
          <a:bodyPr lIns="91425" tIns="91425" rIns="91425" bIns="91425"/>
          <a:lstStyle>
            <a:lvl1pPr algn="ctr" rtl="0">
              <a:spcBef>
                <a:spcPts val="0"/>
              </a:spcBef>
              <a:spcAft>
                <a:spcPts val="0"/>
              </a:spcAft>
              <a:defRPr sz="4400" b="1">
                <a:solidFill>
                  <a:schemeClr val="dk1"/>
                </a:solidFill>
                <a:latin typeface="Calibri"/>
                <a:ea typeface="Calibri"/>
                <a:cs typeface="Calibri"/>
                <a:sym typeface="Calibri"/>
              </a:defRPr>
            </a:lvl1pPr>
            <a:lvl2pPr algn="ctr" rtl="0">
              <a:spcBef>
                <a:spcPts val="0"/>
              </a:spcBef>
              <a:spcAft>
                <a:spcPts val="0"/>
              </a:spcAft>
              <a:defRPr sz="4400" b="1">
                <a:solidFill>
                  <a:schemeClr val="dk1"/>
                </a:solidFill>
                <a:latin typeface="Calibri"/>
                <a:ea typeface="Calibri"/>
                <a:cs typeface="Calibri"/>
                <a:sym typeface="Calibri"/>
              </a:defRPr>
            </a:lvl2pPr>
            <a:lvl3pPr algn="ctr" rtl="0">
              <a:spcBef>
                <a:spcPts val="0"/>
              </a:spcBef>
              <a:spcAft>
                <a:spcPts val="0"/>
              </a:spcAft>
              <a:defRPr sz="4400" b="1">
                <a:solidFill>
                  <a:schemeClr val="dk1"/>
                </a:solidFill>
                <a:latin typeface="Calibri"/>
                <a:ea typeface="Calibri"/>
                <a:cs typeface="Calibri"/>
                <a:sym typeface="Calibri"/>
              </a:defRPr>
            </a:lvl3pPr>
            <a:lvl4pPr algn="ctr" rtl="0">
              <a:spcBef>
                <a:spcPts val="0"/>
              </a:spcBef>
              <a:spcAft>
                <a:spcPts val="0"/>
              </a:spcAft>
              <a:defRPr sz="4400" b="1">
                <a:solidFill>
                  <a:schemeClr val="dk1"/>
                </a:solidFill>
                <a:latin typeface="Calibri"/>
                <a:ea typeface="Calibri"/>
                <a:cs typeface="Calibri"/>
                <a:sym typeface="Calibri"/>
              </a:defRPr>
            </a:lvl4pPr>
            <a:lvl5pPr algn="ctr" rtl="0">
              <a:spcBef>
                <a:spcPts val="0"/>
              </a:spcBef>
              <a:spcAft>
                <a:spcPts val="0"/>
              </a:spcAft>
              <a:defRPr sz="4400" b="1">
                <a:solidFill>
                  <a:schemeClr val="dk1"/>
                </a:solidFill>
                <a:latin typeface="Calibri"/>
                <a:ea typeface="Calibri"/>
                <a:cs typeface="Calibri"/>
                <a:sym typeface="Calibri"/>
              </a:defRPr>
            </a:lvl5pPr>
            <a:lvl6pPr marL="457200" algn="ctr" rtl="0">
              <a:spcBef>
                <a:spcPts val="0"/>
              </a:spcBef>
              <a:spcAft>
                <a:spcPts val="0"/>
              </a:spcAft>
              <a:defRPr sz="4400" b="1">
                <a:solidFill>
                  <a:schemeClr val="dk1"/>
                </a:solidFill>
                <a:latin typeface="Calibri"/>
                <a:ea typeface="Calibri"/>
                <a:cs typeface="Calibri"/>
                <a:sym typeface="Calibri"/>
              </a:defRPr>
            </a:lvl6pPr>
            <a:lvl7pPr marL="914400" algn="ctr" rtl="0">
              <a:spcBef>
                <a:spcPts val="0"/>
              </a:spcBef>
              <a:spcAft>
                <a:spcPts val="0"/>
              </a:spcAft>
              <a:defRPr sz="4400" b="1">
                <a:solidFill>
                  <a:schemeClr val="dk1"/>
                </a:solidFill>
                <a:latin typeface="Calibri"/>
                <a:ea typeface="Calibri"/>
                <a:cs typeface="Calibri"/>
                <a:sym typeface="Calibri"/>
              </a:defRPr>
            </a:lvl7pPr>
            <a:lvl8pPr marL="1371600" algn="ctr" rtl="0">
              <a:spcBef>
                <a:spcPts val="0"/>
              </a:spcBef>
              <a:spcAft>
                <a:spcPts val="0"/>
              </a:spcAft>
              <a:defRPr sz="4400" b="1">
                <a:solidFill>
                  <a:schemeClr val="dk1"/>
                </a:solidFill>
                <a:latin typeface="Calibri"/>
                <a:ea typeface="Calibri"/>
                <a:cs typeface="Calibri"/>
                <a:sym typeface="Calibri"/>
              </a:defRPr>
            </a:lvl8pPr>
            <a:lvl9pPr marL="1828800" algn="ctr" rtl="0">
              <a:spcBef>
                <a:spcPts val="0"/>
              </a:spcBef>
              <a:spcAft>
                <a:spcPts val="0"/>
              </a:spcAft>
              <a:defRPr sz="4400" b="1">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9647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3_Blank">
    <p:spTree>
      <p:nvGrpSpPr>
        <p:cNvPr id="1" name="Shape 18"/>
        <p:cNvGrpSpPr/>
        <p:nvPr/>
      </p:nvGrpSpPr>
      <p:grpSpPr>
        <a:xfrm>
          <a:off x="0" y="0"/>
          <a:ext cx="0" cy="0"/>
          <a:chOff x="0" y="0"/>
          <a:chExt cx="0" cy="0"/>
        </a:xfrm>
      </p:grpSpPr>
      <p:sp>
        <p:nvSpPr>
          <p:cNvPr id="5" name="TextBox 4"/>
          <p:cNvSpPr txBox="1"/>
          <p:nvPr userDrawn="1"/>
        </p:nvSpPr>
        <p:spPr>
          <a:xfrm>
            <a:off x="4572000" y="6445250"/>
            <a:ext cx="588963" cy="400050"/>
          </a:xfrm>
          <a:prstGeom prst="rect">
            <a:avLst/>
          </a:prstGeom>
          <a:noFill/>
        </p:spPr>
        <p:txBody>
          <a:bodyPr>
            <a:spAutoFit/>
          </a:bodyPr>
          <a:lstStyle/>
          <a:p>
            <a:pPr algn="ctr" eaLnBrk="0" hangingPunct="0"/>
            <a:fld id="{4C0B7F32-BAAA-4FA7-B04A-0A3568271494}"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19" name="Shape 19"/>
          <p:cNvSpPr txBox="1">
            <a:spLocks noGrp="1"/>
          </p:cNvSpPr>
          <p:nvPr>
            <p:ph type="ctrTitle"/>
          </p:nvPr>
        </p:nvSpPr>
        <p:spPr>
          <a:xfrm>
            <a:off x="457200" y="600075"/>
            <a:ext cx="8229600" cy="1143000"/>
          </a:xfrm>
          <a:prstGeom prst="rect">
            <a:avLst/>
          </a:prstGeom>
          <a:noFill/>
          <a:ln>
            <a:noFill/>
          </a:ln>
        </p:spPr>
        <p:txBody>
          <a:bodyPr lIns="91425" tIns="91425" rIns="91425" bIns="91425"/>
          <a:lstStyle>
            <a:lvl1pPr marL="0" marR="0" indent="0" algn="ctr" rtl="0">
              <a:spcBef>
                <a:spcPts val="0"/>
              </a:spcBef>
              <a:spcAft>
                <a:spcPts val="0"/>
              </a:spcAft>
              <a:defRPr sz="4000" b="1" i="0" u="none" strike="noStrike" cap="none" baseline="0">
                <a:solidFill>
                  <a:schemeClr val="dk1"/>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title" idx="2"/>
          </p:nvPr>
        </p:nvSpPr>
        <p:spPr>
          <a:xfrm>
            <a:off x="457200" y="274637"/>
            <a:ext cx="8229600" cy="1143000"/>
          </a:xfrm>
          <a:prstGeom prst="rect">
            <a:avLst/>
          </a:prstGeom>
          <a:noFill/>
          <a:ln>
            <a:noFill/>
          </a:ln>
        </p:spPr>
        <p:txBody>
          <a:bodyPr lIns="91425" tIns="91425" rIns="91425" bIns="91425"/>
          <a:lstStyle>
            <a:lvl1pPr algn="ctr" rtl="0">
              <a:spcBef>
                <a:spcPts val="0"/>
              </a:spcBef>
              <a:spcAft>
                <a:spcPts val="0"/>
              </a:spcAft>
              <a:defRPr sz="4400" b="1">
                <a:solidFill>
                  <a:schemeClr val="dk1"/>
                </a:solidFill>
                <a:latin typeface="Calibri"/>
                <a:ea typeface="Calibri"/>
                <a:cs typeface="Calibri"/>
                <a:sym typeface="Calibri"/>
              </a:defRPr>
            </a:lvl1pPr>
            <a:lvl2pPr algn="ctr" rtl="0">
              <a:spcBef>
                <a:spcPts val="0"/>
              </a:spcBef>
              <a:spcAft>
                <a:spcPts val="0"/>
              </a:spcAft>
              <a:defRPr sz="4400" b="1">
                <a:solidFill>
                  <a:schemeClr val="dk1"/>
                </a:solidFill>
                <a:latin typeface="Calibri"/>
                <a:ea typeface="Calibri"/>
                <a:cs typeface="Calibri"/>
                <a:sym typeface="Calibri"/>
              </a:defRPr>
            </a:lvl2pPr>
            <a:lvl3pPr algn="ctr" rtl="0">
              <a:spcBef>
                <a:spcPts val="0"/>
              </a:spcBef>
              <a:spcAft>
                <a:spcPts val="0"/>
              </a:spcAft>
              <a:defRPr sz="4400" b="1">
                <a:solidFill>
                  <a:schemeClr val="dk1"/>
                </a:solidFill>
                <a:latin typeface="Calibri"/>
                <a:ea typeface="Calibri"/>
                <a:cs typeface="Calibri"/>
                <a:sym typeface="Calibri"/>
              </a:defRPr>
            </a:lvl3pPr>
            <a:lvl4pPr algn="ctr" rtl="0">
              <a:spcBef>
                <a:spcPts val="0"/>
              </a:spcBef>
              <a:spcAft>
                <a:spcPts val="0"/>
              </a:spcAft>
              <a:defRPr sz="4400" b="1">
                <a:solidFill>
                  <a:schemeClr val="dk1"/>
                </a:solidFill>
                <a:latin typeface="Calibri"/>
                <a:ea typeface="Calibri"/>
                <a:cs typeface="Calibri"/>
                <a:sym typeface="Calibri"/>
              </a:defRPr>
            </a:lvl4pPr>
            <a:lvl5pPr algn="ctr" rtl="0">
              <a:spcBef>
                <a:spcPts val="0"/>
              </a:spcBef>
              <a:spcAft>
                <a:spcPts val="0"/>
              </a:spcAft>
              <a:defRPr sz="4400" b="1">
                <a:solidFill>
                  <a:schemeClr val="dk1"/>
                </a:solidFill>
                <a:latin typeface="Calibri"/>
                <a:ea typeface="Calibri"/>
                <a:cs typeface="Calibri"/>
                <a:sym typeface="Calibri"/>
              </a:defRPr>
            </a:lvl5pPr>
            <a:lvl6pPr marL="457200" algn="ctr" rtl="0">
              <a:spcBef>
                <a:spcPts val="0"/>
              </a:spcBef>
              <a:spcAft>
                <a:spcPts val="0"/>
              </a:spcAft>
              <a:defRPr sz="4400" b="1">
                <a:solidFill>
                  <a:schemeClr val="dk1"/>
                </a:solidFill>
                <a:latin typeface="Calibri"/>
                <a:ea typeface="Calibri"/>
                <a:cs typeface="Calibri"/>
                <a:sym typeface="Calibri"/>
              </a:defRPr>
            </a:lvl6pPr>
            <a:lvl7pPr marL="914400" algn="ctr" rtl="0">
              <a:spcBef>
                <a:spcPts val="0"/>
              </a:spcBef>
              <a:spcAft>
                <a:spcPts val="0"/>
              </a:spcAft>
              <a:defRPr sz="4400" b="1">
                <a:solidFill>
                  <a:schemeClr val="dk1"/>
                </a:solidFill>
                <a:latin typeface="Calibri"/>
                <a:ea typeface="Calibri"/>
                <a:cs typeface="Calibri"/>
                <a:sym typeface="Calibri"/>
              </a:defRPr>
            </a:lvl7pPr>
            <a:lvl8pPr marL="1371600" algn="ctr" rtl="0">
              <a:spcBef>
                <a:spcPts val="0"/>
              </a:spcBef>
              <a:spcAft>
                <a:spcPts val="0"/>
              </a:spcAft>
              <a:defRPr sz="4400" b="1">
                <a:solidFill>
                  <a:schemeClr val="dk1"/>
                </a:solidFill>
                <a:latin typeface="Calibri"/>
                <a:ea typeface="Calibri"/>
                <a:cs typeface="Calibri"/>
                <a:sym typeface="Calibri"/>
              </a:defRPr>
            </a:lvl8pPr>
            <a:lvl9pPr marL="1828800" algn="ctr" rtl="0">
              <a:spcBef>
                <a:spcPts val="0"/>
              </a:spcBef>
              <a:spcAft>
                <a:spcPts val="0"/>
              </a:spcAft>
              <a:defRPr sz="4400" b="1">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600200"/>
            <a:ext cx="8229600" cy="4525961"/>
          </a:xfrm>
          <a:prstGeom prst="rect">
            <a:avLst/>
          </a:prstGeom>
          <a:noFill/>
          <a:ln>
            <a:noFill/>
          </a:ln>
        </p:spPr>
        <p:txBody>
          <a:bodyPr lIns="91425" tIns="91425" rIns="91425" bIns="91425"/>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ourier New"/>
              <a:buChar char="o"/>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Wingdings"/>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820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86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12700" y="0"/>
            <a:ext cx="9156700" cy="2614613"/>
            <a:chOff x="-12192" y="2895600"/>
            <a:chExt cx="9156192" cy="2614863"/>
          </a:xfrm>
        </p:grpSpPr>
        <p:sp>
          <p:nvSpPr>
            <p:cNvPr id="3" name="Rectangle 2"/>
            <p:cNvSpPr/>
            <p:nvPr userDrawn="1"/>
          </p:nvSpPr>
          <p:spPr>
            <a:xfrm>
              <a:off x="507" y="5240562"/>
              <a:ext cx="9143493" cy="93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sym typeface="Arial"/>
              </a:endParaRPr>
            </a:p>
          </p:txBody>
        </p:sp>
        <p:sp>
          <p:nvSpPr>
            <p:cNvPr id="4" name="Rectangle 3"/>
            <p:cNvSpPr/>
            <p:nvPr userDrawn="1"/>
          </p:nvSpPr>
          <p:spPr>
            <a:xfrm>
              <a:off x="507" y="5334233"/>
              <a:ext cx="9143493" cy="176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sym typeface="Arial"/>
              </a:endParaRPr>
            </a:p>
          </p:txBody>
        </p:sp>
        <p:pic>
          <p:nvPicPr>
            <p:cNvPr id="5" name="Picture 10"/>
            <p:cNvPicPr>
              <a:picLocks noChangeAspect="1"/>
            </p:cNvPicPr>
            <p:nvPr userDrawn="1"/>
          </p:nvPicPr>
          <p:blipFill>
            <a:blip r:embed="rId2"/>
            <a:srcRect/>
            <a:stretch>
              <a:fillRect/>
            </a:stretch>
          </p:blipFill>
          <p:spPr bwMode="auto">
            <a:xfrm>
              <a:off x="-12192" y="2895600"/>
              <a:ext cx="9156192" cy="2344615"/>
            </a:xfrm>
            <a:prstGeom prst="rect">
              <a:avLst/>
            </a:prstGeom>
            <a:noFill/>
            <a:ln w="9525">
              <a:noFill/>
              <a:miter lim="800000"/>
              <a:headEnd/>
              <a:tailEnd/>
            </a:ln>
          </p:spPr>
        </p:pic>
        <p:pic>
          <p:nvPicPr>
            <p:cNvPr id="6" name="Picture 11"/>
            <p:cNvPicPr>
              <a:picLocks noChangeAspect="1"/>
            </p:cNvPicPr>
            <p:nvPr userDrawn="1"/>
          </p:nvPicPr>
          <p:blipFill>
            <a:blip r:embed="rId3">
              <a:clrChange>
                <a:clrFrom>
                  <a:srgbClr val="FFFFFF"/>
                </a:clrFrom>
                <a:clrTo>
                  <a:srgbClr val="FFFFFF">
                    <a:alpha val="0"/>
                  </a:srgbClr>
                </a:clrTo>
              </a:clrChange>
            </a:blip>
            <a:srcRect l="632" t="1082" r="433" b="2412"/>
            <a:stretch>
              <a:fillRect/>
            </a:stretch>
          </p:blipFill>
          <p:spPr bwMode="auto">
            <a:xfrm>
              <a:off x="283684" y="2895600"/>
              <a:ext cx="3756732" cy="1600200"/>
            </a:xfrm>
            <a:prstGeom prst="rect">
              <a:avLst/>
            </a:prstGeom>
            <a:noFill/>
            <a:ln w="9525">
              <a:noFill/>
              <a:miter lim="800000"/>
              <a:headEnd/>
              <a:tailEnd/>
            </a:ln>
          </p:spPr>
        </p:pic>
        <p:pic>
          <p:nvPicPr>
            <p:cNvPr id="7" name="Picture 12"/>
            <p:cNvPicPr>
              <a:picLocks noChangeAspect="1"/>
            </p:cNvPicPr>
            <p:nvPr userDrawn="1"/>
          </p:nvPicPr>
          <p:blipFill>
            <a:blip r:embed="rId4">
              <a:clrChange>
                <a:clrFrom>
                  <a:srgbClr val="FFFFFF"/>
                </a:clrFrom>
                <a:clrTo>
                  <a:srgbClr val="FFFFFF">
                    <a:alpha val="0"/>
                  </a:srgbClr>
                </a:clrTo>
              </a:clrChange>
            </a:blip>
            <a:srcRect l="1151" t="3030" r="1332" b="3909"/>
            <a:stretch>
              <a:fillRect/>
            </a:stretch>
          </p:blipFill>
          <p:spPr bwMode="auto">
            <a:xfrm>
              <a:off x="123050" y="3192340"/>
              <a:ext cx="6466561" cy="2047875"/>
            </a:xfrm>
            <a:prstGeom prst="rect">
              <a:avLst/>
            </a:prstGeom>
            <a:noFill/>
            <a:ln w="9525">
              <a:noFill/>
              <a:miter lim="800000"/>
              <a:headEnd/>
              <a:tailEnd/>
            </a:ln>
          </p:spPr>
        </p:pic>
        <p:pic>
          <p:nvPicPr>
            <p:cNvPr id="8" name="Picture 2" descr="http://www.scouting.org/filestore/marketing/logos/PreparedForLife/prepared_standard_rev.gif"/>
            <p:cNvPicPr>
              <a:picLocks noChangeAspect="1" noChangeArrowheads="1"/>
            </p:cNvPicPr>
            <p:nvPr userDrawn="1"/>
          </p:nvPicPr>
          <p:blipFill>
            <a:blip r:embed="rId5"/>
            <a:srcRect l="27438"/>
            <a:stretch>
              <a:fillRect/>
            </a:stretch>
          </p:blipFill>
          <p:spPr bwMode="auto">
            <a:xfrm>
              <a:off x="6589611" y="4383379"/>
              <a:ext cx="1910133" cy="709995"/>
            </a:xfrm>
            <a:prstGeom prst="rect">
              <a:avLst/>
            </a:prstGeom>
            <a:noFill/>
            <a:ln w="9525">
              <a:noFill/>
              <a:miter lim="800000"/>
              <a:headEnd/>
              <a:tailEnd/>
            </a:ln>
          </p:spPr>
        </p:pic>
        <p:sp>
          <p:nvSpPr>
            <p:cNvPr id="9" name="TextBox 8"/>
            <p:cNvSpPr txBox="1">
              <a:spLocks noChangeArrowheads="1"/>
            </p:cNvSpPr>
            <p:nvPr userDrawn="1"/>
          </p:nvSpPr>
          <p:spPr bwMode="auto">
            <a:xfrm>
              <a:off x="1330758" y="3454453"/>
              <a:ext cx="4959075" cy="585844"/>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b="1" dirty="0">
                  <a:solidFill>
                    <a:prstClr val="white"/>
                  </a:solidFill>
                  <a:ea typeface="ＭＳ Ｐゴシック" charset="0"/>
                  <a:sym typeface="Arial"/>
                </a:rPr>
                <a:t>Advancement Education</a:t>
              </a:r>
            </a:p>
          </p:txBody>
        </p:sp>
        <p:sp>
          <p:nvSpPr>
            <p:cNvPr id="10" name="TextBox 9"/>
            <p:cNvSpPr txBox="1">
              <a:spLocks noChangeArrowheads="1"/>
            </p:cNvSpPr>
            <p:nvPr userDrawn="1"/>
          </p:nvSpPr>
          <p:spPr bwMode="auto">
            <a:xfrm>
              <a:off x="1372031" y="4153020"/>
              <a:ext cx="992133" cy="522338"/>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sz="2800" b="1" dirty="0">
                <a:solidFill>
                  <a:prstClr val="white"/>
                </a:solidFill>
                <a:ea typeface="ＭＳ Ｐゴシック" charset="0"/>
                <a:sym typeface="Arial"/>
              </a:endParaRPr>
            </a:p>
          </p:txBody>
        </p:sp>
      </p:grpSp>
    </p:spTree>
    <p:extLst>
      <p:ext uri="{BB962C8B-B14F-4D97-AF65-F5344CB8AC3E}">
        <p14:creationId xmlns:p14="http://schemas.microsoft.com/office/powerpoint/2010/main" val="95999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srcRect l="27666" t="22655" b="21393"/>
          <a:stretch>
            <a:fillRect/>
          </a:stretch>
        </p:blipFill>
        <p:spPr bwMode="auto">
          <a:xfrm>
            <a:off x="7315200" y="6475413"/>
            <a:ext cx="1576388" cy="330200"/>
          </a:xfrm>
          <a:prstGeom prst="rect">
            <a:avLst/>
          </a:prstGeom>
          <a:noFill/>
          <a:ln w="9525">
            <a:noFill/>
            <a:miter lim="800000"/>
            <a:headEnd/>
            <a:tailEnd/>
          </a:ln>
        </p:spPr>
      </p:pic>
      <p:sp>
        <p:nvSpPr>
          <p:cNvPr id="5" name="TextBox 4"/>
          <p:cNvSpPr txBox="1"/>
          <p:nvPr userDrawn="1"/>
        </p:nvSpPr>
        <p:spPr>
          <a:xfrm>
            <a:off x="4572000" y="6445250"/>
            <a:ext cx="588963" cy="400050"/>
          </a:xfrm>
          <a:prstGeom prst="rect">
            <a:avLst/>
          </a:prstGeom>
          <a:noFill/>
        </p:spPr>
        <p:txBody>
          <a:bodyPr>
            <a:spAutoFit/>
          </a:bodyPr>
          <a:lstStyle/>
          <a:p>
            <a:pPr algn="ctr" eaLnBrk="0" hangingPunct="0"/>
            <a:fld id="{9D1D4874-C2A1-4475-A232-2FB9F81C085A}"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68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Prepared_For_Life_Rev.gif"/>
          <p:cNvPicPr>
            <a:picLocks noChangeAspect="1"/>
          </p:cNvPicPr>
          <p:nvPr userDrawn="1"/>
        </p:nvPicPr>
        <p:blipFill>
          <a:blip r:embed="rId2"/>
          <a:srcRect/>
          <a:stretch>
            <a:fillRect/>
          </a:stretch>
        </p:blipFill>
        <p:spPr bwMode="auto">
          <a:xfrm>
            <a:off x="7013575" y="6505575"/>
            <a:ext cx="1771650" cy="215900"/>
          </a:xfrm>
          <a:prstGeom prst="rect">
            <a:avLst/>
          </a:prstGeom>
          <a:noFill/>
          <a:ln w="9525">
            <a:noFill/>
            <a:miter lim="800000"/>
            <a:headEnd/>
            <a:tailEnd/>
          </a:ln>
        </p:spPr>
      </p:pic>
      <p:sp>
        <p:nvSpPr>
          <p:cNvPr id="8" name="TextBox 7"/>
          <p:cNvSpPr txBox="1"/>
          <p:nvPr userDrawn="1"/>
        </p:nvSpPr>
        <p:spPr>
          <a:xfrm>
            <a:off x="4572000" y="6445250"/>
            <a:ext cx="588963" cy="400050"/>
          </a:xfrm>
          <a:prstGeom prst="rect">
            <a:avLst/>
          </a:prstGeom>
          <a:noFill/>
        </p:spPr>
        <p:txBody>
          <a:bodyPr>
            <a:spAutoFit/>
          </a:bodyPr>
          <a:lstStyle/>
          <a:p>
            <a:pPr algn="ctr" eaLnBrk="0" hangingPunct="0"/>
            <a:fld id="{747B8CCF-FB56-4F65-98EC-474F80E00E04}"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647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p:nvPicPr>
        <p:blipFill>
          <a:blip r:embed="rId2"/>
          <a:srcRect l="27666" t="22655" b="21393"/>
          <a:stretch>
            <a:fillRect/>
          </a:stretch>
        </p:blipFill>
        <p:spPr bwMode="auto">
          <a:xfrm>
            <a:off x="7315200" y="6472238"/>
            <a:ext cx="1576388" cy="328612"/>
          </a:xfrm>
          <a:prstGeom prst="rect">
            <a:avLst/>
          </a:prstGeom>
          <a:noFill/>
          <a:ln w="9525">
            <a:noFill/>
            <a:miter lim="800000"/>
            <a:headEnd/>
            <a:tailEnd/>
          </a:ln>
        </p:spPr>
      </p:pic>
      <p:sp>
        <p:nvSpPr>
          <p:cNvPr id="4" name="TextBox 3"/>
          <p:cNvSpPr txBox="1"/>
          <p:nvPr userDrawn="1"/>
        </p:nvSpPr>
        <p:spPr>
          <a:xfrm>
            <a:off x="4572000" y="6445250"/>
            <a:ext cx="588963" cy="400050"/>
          </a:xfrm>
          <a:prstGeom prst="rect">
            <a:avLst/>
          </a:prstGeom>
          <a:noFill/>
        </p:spPr>
        <p:txBody>
          <a:bodyPr>
            <a:spAutoFit/>
          </a:bodyPr>
          <a:lstStyle/>
          <a:p>
            <a:pPr algn="ctr" eaLnBrk="0" hangingPunct="0"/>
            <a:fld id="{6C3D88ED-FD65-4A5F-9C46-AE91F2170F9D}"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086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p:nvPicPr>
        <p:blipFill>
          <a:blip r:embed="rId2"/>
          <a:srcRect l="27666" t="22655" b="21393"/>
          <a:stretch>
            <a:fillRect/>
          </a:stretch>
        </p:blipFill>
        <p:spPr bwMode="auto">
          <a:xfrm>
            <a:off x="7315200" y="6472238"/>
            <a:ext cx="1576388" cy="328612"/>
          </a:xfrm>
          <a:prstGeom prst="rect">
            <a:avLst/>
          </a:prstGeom>
          <a:noFill/>
          <a:ln w="9525">
            <a:noFill/>
            <a:miter lim="800000"/>
            <a:headEnd/>
            <a:tailEnd/>
          </a:ln>
        </p:spPr>
      </p:pic>
      <p:sp>
        <p:nvSpPr>
          <p:cNvPr id="3" name="TextBox 2"/>
          <p:cNvSpPr txBox="1"/>
          <p:nvPr userDrawn="1"/>
        </p:nvSpPr>
        <p:spPr>
          <a:xfrm>
            <a:off x="4572000" y="6445250"/>
            <a:ext cx="588963" cy="400050"/>
          </a:xfrm>
          <a:prstGeom prst="rect">
            <a:avLst/>
          </a:prstGeom>
          <a:noFill/>
        </p:spPr>
        <p:txBody>
          <a:bodyPr>
            <a:spAutoFit/>
          </a:bodyPr>
          <a:lstStyle/>
          <a:p>
            <a:pPr algn="ctr" eaLnBrk="0" hangingPunct="0"/>
            <a:fld id="{376478B1-FE30-4BD1-9C7F-85822A908B06}"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Tree>
    <p:extLst>
      <p:ext uri="{BB962C8B-B14F-4D97-AF65-F5344CB8AC3E}">
        <p14:creationId xmlns:p14="http://schemas.microsoft.com/office/powerpoint/2010/main" val="257799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srcRect l="27666" t="22655" b="21393"/>
          <a:stretch>
            <a:fillRect/>
          </a:stretch>
        </p:blipFill>
        <p:spPr bwMode="auto">
          <a:xfrm>
            <a:off x="7315200" y="6472238"/>
            <a:ext cx="1576388" cy="328612"/>
          </a:xfrm>
          <a:prstGeom prst="rect">
            <a:avLst/>
          </a:prstGeom>
          <a:noFill/>
          <a:ln w="9525">
            <a:noFill/>
            <a:miter lim="800000"/>
            <a:headEnd/>
            <a:tailEnd/>
          </a:ln>
        </p:spPr>
      </p:pic>
      <p:sp>
        <p:nvSpPr>
          <p:cNvPr id="6" name="TextBox 5"/>
          <p:cNvSpPr txBox="1"/>
          <p:nvPr userDrawn="1"/>
        </p:nvSpPr>
        <p:spPr>
          <a:xfrm>
            <a:off x="4572000" y="6445250"/>
            <a:ext cx="588963" cy="400050"/>
          </a:xfrm>
          <a:prstGeom prst="rect">
            <a:avLst/>
          </a:prstGeom>
          <a:noFill/>
        </p:spPr>
        <p:txBody>
          <a:bodyPr>
            <a:spAutoFit/>
          </a:bodyPr>
          <a:lstStyle/>
          <a:p>
            <a:pPr algn="ctr" eaLnBrk="0" hangingPunct="0"/>
            <a:fld id="{1C8A4E21-8A0A-4959-9763-8C70B637BDEE}"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452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Shape 55"/>
        <p:cNvGrpSpPr/>
        <p:nvPr/>
      </p:nvGrpSpPr>
      <p:grpSpPr>
        <a:xfrm>
          <a:off x="0" y="0"/>
          <a:ext cx="0" cy="0"/>
          <a:chOff x="0" y="0"/>
          <a:chExt cx="0" cy="0"/>
        </a:xfrm>
      </p:grpSpPr>
      <p:sp>
        <p:nvSpPr>
          <p:cNvPr id="5" name="TextBox 4"/>
          <p:cNvSpPr txBox="1"/>
          <p:nvPr userDrawn="1"/>
        </p:nvSpPr>
        <p:spPr>
          <a:xfrm>
            <a:off x="4572000" y="6445250"/>
            <a:ext cx="588963" cy="400050"/>
          </a:xfrm>
          <a:prstGeom prst="rect">
            <a:avLst/>
          </a:prstGeom>
          <a:noFill/>
        </p:spPr>
        <p:txBody>
          <a:bodyPr>
            <a:spAutoFit/>
          </a:bodyPr>
          <a:lstStyle/>
          <a:p>
            <a:pPr algn="ctr" eaLnBrk="0" hangingPunct="0"/>
            <a:fld id="{27712661-27AF-48C7-BF27-54E625CA9209}"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56" name="Shape 56"/>
          <p:cNvSpPr txBox="1">
            <a:spLocks noGrp="1"/>
          </p:cNvSpPr>
          <p:nvPr>
            <p:ph type="body" idx="1"/>
          </p:nvPr>
        </p:nvSpPr>
        <p:spPr>
          <a:xfrm>
            <a:off x="533400" y="2332036"/>
            <a:ext cx="5257799" cy="2971799"/>
          </a:xfrm>
          <a:prstGeom prst="rect">
            <a:avLst/>
          </a:prstGeom>
          <a:noFill/>
          <a:ln>
            <a:noFill/>
          </a:ln>
        </p:spPr>
        <p:txBody>
          <a:bodyPr lIns="91425" tIns="91425" rIns="91425" bIns="91425"/>
          <a:lstStyle>
            <a:lvl1pPr marL="0" algn="l" rtl="0">
              <a:spcBef>
                <a:spcPts val="0"/>
              </a:spcBef>
              <a:defRPr sz="1800">
                <a:solidFill>
                  <a:schemeClr val="dk1"/>
                </a:solidFill>
                <a:latin typeface="Calibri"/>
                <a:ea typeface="Calibri"/>
                <a:cs typeface="Calibri"/>
                <a:sym typeface="Calibri"/>
              </a:defRPr>
            </a:lvl1pPr>
            <a:lvl2pPr marL="457200" algn="l" rtl="0">
              <a:spcBef>
                <a:spcPts val="0"/>
              </a:spcBef>
              <a:defRPr sz="1800">
                <a:solidFill>
                  <a:schemeClr val="dk1"/>
                </a:solidFill>
                <a:latin typeface="Calibri"/>
                <a:ea typeface="Calibri"/>
                <a:cs typeface="Calibri"/>
                <a:sym typeface="Calibri"/>
              </a:defRPr>
            </a:lvl2pPr>
            <a:lvl3pPr marL="914400" algn="l" rtl="0">
              <a:spcBef>
                <a:spcPts val="0"/>
              </a:spcBef>
              <a:defRPr sz="1800">
                <a:solidFill>
                  <a:schemeClr val="dk1"/>
                </a:solidFill>
                <a:latin typeface="Calibri"/>
                <a:ea typeface="Calibri"/>
                <a:cs typeface="Calibri"/>
                <a:sym typeface="Calibri"/>
              </a:defRPr>
            </a:lvl3pPr>
            <a:lvl4pPr marL="1371600" algn="l" rtl="0">
              <a:spcBef>
                <a:spcPts val="0"/>
              </a:spcBef>
              <a:defRPr sz="1800">
                <a:solidFill>
                  <a:schemeClr val="dk1"/>
                </a:solidFill>
                <a:latin typeface="Calibri"/>
                <a:ea typeface="Calibri"/>
                <a:cs typeface="Calibri"/>
                <a:sym typeface="Calibri"/>
              </a:defRPr>
            </a:lvl4pPr>
            <a:lvl5pPr marL="1828800" algn="l" rtl="0">
              <a:spcBef>
                <a:spcPts val="0"/>
              </a:spcBef>
              <a:defRPr sz="1800">
                <a:solidFill>
                  <a:schemeClr val="dk1"/>
                </a:solidFill>
                <a:latin typeface="Calibri"/>
                <a:ea typeface="Calibri"/>
                <a:cs typeface="Calibri"/>
                <a:sym typeface="Calibri"/>
              </a:defRPr>
            </a:lvl5pPr>
            <a:lvl6pPr marL="2286000" algn="l" rtl="0">
              <a:spcBef>
                <a:spcPts val="0"/>
              </a:spcBef>
              <a:defRPr sz="1800">
                <a:solidFill>
                  <a:schemeClr val="dk1"/>
                </a:solidFill>
                <a:latin typeface="Calibri"/>
                <a:ea typeface="Calibri"/>
                <a:cs typeface="Calibri"/>
                <a:sym typeface="Calibri"/>
              </a:defRPr>
            </a:lvl6pPr>
            <a:lvl7pPr marL="2743200" algn="l" rtl="0">
              <a:spcBef>
                <a:spcPts val="0"/>
              </a:spcBef>
              <a:defRPr sz="1800">
                <a:solidFill>
                  <a:schemeClr val="dk1"/>
                </a:solidFill>
                <a:latin typeface="Calibri"/>
                <a:ea typeface="Calibri"/>
                <a:cs typeface="Calibri"/>
                <a:sym typeface="Calibri"/>
              </a:defRPr>
            </a:lvl7pPr>
            <a:lvl8pPr marL="3200400" algn="l" rtl="0">
              <a:spcBef>
                <a:spcPts val="0"/>
              </a:spcBef>
              <a:defRPr sz="1800">
                <a:solidFill>
                  <a:schemeClr val="dk1"/>
                </a:solidFill>
                <a:latin typeface="Calibri"/>
                <a:ea typeface="Calibri"/>
                <a:cs typeface="Calibri"/>
                <a:sym typeface="Calibri"/>
              </a:defRPr>
            </a:lvl8pPr>
            <a:lvl9pPr marL="3657600" algn="l" rtl="0">
              <a:spcBef>
                <a:spcPts val="0"/>
              </a:spcBef>
              <a:defRPr sz="1800">
                <a:solidFill>
                  <a:schemeClr val="dk1"/>
                </a:solidFill>
                <a:latin typeface="Calibri"/>
                <a:ea typeface="Calibri"/>
                <a:cs typeface="Calibri"/>
                <a:sym typeface="Calibri"/>
              </a:defRPr>
            </a:lvl9pPr>
          </a:lstStyle>
          <a:p>
            <a:endParaRPr/>
          </a:p>
        </p:txBody>
      </p:sp>
      <p:sp>
        <p:nvSpPr>
          <p:cNvPr id="57" name="Shape 57"/>
          <p:cNvSpPr txBox="1">
            <a:spLocks noGrp="1"/>
          </p:cNvSpPr>
          <p:nvPr>
            <p:ph type="title"/>
          </p:nvPr>
        </p:nvSpPr>
        <p:spPr>
          <a:xfrm>
            <a:off x="457200" y="711200"/>
            <a:ext cx="8229600" cy="1143000"/>
          </a:xfrm>
          <a:prstGeom prst="rect">
            <a:avLst/>
          </a:prstGeom>
          <a:noFill/>
          <a:ln>
            <a:noFill/>
          </a:ln>
        </p:spPr>
        <p:txBody>
          <a:bodyPr lIns="91425" tIns="91425" rIns="91425" bIns="91425"/>
          <a:lstStyle>
            <a:lvl1pPr algn="ctr" rtl="0">
              <a:spcBef>
                <a:spcPts val="0"/>
              </a:spcBef>
              <a:spcAft>
                <a:spcPts val="0"/>
              </a:spcAft>
              <a:defRPr sz="4400" b="1">
                <a:solidFill>
                  <a:schemeClr val="dk1"/>
                </a:solidFill>
                <a:latin typeface="Calibri"/>
                <a:ea typeface="Calibri"/>
                <a:cs typeface="Calibri"/>
                <a:sym typeface="Calibri"/>
              </a:defRPr>
            </a:lvl1pPr>
            <a:lvl2pPr algn="ctr" rtl="0">
              <a:spcBef>
                <a:spcPts val="0"/>
              </a:spcBef>
              <a:spcAft>
                <a:spcPts val="0"/>
              </a:spcAft>
              <a:defRPr sz="4400" b="1">
                <a:solidFill>
                  <a:schemeClr val="dk1"/>
                </a:solidFill>
                <a:latin typeface="Calibri"/>
                <a:ea typeface="Calibri"/>
                <a:cs typeface="Calibri"/>
                <a:sym typeface="Calibri"/>
              </a:defRPr>
            </a:lvl2pPr>
            <a:lvl3pPr algn="ctr" rtl="0">
              <a:spcBef>
                <a:spcPts val="0"/>
              </a:spcBef>
              <a:spcAft>
                <a:spcPts val="0"/>
              </a:spcAft>
              <a:defRPr sz="4400" b="1">
                <a:solidFill>
                  <a:schemeClr val="dk1"/>
                </a:solidFill>
                <a:latin typeface="Calibri"/>
                <a:ea typeface="Calibri"/>
                <a:cs typeface="Calibri"/>
                <a:sym typeface="Calibri"/>
              </a:defRPr>
            </a:lvl3pPr>
            <a:lvl4pPr algn="ctr" rtl="0">
              <a:spcBef>
                <a:spcPts val="0"/>
              </a:spcBef>
              <a:spcAft>
                <a:spcPts val="0"/>
              </a:spcAft>
              <a:defRPr sz="4400" b="1">
                <a:solidFill>
                  <a:schemeClr val="dk1"/>
                </a:solidFill>
                <a:latin typeface="Calibri"/>
                <a:ea typeface="Calibri"/>
                <a:cs typeface="Calibri"/>
                <a:sym typeface="Calibri"/>
              </a:defRPr>
            </a:lvl4pPr>
            <a:lvl5pPr algn="ctr" rtl="0">
              <a:spcBef>
                <a:spcPts val="0"/>
              </a:spcBef>
              <a:spcAft>
                <a:spcPts val="0"/>
              </a:spcAft>
              <a:defRPr sz="4400" b="1">
                <a:solidFill>
                  <a:schemeClr val="dk1"/>
                </a:solidFill>
                <a:latin typeface="Calibri"/>
                <a:ea typeface="Calibri"/>
                <a:cs typeface="Calibri"/>
                <a:sym typeface="Calibri"/>
              </a:defRPr>
            </a:lvl5pPr>
            <a:lvl6pPr marL="457200" algn="ctr" rtl="0">
              <a:spcBef>
                <a:spcPts val="0"/>
              </a:spcBef>
              <a:spcAft>
                <a:spcPts val="0"/>
              </a:spcAft>
              <a:defRPr sz="4400" b="1">
                <a:solidFill>
                  <a:schemeClr val="dk1"/>
                </a:solidFill>
                <a:latin typeface="Calibri"/>
                <a:ea typeface="Calibri"/>
                <a:cs typeface="Calibri"/>
                <a:sym typeface="Calibri"/>
              </a:defRPr>
            </a:lvl6pPr>
            <a:lvl7pPr marL="914400" algn="ctr" rtl="0">
              <a:spcBef>
                <a:spcPts val="0"/>
              </a:spcBef>
              <a:spcAft>
                <a:spcPts val="0"/>
              </a:spcAft>
              <a:defRPr sz="4400" b="1">
                <a:solidFill>
                  <a:schemeClr val="dk1"/>
                </a:solidFill>
                <a:latin typeface="Calibri"/>
                <a:ea typeface="Calibri"/>
                <a:cs typeface="Calibri"/>
                <a:sym typeface="Calibri"/>
              </a:defRPr>
            </a:lvl7pPr>
            <a:lvl8pPr marL="1371600" algn="ctr" rtl="0">
              <a:spcBef>
                <a:spcPts val="0"/>
              </a:spcBef>
              <a:spcAft>
                <a:spcPts val="0"/>
              </a:spcAft>
              <a:defRPr sz="4400" b="1">
                <a:solidFill>
                  <a:schemeClr val="dk1"/>
                </a:solidFill>
                <a:latin typeface="Calibri"/>
                <a:ea typeface="Calibri"/>
                <a:cs typeface="Calibri"/>
                <a:sym typeface="Calibri"/>
              </a:defRPr>
            </a:lvl8pPr>
            <a:lvl9pPr marL="1828800" algn="ctr" rtl="0">
              <a:spcBef>
                <a:spcPts val="0"/>
              </a:spcBef>
              <a:spcAft>
                <a:spcPts val="0"/>
              </a:spcAft>
              <a:defRPr sz="4400" b="1">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600200"/>
            <a:ext cx="8229600" cy="4525961"/>
          </a:xfrm>
          <a:prstGeom prst="rect">
            <a:avLst/>
          </a:prstGeom>
          <a:noFill/>
          <a:ln>
            <a:noFill/>
          </a:ln>
        </p:spPr>
        <p:txBody>
          <a:bodyPr lIns="91425" tIns="91425" rIns="91425" bIns="91425"/>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ourier New"/>
              <a:buChar char="o"/>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Wingdings"/>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95139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7.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jpeg"/><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ackground_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8" name="Picture 7"/>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2"/>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2" r:id="rId1"/>
  </p:sldLayoutIdLst>
  <p:txStyles>
    <p:titleStyle>
      <a:lvl1pPr algn="ctr" rtl="0" eaLnBrk="0" fontAlgn="base" hangingPunct="0">
        <a:spcBef>
          <a:spcPct val="0"/>
        </a:spcBef>
        <a:spcAft>
          <a:spcPct val="0"/>
        </a:spcAft>
        <a:defRPr sz="4400" b="1">
          <a:solidFill>
            <a:schemeClr val="tx1"/>
          </a:solidFill>
          <a:latin typeface="+mj-lt"/>
          <a:ea typeface="ＭＳ Ｐゴシック" panose="020B0600070205080204"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Background_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descr="Prepared_For_Life_Rev.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3575" y="6505575"/>
            <a:ext cx="1771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4" name="Picture 7"/>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270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3" r:id="rId1"/>
  </p:sldLayoutIdLst>
  <p:txStyles>
    <p:titleStyle>
      <a:lvl1pPr algn="ctr" rtl="0" eaLnBrk="0" fontAlgn="base" hangingPunct="0">
        <a:spcBef>
          <a:spcPct val="0"/>
        </a:spcBef>
        <a:spcAft>
          <a:spcPct val="0"/>
        </a:spcAft>
        <a:defRPr sz="4400" b="1">
          <a:solidFill>
            <a:schemeClr val="tx1"/>
          </a:solidFill>
          <a:latin typeface="+mj-lt"/>
          <a:ea typeface="ＭＳ Ｐゴシック" panose="020B0600070205080204"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8"/>
          <p:cNvGrpSpPr>
            <a:grpSpLocks/>
          </p:cNvGrpSpPr>
          <p:nvPr/>
        </p:nvGrpSpPr>
        <p:grpSpPr bwMode="auto">
          <a:xfrm>
            <a:off x="-12700" y="6375400"/>
            <a:ext cx="9169400" cy="501650"/>
            <a:chOff x="-12526" y="6374835"/>
            <a:chExt cx="9169052" cy="501650"/>
          </a:xfrm>
        </p:grpSpPr>
        <p:pic>
          <p:nvPicPr>
            <p:cNvPr id="1030" name="Picture 6" descr="Background_bottom.jpg"/>
            <p:cNvPicPr>
              <a:picLocks noChangeAspect="1"/>
            </p:cNvPicPr>
            <p:nvPr userDrawn="1"/>
          </p:nvPicPr>
          <p:blipFill>
            <a:blip r:embed="rId11"/>
            <a:srcRect/>
            <a:stretch>
              <a:fillRect/>
            </a:stretch>
          </p:blipFill>
          <p:spPr bwMode="auto">
            <a:xfrm>
              <a:off x="-12526" y="6374835"/>
              <a:ext cx="9169052" cy="501650"/>
            </a:xfrm>
            <a:prstGeom prst="rect">
              <a:avLst/>
            </a:prstGeom>
            <a:noFill/>
            <a:ln w="9525">
              <a:noFill/>
              <a:miter lim="800000"/>
              <a:headEnd/>
              <a:tailEnd/>
            </a:ln>
          </p:spPr>
        </p:pic>
        <p:pic>
          <p:nvPicPr>
            <p:cNvPr id="1031" name="Picture 7" descr="BSA_white300x300.jpg"/>
            <p:cNvPicPr>
              <a:picLocks noChangeAspect="1"/>
            </p:cNvPicPr>
            <p:nvPr userDrawn="1"/>
          </p:nvPicPr>
          <p:blipFill>
            <a:blip r:embed="rId12">
              <a:clrChange>
                <a:clrFrom>
                  <a:srgbClr val="000000"/>
                </a:clrFrom>
                <a:clrTo>
                  <a:srgbClr val="000000">
                    <a:alpha val="0"/>
                  </a:srgbClr>
                </a:clrTo>
              </a:clrChange>
            </a:blip>
            <a:srcRect/>
            <a:stretch>
              <a:fillRect/>
            </a:stretch>
          </p:blipFill>
          <p:spPr bwMode="auto">
            <a:xfrm>
              <a:off x="268941" y="6395564"/>
              <a:ext cx="2348999" cy="396722"/>
            </a:xfrm>
            <a:prstGeom prst="rect">
              <a:avLst/>
            </a:prstGeom>
            <a:noFill/>
            <a:ln w="9525">
              <a:noFill/>
              <a:miter lim="800000"/>
              <a:headEnd/>
              <a:tailEnd/>
            </a:ln>
          </p:spPr>
        </p:pic>
      </p:grpSp>
      <p:pic>
        <p:nvPicPr>
          <p:cNvPr id="1029" name="Picture 9" descr="Background_top.jpg"/>
          <p:cNvPicPr>
            <a:picLocks noChangeAspect="1"/>
          </p:cNvPicPr>
          <p:nvPr/>
        </p:nvPicPr>
        <p:blipFill>
          <a:blip r:embed="rId13"/>
          <a:srcRect/>
          <a:stretch>
            <a:fillRect/>
          </a:stretch>
        </p:blipFill>
        <p:spPr bwMode="auto">
          <a:xfrm>
            <a:off x="-12700" y="-25400"/>
            <a:ext cx="9169400" cy="247650"/>
          </a:xfrm>
          <a:prstGeom prst="rect">
            <a:avLst/>
          </a:prstGeom>
          <a:noFill/>
          <a:ln w="9525">
            <a:noFill/>
            <a:miter lim="800000"/>
            <a:headEnd/>
            <a:tailEnd/>
          </a:ln>
        </p:spPr>
      </p:pic>
      <p:pic>
        <p:nvPicPr>
          <p:cNvPr id="3" name="Picture 2" descr="A logo on a green surface&#10;&#10;Description automatically generated">
            <a:extLst>
              <a:ext uri="{FF2B5EF4-FFF2-40B4-BE49-F238E27FC236}">
                <a16:creationId xmlns:a16="http://schemas.microsoft.com/office/drawing/2014/main" id="{6815A6F0-5F86-2A0D-B3DC-4FDEFB8682F9}"/>
              </a:ext>
            </a:extLst>
          </p:cNvPr>
          <p:cNvPicPr>
            <a:picLocks noChangeAspect="1"/>
          </p:cNvPicPr>
          <p:nvPr userDrawn="1"/>
        </p:nvPicPr>
        <p:blipFill>
          <a:blip r:embed="rId14"/>
          <a:stretch>
            <a:fillRect/>
          </a:stretch>
        </p:blipFill>
        <p:spPr>
          <a:xfrm>
            <a:off x="0" y="6385174"/>
            <a:ext cx="2763078" cy="472826"/>
          </a:xfrm>
          <a:prstGeom prst="rect">
            <a:avLst/>
          </a:prstGeom>
        </p:spPr>
      </p:pic>
    </p:spTree>
    <p:extLst>
      <p:ext uri="{BB962C8B-B14F-4D97-AF65-F5344CB8AC3E}">
        <p14:creationId xmlns:p14="http://schemas.microsoft.com/office/powerpoint/2010/main" val="190578063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Lst>
  <p:txStyles>
    <p:titleStyle>
      <a:lvl1pPr algn="ctr" rtl="0" eaLnBrk="0" fontAlgn="base" hangingPunct="0">
        <a:spcBef>
          <a:spcPct val="0"/>
        </a:spcBef>
        <a:spcAft>
          <a:spcPct val="0"/>
        </a:spcAft>
        <a:defRPr sz="4400" b="1" kern="1200">
          <a:solidFill>
            <a:schemeClr val="tx1"/>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ＭＳ Ｐゴシック"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ＭＳ Ｐゴシック"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ＭＳ Ｐゴシック"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ＭＳ Ｐゴシック" charset="-128"/>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Font typeface="Courier New" pitchFamily="49" charset="0"/>
        <a:buChar char="o"/>
        <a:defRPr sz="2800" kern="1200">
          <a:solidFill>
            <a:schemeClr val="tx1"/>
          </a:solidFill>
          <a:latin typeface="+mn-lt"/>
          <a:ea typeface="ＭＳ Ｐゴシック" pitchFamily="34" charset="-128"/>
          <a:cs typeface="MS PGothic" pitchFamily="34" charset="-128"/>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ＭＳ Ｐゴシック" pitchFamily="34" charset="-128"/>
          <a:cs typeface="MS PGothic" pitchFamily="34" charset="-128"/>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pitchFamily="34" charset="-128"/>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6.jpeg"/><Relationship Id="rId7" Type="http://schemas.openxmlformats.org/officeDocument/2006/relationships/hyperlink" Target="http://www.google.com/url?sa=i&amp;rct=j&amp;q=&amp;esrc=s&amp;source=images&amp;cd=&amp;cad=rja&amp;uact=8&amp;ved=0CAcQjRxqFQoTCIiBwbvHtMcCFUr7gAod5BYArA&amp;url=http://www.scouting.org/BoyScouts/AdvancementandAwards/MeritBadges/mb-PROG.aspx&amp;ei=eyfUVcjXDsr2gwTkrYDgCg&amp;bvm=bv.99804247,d.eXY&amp;psig=AFQjCNHAE7SyYgY7v2KJymgTz8SCQdmQjw&amp;ust=1440053492259536" TargetMode="External"/><Relationship Id="rId12"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hyperlink" Target="http://www.google.com/url?sa=i&amp;rct=j&amp;q=&amp;esrc=s&amp;source=images&amp;cd=&amp;cad=rja&amp;uact=8&amp;ved=0CAcQjRxqFQoTCPnKtf3HtMcCFUeTDQod7AoEgg&amp;url=http://www.scouting.org/Home/BoyScouts/AdvancementandAwards/MeritBadges/mb-COMP.aspx&amp;ei=BSjUVbm0HMemNuyVkJAI&amp;bvm=bv.99804247,d.eXY&amp;psig=AFQjCNGlVXFk6MClYXJxEdcDDjF6C77W8g&amp;ust=1440053631680642" TargetMode="External"/><Relationship Id="rId5" Type="http://schemas.openxmlformats.org/officeDocument/2006/relationships/hyperlink" Target="http://www.google.com/url?sa=i&amp;rct=j&amp;q=&amp;esrc=s&amp;source=images&amp;cd=&amp;cad=rja&amp;uact=8&amp;ved=0CAcQjRxqFQoTCIiBwbvHtMcCFUr7gAod5BYArA&amp;url=http://ldsorganplayer.com/2012/05/24/computers-merit-badge-now-and-then-1967/&amp;ei=eyfUVcjXDsr2gwTkrYDgCg&amp;bvm=bv.99804247,d.eXY&amp;psig=AFQjCNHAE7SyYgY7v2KJymgTz8SCQdmQjw&amp;ust=1440053492259536" TargetMode="External"/><Relationship Id="rId10" Type="http://schemas.openxmlformats.org/officeDocument/2006/relationships/image" Target="../media/image29.jpeg"/><Relationship Id="rId4" Type="http://schemas.openxmlformats.org/officeDocument/2006/relationships/image" Target="../media/image15.png"/><Relationship Id="rId9" Type="http://schemas.openxmlformats.org/officeDocument/2006/relationships/hyperlink" Target="http://www.google.com/url?sa=i&amp;rct=j&amp;q=&amp;esrc=s&amp;source=images&amp;cd=&amp;cad=rja&amp;uact=8&amp;ved=0CAcQjRxqFQoTCIifte3HtMcCFUOVDQodNLwJEQ&amp;url=http://www.meritbadge.org/wiki/index.php/Digital_Technology&amp;ei=4yfUVcihN8OqNrT4pogB&amp;bvm=bv.99804247,d.eXY&amp;psig=AFQjCNHAE7SyYgY7v2KJymgTz8SCQdmQjw&amp;ust=144005349225953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redcross.org/" TargetMode="External"/><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15.png"/><Relationship Id="rId4" Type="http://schemas.openxmlformats.org/officeDocument/2006/relationships/image" Target="../media/image31.png"/><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mailto:COI@ocbsa.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hyperlink" Target="http://www.google.com/url?sa=i&amp;rct=j&amp;q=&amp;esrc=s&amp;source=images&amp;cd=&amp;cad=rja&amp;uact=8&amp;ved=0CAcQjRxqFQoTCLKd6Ym5tMcCFYiYgAodVFAG_g&amp;url=http://troop862.com/boy_scouts%20website/scouts.html&amp;ei=ZBjUVbLbOYixggTUoJnwDw&amp;psig=AFQjCNFYVl-c2y3tyQxF2W4bV46ozqNdvQ&amp;ust=144004958779480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hyperlink" Target="http://www.google.com/url?sa=i&amp;rct=j&amp;q=&amp;esrc=s&amp;source=images&amp;cd=&amp;cad=rja&amp;uact=8&amp;ved=0CAcQjRxqFQoTCJO2-s-9tMcCFYyhgAodOxQIrg&amp;url=http://myemail.constantcontact.com/Boy-Scouts--E-Newsletter-30.html?soid%3D1107467178519%26aid%3DUTIyR0Rm3M4&amp;ei=KR3UVdP9LozDggS7qKDwCg&amp;psig=AFQjCNFwb144OvzlsDtjBXXKbNsLUGywiA&amp;ust=144005084844569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LfPrea-tMcCFYPQgAodoywMtg&amp;url=http://stlbsa.org/achievement/advancement/merit-badges/&amp;ei=ZR7UVfeIC4OhgwSj2bCwCw&amp;psig=AFQjCNHxh0y45WZ7SC8BWjsLvQWegzP8-A&amp;ust=1440051165593672" TargetMode="External"/><Relationship Id="rId7" Type="http://schemas.microsoft.com/office/2007/relationships/hdphoto" Target="../media/hdphoto1.wdp"/><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hyperlink" Target="http://www.iconshut.com/icon-questions-and-answers-3d-man-icons/dT1hSFIwY0RvdkwzUm9kVzFpY3k1a2NtVmhiWE4wYVcxbExtTnZiUzk2TDNFdGFXTnZiaTF4ZFdWemRHbHZibk10WVc1emQyVnljeTB6WkMxdFlXNHRNVGswTnpNd016QXVhbkJufHVyPWh0dHA6Ly93d3cuZHJlYW1zdGltZS5jb20vc3RvY2stcGhvdG8tcS1pY29uLXF1ZXN0aW9ucy1hbnN3ZXJzLTNkLW1hbi1pbWFnZTE5NDczMDMwfHc9MTMwMHxoPTEzOTB8dD1qcGVnfA/" TargetMode="Externa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uj5KG8tMcCFUfVgAodT1wCdw&amp;url=http://stlbsa.org/achievement/advancement/merit-badges/&amp;ei=vBvUVcvVHseqgwTPuIm4Bw&amp;psig=AFQjCNHV4K_opfF59NQGmHlWZUkdrQg32g&amp;ust=1440050134676265"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www.google.com/url?sa=i&amp;rct=j&amp;q=&amp;esrc=s&amp;source=images&amp;cd=&amp;cad=rja&amp;uact=8&amp;ved=0CAcQjRxqFQoTCLfPrea-tMcCFYPQgAodoywMtg&amp;url=https://www.doubleknot.com/event/1595265&amp;ei=ZR7UVfeIC4OhgwSj2bCwCw&amp;psig=AFQjCNHxh0y45WZ7SC8BWjsLvQWegzP8-A&amp;ust=1440051165593672" TargetMode="Externa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13B8E-FEBA-6C52-3FC8-DCE09DB42316}"/>
            </a:ext>
          </a:extLst>
        </p:cNvPr>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DE58C4BF-B849-6B04-AF58-14A03E453BA8}"/>
              </a:ext>
            </a:extLst>
          </p:cNvPr>
          <p:cNvSpPr>
            <a:spLocks noGrp="1"/>
          </p:cNvSpPr>
          <p:nvPr>
            <p:ph type="sldNum" sz="quarter" idx="4294967295"/>
          </p:nvPr>
        </p:nvSpPr>
        <p:spPr bwMode="auto">
          <a:xfrm>
            <a:off x="8610600" y="7086600"/>
            <a:ext cx="5334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37931725" indent="-37474525">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r" eaLnBrk="1" hangingPunct="1"/>
            <a:fld id="{3A48B474-D306-4755-80A4-BC0F2D5C003E}" type="slidenum">
              <a:rPr lang="en-US" altLang="en-US" sz="1400">
                <a:solidFill>
                  <a:schemeClr val="bg1"/>
                </a:solidFill>
                <a:latin typeface="Byington" pitchFamily="2" charset="0"/>
              </a:rPr>
              <a:pPr algn="r" eaLnBrk="1" hangingPunct="1"/>
              <a:t>1</a:t>
            </a:fld>
            <a:endParaRPr lang="en-US" altLang="en-US" sz="1400">
              <a:solidFill>
                <a:schemeClr val="bg1"/>
              </a:solidFill>
              <a:latin typeface="Byington" pitchFamily="2" charset="0"/>
            </a:endParaRPr>
          </a:p>
        </p:txBody>
      </p:sp>
      <p:sp>
        <p:nvSpPr>
          <p:cNvPr id="7171" name="Text Box 3">
            <a:extLst>
              <a:ext uri="{FF2B5EF4-FFF2-40B4-BE49-F238E27FC236}">
                <a16:creationId xmlns:a16="http://schemas.microsoft.com/office/drawing/2014/main" id="{CE7D33AC-825E-70B5-CC02-FA83501DEB06}"/>
              </a:ext>
            </a:extLst>
          </p:cNvPr>
          <p:cNvSpPr txBox="1">
            <a:spLocks noChangeArrowheads="1"/>
          </p:cNvSpPr>
          <p:nvPr/>
        </p:nvSpPr>
        <p:spPr bwMode="auto">
          <a:xfrm>
            <a:off x="63500" y="3243263"/>
            <a:ext cx="63246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37931725" indent="-37474525">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3800"/>
              </a:lnSpc>
              <a:spcAft>
                <a:spcPts val="1200"/>
              </a:spcAft>
            </a:pPr>
            <a:r>
              <a:rPr lang="en-US" altLang="en-US" sz="3200" b="1" dirty="0"/>
              <a:t>Orange County Council</a:t>
            </a:r>
          </a:p>
          <a:p>
            <a:pPr algn="ctr" eaLnBrk="1" hangingPunct="1">
              <a:lnSpc>
                <a:spcPts val="3800"/>
              </a:lnSpc>
              <a:spcAft>
                <a:spcPts val="1200"/>
              </a:spcAft>
            </a:pPr>
            <a:r>
              <a:rPr lang="en-US" altLang="en-US" sz="3800" b="1" dirty="0"/>
              <a:t>Merit Badge Day Coordinator Training </a:t>
            </a:r>
          </a:p>
        </p:txBody>
      </p:sp>
      <p:sp>
        <p:nvSpPr>
          <p:cNvPr id="7" name="TextBox 6">
            <a:extLst>
              <a:ext uri="{FF2B5EF4-FFF2-40B4-BE49-F238E27FC236}">
                <a16:creationId xmlns:a16="http://schemas.microsoft.com/office/drawing/2014/main" id="{A801A24B-32B8-E82F-E732-568C8D66FF7B}"/>
              </a:ext>
            </a:extLst>
          </p:cNvPr>
          <p:cNvSpPr txBox="1"/>
          <p:nvPr/>
        </p:nvSpPr>
        <p:spPr>
          <a:xfrm>
            <a:off x="736600" y="4978400"/>
            <a:ext cx="5219700" cy="523220"/>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lvl1pPr eaLnBrk="0" hangingPunct="0">
              <a:defRPr sz="1000">
                <a:solidFill>
                  <a:schemeClr val="tx1"/>
                </a:solidFill>
                <a:latin typeface="Arial" panose="020B0604020202020204" pitchFamily="34" charset="0"/>
                <a:ea typeface="MS PGothic" panose="020B0600070205080204" pitchFamily="34" charset="-128"/>
              </a:defRPr>
            </a:lvl1pPr>
            <a:lvl2pPr marL="37931725" indent="-37474525" eaLnBrk="0" hangingPunct="0">
              <a:defRPr sz="1000">
                <a:solidFill>
                  <a:schemeClr val="tx1"/>
                </a:solidFill>
                <a:latin typeface="Arial" panose="020B0604020202020204" pitchFamily="34" charset="0"/>
                <a:ea typeface="MS PGothic" panose="020B0600070205080204" pitchFamily="34" charset="-128"/>
              </a:defRPr>
            </a:lvl2pPr>
            <a:lvl3pPr eaLnBrk="0" hangingPunct="0">
              <a:defRPr sz="1000">
                <a:solidFill>
                  <a:schemeClr val="tx1"/>
                </a:solidFill>
                <a:latin typeface="Arial" panose="020B0604020202020204" pitchFamily="34" charset="0"/>
                <a:ea typeface="MS PGothic" panose="020B0600070205080204" pitchFamily="34" charset="-128"/>
              </a:defRPr>
            </a:lvl3pPr>
            <a:lvl4pPr eaLnBrk="0" hangingPunct="0">
              <a:defRPr sz="1000">
                <a:solidFill>
                  <a:schemeClr val="tx1"/>
                </a:solidFill>
                <a:latin typeface="Arial" panose="020B0604020202020204" pitchFamily="34" charset="0"/>
                <a:ea typeface="MS PGothic" panose="020B0600070205080204" pitchFamily="34" charset="-128"/>
              </a:defRPr>
            </a:lvl4pPr>
            <a:lvl5pPr eaLnBrk="0" hangingPunct="0">
              <a:defRPr sz="10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400" b="1" dirty="0"/>
              <a:t>Written and approved by the Orange County Council Advancement Committee.  6/26/25.</a:t>
            </a:r>
            <a:endParaRPr lang="en-US" altLang="en-US" sz="1400" dirty="0">
              <a:solidFill>
                <a:srgbClr val="0070C0"/>
              </a:solidFill>
            </a:endParaRPr>
          </a:p>
        </p:txBody>
      </p:sp>
      <p:pic>
        <p:nvPicPr>
          <p:cNvPr id="7175" name="Picture 1">
            <a:extLst>
              <a:ext uri="{FF2B5EF4-FFF2-40B4-BE49-F238E27FC236}">
                <a16:creationId xmlns:a16="http://schemas.microsoft.com/office/drawing/2014/main" id="{24B6FC36-B531-01F1-A955-DB5A825788E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3054350"/>
            <a:ext cx="22225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a eagle and a symbol&#10;&#10;AI-generated content may be incorrect.">
            <a:extLst>
              <a:ext uri="{FF2B5EF4-FFF2-40B4-BE49-F238E27FC236}">
                <a16:creationId xmlns:a16="http://schemas.microsoft.com/office/drawing/2014/main" id="{7F31664D-2C35-E660-6F6A-5BD92DF39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7137"/>
            <a:ext cx="9144000" cy="2487213"/>
          </a:xfrm>
          <a:prstGeom prst="rect">
            <a:avLst/>
          </a:prstGeom>
        </p:spPr>
      </p:pic>
    </p:spTree>
    <p:extLst>
      <p:ext uri="{BB962C8B-B14F-4D97-AF65-F5344CB8AC3E}">
        <p14:creationId xmlns:p14="http://schemas.microsoft.com/office/powerpoint/2010/main" val="25032528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DBC54-E9AA-713F-88BC-064B14B690A4}"/>
            </a:ext>
          </a:extLst>
        </p:cNvPr>
        <p:cNvGrpSpPr/>
        <p:nvPr/>
      </p:nvGrpSpPr>
      <p:grpSpPr>
        <a:xfrm>
          <a:off x="0" y="0"/>
          <a:ext cx="0" cy="0"/>
          <a:chOff x="0" y="0"/>
          <a:chExt cx="0" cy="0"/>
        </a:xfrm>
      </p:grpSpPr>
      <p:pic>
        <p:nvPicPr>
          <p:cNvPr id="23557" name="Picture 6">
            <a:extLst>
              <a:ext uri="{FF2B5EF4-FFF2-40B4-BE49-F238E27FC236}">
                <a16:creationId xmlns:a16="http://schemas.microsoft.com/office/drawing/2014/main" id="{F4B21480-4848-AA78-CDEC-3E21BF9C30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1616" y="1646068"/>
            <a:ext cx="2847288" cy="207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5">
            <a:extLst>
              <a:ext uri="{FF2B5EF4-FFF2-40B4-BE49-F238E27FC236}">
                <a16:creationId xmlns:a16="http://schemas.microsoft.com/office/drawing/2014/main" id="{03C5F9AC-F637-74F8-4D0B-4959A98EDEFD}"/>
              </a:ext>
            </a:extLst>
          </p:cNvPr>
          <p:cNvSpPr txBox="1">
            <a:spLocks noChangeArrowheads="1"/>
          </p:cNvSpPr>
          <p:nvPr/>
        </p:nvSpPr>
        <p:spPr bwMode="auto">
          <a:xfrm>
            <a:off x="298449" y="1658327"/>
            <a:ext cx="8739533" cy="31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600"/>
              </a:spcBef>
              <a:spcAft>
                <a:spcPts val="600"/>
              </a:spcAft>
              <a:buFontTx/>
              <a:buBlip>
                <a:blip r:embed="rId4"/>
              </a:buBlip>
            </a:pPr>
            <a:r>
              <a:rPr lang="en-US" altLang="en-US" sz="2800" dirty="0">
                <a:latin typeface="Arial" panose="020B0604020202020204" pitchFamily="34" charset="0"/>
              </a:rPr>
              <a:t>All Counselors are required to </a:t>
            </a:r>
            <a:br>
              <a:rPr lang="en-US" altLang="en-US" sz="2800" dirty="0">
                <a:latin typeface="Arial" panose="020B0604020202020204" pitchFamily="34" charset="0"/>
              </a:rPr>
            </a:br>
            <a:r>
              <a:rPr lang="en-US" altLang="en-US" sz="2800" dirty="0">
                <a:latin typeface="Arial" panose="020B0604020202020204" pitchFamily="34" charset="0"/>
              </a:rPr>
              <a:t>complete Merit Badge Counselor </a:t>
            </a:r>
            <a:br>
              <a:rPr lang="en-US" altLang="en-US" sz="2800" dirty="0">
                <a:latin typeface="Arial" panose="020B0604020202020204" pitchFamily="34" charset="0"/>
              </a:rPr>
            </a:br>
            <a:r>
              <a:rPr lang="en-US" altLang="en-US" sz="2800" dirty="0">
                <a:latin typeface="Arial" panose="020B0604020202020204" pitchFamily="34" charset="0"/>
              </a:rPr>
              <a:t>Training.</a:t>
            </a:r>
          </a:p>
          <a:p>
            <a:pPr marL="971550" lvl="1" indent="-571500">
              <a:spcBef>
                <a:spcPts val="400"/>
              </a:spcBef>
              <a:buBlip>
                <a:blip r:embed="rId4"/>
              </a:buBlip>
            </a:pPr>
            <a:r>
              <a:rPr lang="en-US" sz="2400" dirty="0">
                <a:latin typeface="+mn-lt"/>
                <a:cs typeface="MS PGothic" pitchFamily="34" charset="-128"/>
              </a:rPr>
              <a:t>Online at My.scouting.org   </a:t>
            </a:r>
          </a:p>
          <a:p>
            <a:pPr>
              <a:spcBef>
                <a:spcPts val="0"/>
              </a:spcBef>
              <a:buNone/>
            </a:pPr>
            <a:r>
              <a:rPr lang="en-US" dirty="0"/>
              <a:t>			</a:t>
            </a:r>
            <a:r>
              <a:rPr lang="en-US" sz="2400" dirty="0"/>
              <a:t>OR</a:t>
            </a:r>
          </a:p>
          <a:p>
            <a:pPr marL="971550" lvl="1" indent="-571500">
              <a:spcBef>
                <a:spcPts val="400"/>
              </a:spcBef>
              <a:buBlip>
                <a:blip r:embed="rId4"/>
              </a:buBlip>
            </a:pPr>
            <a:r>
              <a:rPr lang="en-US" sz="2400" dirty="0">
                <a:latin typeface="+mn-lt"/>
                <a:cs typeface="MS PGothic" pitchFamily="34" charset="-128"/>
              </a:rPr>
              <a:t>Scheduled Merit Badge Counselor</a:t>
            </a:r>
            <a:br>
              <a:rPr lang="en-US" sz="2400" dirty="0">
                <a:latin typeface="+mn-lt"/>
                <a:cs typeface="MS PGothic" pitchFamily="34" charset="-128"/>
              </a:rPr>
            </a:br>
            <a:r>
              <a:rPr lang="en-US" sz="2400" dirty="0">
                <a:latin typeface="+mn-lt"/>
                <a:cs typeface="MS PGothic" pitchFamily="34" charset="-128"/>
              </a:rPr>
              <a:t>Training sessions (such as University of Scouting)</a:t>
            </a:r>
          </a:p>
        </p:txBody>
      </p:sp>
      <p:sp>
        <p:nvSpPr>
          <p:cNvPr id="23555" name="Text Box 2">
            <a:extLst>
              <a:ext uri="{FF2B5EF4-FFF2-40B4-BE49-F238E27FC236}">
                <a16:creationId xmlns:a16="http://schemas.microsoft.com/office/drawing/2014/main" id="{E9491C7D-294F-EADF-CF79-BD42629A1936}"/>
              </a:ext>
            </a:extLst>
          </p:cNvPr>
          <p:cNvSpPr txBox="1">
            <a:spLocks noChangeArrowheads="1"/>
          </p:cNvSpPr>
          <p:nvPr/>
        </p:nvSpPr>
        <p:spPr bwMode="auto">
          <a:xfrm>
            <a:off x="0" y="5429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b="1" dirty="0"/>
              <a:t>Merit Badge Counselor Qualifications (Continued)</a:t>
            </a:r>
            <a:endParaRPr lang="en-US" altLang="en-US" b="1" dirty="0">
              <a:latin typeface="Arial" panose="020B0604020202020204" pitchFamily="34" charset="0"/>
            </a:endParaRPr>
          </a:p>
        </p:txBody>
      </p:sp>
      <p:pic>
        <p:nvPicPr>
          <p:cNvPr id="5" name="Picture 2" descr="http://ldsorganplayer.com/wp-content/uploads/1967ComputersMB.png">
            <a:hlinkClick r:id="rId5"/>
            <a:extLst>
              <a:ext uri="{FF2B5EF4-FFF2-40B4-BE49-F238E27FC236}">
                <a16:creationId xmlns:a16="http://schemas.microsoft.com/office/drawing/2014/main" id="{51C9C945-BFC8-52CE-30C1-BE5D17861A7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478" y="4881510"/>
            <a:ext cx="1274429" cy="1279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scouting.org/filestore/boyscouts/jpg/programming_lg.jpg">
            <a:hlinkClick r:id="rId7"/>
            <a:extLst>
              <a:ext uri="{FF2B5EF4-FFF2-40B4-BE49-F238E27FC236}">
                <a16:creationId xmlns:a16="http://schemas.microsoft.com/office/drawing/2014/main" id="{3916C0EE-8AC1-FD74-224A-C87CD5EEF53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45065" y="4875373"/>
            <a:ext cx="1254583" cy="12545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meritbadge.org/wiki/images/8/84/Digital_Technology.jpg">
            <a:hlinkClick r:id="rId9"/>
            <a:extLst>
              <a:ext uri="{FF2B5EF4-FFF2-40B4-BE49-F238E27FC236}">
                <a16:creationId xmlns:a16="http://schemas.microsoft.com/office/drawing/2014/main" id="{C03F709A-F6CB-A691-0E80-4C9D37FCF12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01044" y="4890052"/>
            <a:ext cx="1215745" cy="12157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scouting.org/filestore/boyscouts/jpg/computers_lg.jpg">
            <a:hlinkClick r:id="rId11"/>
            <a:extLst>
              <a:ext uri="{FF2B5EF4-FFF2-40B4-BE49-F238E27FC236}">
                <a16:creationId xmlns:a16="http://schemas.microsoft.com/office/drawing/2014/main" id="{A41F3CF6-0C79-CC88-268E-8B09DD8AEB8F}"/>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83617" y="4877835"/>
            <a:ext cx="1165664" cy="116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872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8D050-C43F-8197-095E-B7D5B51C4BF8}"/>
            </a:ext>
          </a:extLst>
        </p:cNvPr>
        <p:cNvGrpSpPr/>
        <p:nvPr/>
      </p:nvGrpSpPr>
      <p:grpSpPr>
        <a:xfrm>
          <a:off x="0" y="0"/>
          <a:ext cx="0" cy="0"/>
          <a:chOff x="0" y="0"/>
          <a:chExt cx="0" cy="0"/>
        </a:xfrm>
      </p:grpSpPr>
      <p:sp>
        <p:nvSpPr>
          <p:cNvPr id="25602" name="Text Box 3">
            <a:extLst>
              <a:ext uri="{FF2B5EF4-FFF2-40B4-BE49-F238E27FC236}">
                <a16:creationId xmlns:a16="http://schemas.microsoft.com/office/drawing/2014/main" id="{FF84C515-0F87-3770-3770-B656CE983062}"/>
              </a:ext>
            </a:extLst>
          </p:cNvPr>
          <p:cNvSpPr txBox="1">
            <a:spLocks noChangeArrowheads="1"/>
          </p:cNvSpPr>
          <p:nvPr/>
        </p:nvSpPr>
        <p:spPr bwMode="auto">
          <a:xfrm>
            <a:off x="-19050" y="533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eaLnBrk="1" hangingPunct="1">
              <a:spcBef>
                <a:spcPct val="0"/>
              </a:spcBef>
              <a:buNone/>
            </a:pPr>
            <a:r>
              <a:rPr lang="en-US" b="1" dirty="0"/>
              <a:t>Merit Badge Counselor Qualifications (Continued)</a:t>
            </a:r>
            <a:endParaRPr lang="en-US" altLang="en-US" b="1" dirty="0"/>
          </a:p>
        </p:txBody>
      </p:sp>
      <p:grpSp>
        <p:nvGrpSpPr>
          <p:cNvPr id="25605" name="Group 4">
            <a:extLst>
              <a:ext uri="{FF2B5EF4-FFF2-40B4-BE49-F238E27FC236}">
                <a16:creationId xmlns:a16="http://schemas.microsoft.com/office/drawing/2014/main" id="{16D5E7D3-C207-6BBA-8F4C-C6C056B02986}"/>
              </a:ext>
            </a:extLst>
          </p:cNvPr>
          <p:cNvGrpSpPr>
            <a:grpSpLocks/>
          </p:cNvGrpSpPr>
          <p:nvPr/>
        </p:nvGrpSpPr>
        <p:grpSpPr bwMode="auto">
          <a:xfrm>
            <a:off x="5279598" y="2464573"/>
            <a:ext cx="3130062" cy="3006663"/>
            <a:chOff x="6172200" y="1524000"/>
            <a:chExt cx="2438399" cy="2286000"/>
          </a:xfrm>
        </p:grpSpPr>
        <p:pic>
          <p:nvPicPr>
            <p:cNvPr id="25612" name="Picture 2" descr="American Red Cross">
              <a:hlinkClick r:id="rId3"/>
              <a:extLst>
                <a:ext uri="{FF2B5EF4-FFF2-40B4-BE49-F238E27FC236}">
                  <a16:creationId xmlns:a16="http://schemas.microsoft.com/office/drawing/2014/main" id="{E33E3D78-E2CC-94E4-8701-90732224DF0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1676400"/>
              <a:ext cx="2070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 descr="http://stridetech.com/images/NRA_logo.jpg">
              <a:extLst>
                <a:ext uri="{FF2B5EF4-FFF2-40B4-BE49-F238E27FC236}">
                  <a16:creationId xmlns:a16="http://schemas.microsoft.com/office/drawing/2014/main" id="{5C6B234F-B417-93A1-C499-7872D7E1CD3A}"/>
                </a:ext>
              </a:extLst>
            </p:cNvPr>
            <p:cNvPicPr>
              <a:picLocks noChangeAspect="1" noChangeArrowheads="1"/>
            </p:cNvPicPr>
            <p:nvPr/>
          </p:nvPicPr>
          <p:blipFill>
            <a:blip r:embed="rId5" cstate="email">
              <a:clrChange>
                <a:clrFrom>
                  <a:srgbClr val="ECE3C2"/>
                </a:clrFrom>
                <a:clrTo>
                  <a:srgbClr val="ECE3C2">
                    <a:alpha val="0"/>
                  </a:srgbClr>
                </a:clrTo>
              </a:clrChange>
              <a:extLst>
                <a:ext uri="{28A0092B-C50C-407E-A947-70E740481C1C}">
                  <a14:useLocalDpi xmlns:a14="http://schemas.microsoft.com/office/drawing/2010/main"/>
                </a:ext>
              </a:extLst>
            </a:blip>
            <a:srcRect/>
            <a:stretch>
              <a:fillRect/>
            </a:stretch>
          </p:blipFill>
          <p:spPr bwMode="auto">
            <a:xfrm>
              <a:off x="7473950" y="2640013"/>
              <a:ext cx="8985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0" descr="http://www.brandsoftheworld.com/sites/default/files/styles/logo-thumbnail/public/072010/SCUBA_DIVING_INTERNATIONAL-01.png">
              <a:extLst>
                <a:ext uri="{FF2B5EF4-FFF2-40B4-BE49-F238E27FC236}">
                  <a16:creationId xmlns:a16="http://schemas.microsoft.com/office/drawing/2014/main" id="{7E8E0676-3FB9-B708-8B81-CFAF9FF0825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83325" y="2603500"/>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BFBA537-0BE0-838C-BA32-B9652EE96F20}"/>
                </a:ext>
              </a:extLst>
            </p:cNvPr>
            <p:cNvSpPr>
              <a:spLocks noChangeArrowheads="1"/>
            </p:cNvSpPr>
            <p:nvPr/>
          </p:nvSpPr>
          <p:spPr bwMode="auto">
            <a:xfrm>
              <a:off x="6172200" y="1524000"/>
              <a:ext cx="2438399" cy="2286000"/>
            </a:xfrm>
            <a:prstGeom prst="rect">
              <a:avLst/>
            </a:prstGeom>
            <a:noFill/>
            <a:ln w="25400">
              <a:solidFill>
                <a:srgbClr val="385D8A"/>
              </a:solidFill>
              <a:miter lim="800000"/>
              <a:headEnd/>
              <a:tailEnd/>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grpSp>
        <p:nvGrpSpPr>
          <p:cNvPr id="25606" name="Group 3">
            <a:extLst>
              <a:ext uri="{FF2B5EF4-FFF2-40B4-BE49-F238E27FC236}">
                <a16:creationId xmlns:a16="http://schemas.microsoft.com/office/drawing/2014/main" id="{7DEB863A-EA70-2F37-1A85-90D63BDB3593}"/>
              </a:ext>
            </a:extLst>
          </p:cNvPr>
          <p:cNvGrpSpPr>
            <a:grpSpLocks/>
          </p:cNvGrpSpPr>
          <p:nvPr/>
        </p:nvGrpSpPr>
        <p:grpSpPr bwMode="auto">
          <a:xfrm>
            <a:off x="681832" y="2467276"/>
            <a:ext cx="3327460" cy="3006663"/>
            <a:chOff x="609600" y="3851564"/>
            <a:chExt cx="2438399" cy="2286000"/>
          </a:xfrm>
        </p:grpSpPr>
        <p:pic>
          <p:nvPicPr>
            <p:cNvPr id="25608" name="Picture 8" descr="http://kayakalki.com/wp-content/uploads/2010/08/ACA-Logo.jpeg">
              <a:extLst>
                <a:ext uri="{FF2B5EF4-FFF2-40B4-BE49-F238E27FC236}">
                  <a16:creationId xmlns:a16="http://schemas.microsoft.com/office/drawing/2014/main" id="{08ECE34E-A86A-F86E-4B49-B6EE7255970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4387" y="4191000"/>
              <a:ext cx="862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http://www.scubadivingfanclub.com/image-files/PADI_Logo.jpg">
              <a:extLst>
                <a:ext uri="{FF2B5EF4-FFF2-40B4-BE49-F238E27FC236}">
                  <a16:creationId xmlns:a16="http://schemas.microsoft.com/office/drawing/2014/main" id="{F6B7EC5C-8383-EA95-832A-DF74A280F81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8862" y="5389562"/>
              <a:ext cx="15319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descr="http://www.wipalawiki.org/clipart/images/awards/aquatics-instructor.jpg">
              <a:extLst>
                <a:ext uri="{FF2B5EF4-FFF2-40B4-BE49-F238E27FC236}">
                  <a16:creationId xmlns:a16="http://schemas.microsoft.com/office/drawing/2014/main" id="{51AC18E8-FF20-A31E-0E72-E9084E654A8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828800" y="4146550"/>
              <a:ext cx="9636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E3BA1A-9005-41F8-39A9-021725B26C78}"/>
                </a:ext>
              </a:extLst>
            </p:cNvPr>
            <p:cNvSpPr>
              <a:spLocks noChangeArrowheads="1"/>
            </p:cNvSpPr>
            <p:nvPr/>
          </p:nvSpPr>
          <p:spPr bwMode="auto">
            <a:xfrm>
              <a:off x="609600" y="3851564"/>
              <a:ext cx="2438399" cy="2286000"/>
            </a:xfrm>
            <a:prstGeom prst="rect">
              <a:avLst/>
            </a:prstGeom>
            <a:noFill/>
            <a:ln w="25400">
              <a:solidFill>
                <a:srgbClr val="385D8A"/>
              </a:solidFill>
              <a:miter lim="800000"/>
              <a:headEnd/>
              <a:tailEnd/>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sp>
        <p:nvSpPr>
          <p:cNvPr id="16" name="Rectangle 3">
            <a:extLst>
              <a:ext uri="{FF2B5EF4-FFF2-40B4-BE49-F238E27FC236}">
                <a16:creationId xmlns:a16="http://schemas.microsoft.com/office/drawing/2014/main" id="{331E8323-91DF-41A5-BF86-BAD95D195DE0}"/>
              </a:ext>
            </a:extLst>
          </p:cNvPr>
          <p:cNvSpPr txBox="1">
            <a:spLocks noChangeArrowheads="1"/>
          </p:cNvSpPr>
          <p:nvPr/>
        </p:nvSpPr>
        <p:spPr bwMode="auto">
          <a:xfrm>
            <a:off x="120580" y="1275579"/>
            <a:ext cx="9023420" cy="105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457200" lvl="0" indent="-457200" eaLnBrk="1" hangingPunct="1">
              <a:spcBef>
                <a:spcPts val="600"/>
              </a:spcBef>
              <a:spcAft>
                <a:spcPts val="0"/>
              </a:spcAft>
              <a:buBlip>
                <a:blip r:embed="rId10"/>
              </a:buBlip>
            </a:pPr>
            <a:r>
              <a:rPr lang="en-US" sz="2800" dirty="0">
                <a:latin typeface="Calibri"/>
                <a:ea typeface="Calibri"/>
                <a:cs typeface="Times New Roman"/>
              </a:rPr>
              <a:t>Additional Merit Badge Counselor qualifications for specialty Merit Badges. </a:t>
            </a:r>
          </a:p>
        </p:txBody>
      </p:sp>
      <p:sp>
        <p:nvSpPr>
          <p:cNvPr id="3" name="Rectangle 2">
            <a:extLst>
              <a:ext uri="{FF2B5EF4-FFF2-40B4-BE49-F238E27FC236}">
                <a16:creationId xmlns:a16="http://schemas.microsoft.com/office/drawing/2014/main" id="{029238E5-1A71-B220-60BD-C9ABBED486B0}"/>
              </a:ext>
            </a:extLst>
          </p:cNvPr>
          <p:cNvSpPr/>
          <p:nvPr/>
        </p:nvSpPr>
        <p:spPr>
          <a:xfrm>
            <a:off x="5475227" y="5607749"/>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extLst>
      <p:ext uri="{BB962C8B-B14F-4D97-AF65-F5344CB8AC3E}">
        <p14:creationId xmlns:p14="http://schemas.microsoft.com/office/powerpoint/2010/main" val="19098128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55655-2FE5-E9C7-186E-26476349B602}"/>
            </a:ext>
          </a:extLst>
        </p:cNvPr>
        <p:cNvGrpSpPr/>
        <p:nvPr/>
      </p:nvGrpSpPr>
      <p:grpSpPr>
        <a:xfrm>
          <a:off x="0" y="0"/>
          <a:ext cx="0" cy="0"/>
          <a:chOff x="0" y="0"/>
          <a:chExt cx="0" cy="0"/>
        </a:xfrm>
      </p:grpSpPr>
      <p:sp>
        <p:nvSpPr>
          <p:cNvPr id="25602" name="Text Box 3">
            <a:extLst>
              <a:ext uri="{FF2B5EF4-FFF2-40B4-BE49-F238E27FC236}">
                <a16:creationId xmlns:a16="http://schemas.microsoft.com/office/drawing/2014/main" id="{7C5B5847-D5C2-9440-AAFF-2A9DF4E745D1}"/>
              </a:ext>
            </a:extLst>
          </p:cNvPr>
          <p:cNvSpPr txBox="1">
            <a:spLocks noChangeArrowheads="1"/>
          </p:cNvSpPr>
          <p:nvPr/>
        </p:nvSpPr>
        <p:spPr bwMode="auto">
          <a:xfrm>
            <a:off x="-19050" y="533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eaLnBrk="1" hangingPunct="1">
              <a:spcBef>
                <a:spcPct val="0"/>
              </a:spcBef>
              <a:buNone/>
            </a:pPr>
            <a:r>
              <a:rPr lang="en-US" dirty="0"/>
              <a:t>Specialty Merit Badges</a:t>
            </a:r>
            <a:endParaRPr lang="en-US" altLang="en-US" b="1" dirty="0"/>
          </a:p>
        </p:txBody>
      </p:sp>
      <p:sp>
        <p:nvSpPr>
          <p:cNvPr id="21" name="Text Box 5">
            <a:extLst>
              <a:ext uri="{FF2B5EF4-FFF2-40B4-BE49-F238E27FC236}">
                <a16:creationId xmlns:a16="http://schemas.microsoft.com/office/drawing/2014/main" id="{9219D619-4DB2-F51F-5CBC-22DD836D0C8C}"/>
              </a:ext>
            </a:extLst>
          </p:cNvPr>
          <p:cNvSpPr txBox="1">
            <a:spLocks noChangeArrowheads="1"/>
          </p:cNvSpPr>
          <p:nvPr/>
        </p:nvSpPr>
        <p:spPr bwMode="auto">
          <a:xfrm>
            <a:off x="294224" y="1354881"/>
            <a:ext cx="8654567"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71500" indent="-457200" eaLnBrk="1" hangingPunct="1">
              <a:spcBef>
                <a:spcPct val="0"/>
              </a:spcBef>
              <a:buBlip>
                <a:blip r:embed="rId3"/>
              </a:buBlip>
            </a:pPr>
            <a:r>
              <a:rPr lang="en-US" sz="2800" dirty="0">
                <a:latin typeface="Arial" panose="020B0604020202020204" pitchFamily="34" charset="0"/>
              </a:rPr>
              <a:t>Archery, </a:t>
            </a:r>
          </a:p>
          <a:p>
            <a:pPr marL="571500" indent="-457200" eaLnBrk="1" hangingPunct="1">
              <a:spcBef>
                <a:spcPct val="0"/>
              </a:spcBef>
              <a:buBlip>
                <a:blip r:embed="rId3"/>
              </a:buBlip>
            </a:pPr>
            <a:r>
              <a:rPr lang="en-US" sz="2800" dirty="0">
                <a:latin typeface="Arial" panose="020B0604020202020204" pitchFamily="34" charset="0"/>
              </a:rPr>
              <a:t>Canoeing, </a:t>
            </a:r>
          </a:p>
          <a:p>
            <a:pPr marL="571500" indent="-457200" eaLnBrk="1" hangingPunct="1">
              <a:spcBef>
                <a:spcPct val="0"/>
              </a:spcBef>
              <a:buBlip>
                <a:blip r:embed="rId3"/>
              </a:buBlip>
            </a:pPr>
            <a:r>
              <a:rPr lang="en-US" sz="2800" dirty="0">
                <a:latin typeface="Arial" panose="020B0604020202020204" pitchFamily="34" charset="0"/>
              </a:rPr>
              <a:t>Climbing, </a:t>
            </a:r>
          </a:p>
          <a:p>
            <a:pPr marL="571500" indent="-457200" eaLnBrk="1" hangingPunct="1">
              <a:spcBef>
                <a:spcPct val="0"/>
              </a:spcBef>
              <a:buBlip>
                <a:blip r:embed="rId3"/>
              </a:buBlip>
            </a:pPr>
            <a:r>
              <a:rPr lang="en-US" sz="2800" dirty="0">
                <a:latin typeface="Arial" panose="020B0604020202020204" pitchFamily="34" charset="0"/>
              </a:rPr>
              <a:t>Kayaking, </a:t>
            </a:r>
          </a:p>
          <a:p>
            <a:pPr marL="571500" indent="-457200" eaLnBrk="1" hangingPunct="1">
              <a:spcBef>
                <a:spcPct val="0"/>
              </a:spcBef>
              <a:buBlip>
                <a:blip r:embed="rId3"/>
              </a:buBlip>
            </a:pPr>
            <a:r>
              <a:rPr lang="en-US" sz="2800" dirty="0">
                <a:latin typeface="Arial" panose="020B0604020202020204" pitchFamily="34" charset="0"/>
              </a:rPr>
              <a:t>Lifesaving, </a:t>
            </a:r>
          </a:p>
          <a:p>
            <a:pPr marL="571500" indent="-457200" eaLnBrk="1" hangingPunct="1">
              <a:spcBef>
                <a:spcPct val="0"/>
              </a:spcBef>
              <a:buBlip>
                <a:blip r:embed="rId3"/>
              </a:buBlip>
            </a:pPr>
            <a:r>
              <a:rPr lang="en-US" sz="2800" dirty="0">
                <a:latin typeface="Arial" panose="020B0604020202020204" pitchFamily="34" charset="0"/>
              </a:rPr>
              <a:t>Motor Boating, </a:t>
            </a:r>
          </a:p>
          <a:p>
            <a:pPr marL="571500" indent="-457200" eaLnBrk="1" hangingPunct="1">
              <a:spcBef>
                <a:spcPct val="0"/>
              </a:spcBef>
              <a:buBlip>
                <a:blip r:embed="rId3"/>
              </a:buBlip>
            </a:pPr>
            <a:r>
              <a:rPr lang="en-US" sz="2800" dirty="0">
                <a:latin typeface="Arial" panose="020B0604020202020204" pitchFamily="34" charset="0"/>
              </a:rPr>
              <a:t>Rifle Shooting, </a:t>
            </a:r>
          </a:p>
          <a:p>
            <a:pPr marL="571500" indent="-457200" eaLnBrk="1" hangingPunct="1">
              <a:spcBef>
                <a:spcPct val="0"/>
              </a:spcBef>
              <a:buBlip>
                <a:blip r:embed="rId3"/>
              </a:buBlip>
            </a:pPr>
            <a:r>
              <a:rPr lang="en-US" sz="2800" dirty="0">
                <a:latin typeface="Arial" panose="020B0604020202020204" pitchFamily="34" charset="0"/>
              </a:rPr>
              <a:t>Rowing,</a:t>
            </a:r>
          </a:p>
          <a:p>
            <a:pPr algn="ctr">
              <a:buNone/>
            </a:pPr>
            <a:r>
              <a:rPr lang="en-US" sz="2800" b="1" dirty="0"/>
              <a:t>NOTE:</a:t>
            </a:r>
            <a:r>
              <a:rPr lang="en-US" sz="2800" dirty="0"/>
              <a:t> None of the specialty Merit Badges are recommended for Merit Badge Days.</a:t>
            </a:r>
          </a:p>
        </p:txBody>
      </p:sp>
      <p:sp>
        <p:nvSpPr>
          <p:cNvPr id="22" name="Text Box 5">
            <a:extLst>
              <a:ext uri="{FF2B5EF4-FFF2-40B4-BE49-F238E27FC236}">
                <a16:creationId xmlns:a16="http://schemas.microsoft.com/office/drawing/2014/main" id="{4C77EA86-6C1C-D622-E41E-BB832911F56D}"/>
              </a:ext>
            </a:extLst>
          </p:cNvPr>
          <p:cNvSpPr txBox="1">
            <a:spLocks noChangeArrowheads="1"/>
          </p:cNvSpPr>
          <p:nvPr/>
        </p:nvSpPr>
        <p:spPr bwMode="auto">
          <a:xfrm>
            <a:off x="3691698" y="1354881"/>
            <a:ext cx="436324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71500" indent="-457200" eaLnBrk="1" hangingPunct="1">
              <a:spcBef>
                <a:spcPct val="0"/>
              </a:spcBef>
              <a:buBlip>
                <a:blip r:embed="rId3"/>
              </a:buBlip>
            </a:pPr>
            <a:r>
              <a:rPr lang="en-US" sz="2800" dirty="0">
                <a:latin typeface="Arial" panose="020B0604020202020204" pitchFamily="34" charset="0"/>
              </a:rPr>
              <a:t>Scuba Diving, </a:t>
            </a:r>
          </a:p>
          <a:p>
            <a:pPr marL="571500" indent="-457200" eaLnBrk="1" hangingPunct="1">
              <a:spcBef>
                <a:spcPct val="0"/>
              </a:spcBef>
              <a:buBlip>
                <a:blip r:embed="rId3"/>
              </a:buBlip>
            </a:pPr>
            <a:r>
              <a:rPr lang="en-US" sz="2800" dirty="0">
                <a:latin typeface="Arial" panose="020B0604020202020204" pitchFamily="34" charset="0"/>
              </a:rPr>
              <a:t>Shotgun Shooting, </a:t>
            </a:r>
          </a:p>
          <a:p>
            <a:pPr marL="571500" indent="-457200" eaLnBrk="1" hangingPunct="1">
              <a:spcBef>
                <a:spcPct val="0"/>
              </a:spcBef>
              <a:buBlip>
                <a:blip r:embed="rId3"/>
              </a:buBlip>
            </a:pPr>
            <a:r>
              <a:rPr lang="en-US" sz="2800" dirty="0">
                <a:latin typeface="Arial" panose="020B0604020202020204" pitchFamily="34" charset="0"/>
              </a:rPr>
              <a:t>Small Boat Sailing, </a:t>
            </a:r>
          </a:p>
          <a:p>
            <a:pPr marL="571500" indent="-457200" eaLnBrk="1" hangingPunct="1">
              <a:spcBef>
                <a:spcPct val="0"/>
              </a:spcBef>
              <a:buBlip>
                <a:blip r:embed="rId3"/>
              </a:buBlip>
            </a:pPr>
            <a:r>
              <a:rPr lang="en-US" sz="2800" dirty="0">
                <a:latin typeface="Arial" panose="020B0604020202020204" pitchFamily="34" charset="0"/>
              </a:rPr>
              <a:t>Snow Sports, </a:t>
            </a:r>
          </a:p>
          <a:p>
            <a:pPr marL="571500" indent="-457200" eaLnBrk="1" hangingPunct="1">
              <a:spcBef>
                <a:spcPct val="0"/>
              </a:spcBef>
              <a:buBlip>
                <a:blip r:embed="rId3"/>
              </a:buBlip>
            </a:pPr>
            <a:r>
              <a:rPr lang="en-US" sz="2800" dirty="0">
                <a:latin typeface="Arial" panose="020B0604020202020204" pitchFamily="34" charset="0"/>
              </a:rPr>
              <a:t>Swimming, </a:t>
            </a:r>
          </a:p>
          <a:p>
            <a:pPr marL="571500" indent="-457200" eaLnBrk="1" hangingPunct="1">
              <a:spcBef>
                <a:spcPct val="0"/>
              </a:spcBef>
              <a:buBlip>
                <a:blip r:embed="rId3"/>
              </a:buBlip>
            </a:pPr>
            <a:r>
              <a:rPr lang="en-US" sz="2800" dirty="0">
                <a:latin typeface="Arial" panose="020B0604020202020204" pitchFamily="34" charset="0"/>
              </a:rPr>
              <a:t>Water Sports, </a:t>
            </a:r>
          </a:p>
          <a:p>
            <a:pPr marL="571500" indent="-457200" eaLnBrk="1" hangingPunct="1">
              <a:spcBef>
                <a:spcPct val="0"/>
              </a:spcBef>
              <a:buBlip>
                <a:blip r:embed="rId3"/>
              </a:buBlip>
            </a:pPr>
            <a:r>
              <a:rPr lang="en-US" sz="2800" dirty="0">
                <a:latin typeface="Arial" panose="020B0604020202020204" pitchFamily="34" charset="0"/>
              </a:rPr>
              <a:t>Whitewater</a:t>
            </a:r>
          </a:p>
          <a:p>
            <a:pPr marL="571500" indent="-457200" eaLnBrk="1" hangingPunct="1">
              <a:spcBef>
                <a:spcPct val="0"/>
              </a:spcBef>
              <a:buBlip>
                <a:blip r:embed="rId3"/>
              </a:buBlip>
            </a:pPr>
            <a:r>
              <a:rPr lang="en-US" sz="2800" dirty="0">
                <a:latin typeface="Arial" panose="020B0604020202020204" pitchFamily="34" charset="0"/>
              </a:rPr>
              <a:t>Citizenship </a:t>
            </a:r>
            <a:r>
              <a:rPr lang="en-US" sz="2800">
                <a:latin typeface="Arial" panose="020B0604020202020204" pitchFamily="34" charset="0"/>
              </a:rPr>
              <a:t>in Society</a:t>
            </a:r>
            <a:endParaRPr lang="en-US" dirty="0"/>
          </a:p>
        </p:txBody>
      </p:sp>
      <p:sp>
        <p:nvSpPr>
          <p:cNvPr id="23" name="Rectangle 22">
            <a:extLst>
              <a:ext uri="{FF2B5EF4-FFF2-40B4-BE49-F238E27FC236}">
                <a16:creationId xmlns:a16="http://schemas.microsoft.com/office/drawing/2014/main" id="{A822BD48-87F9-797D-350B-99947DA0514E}"/>
              </a:ext>
            </a:extLst>
          </p:cNvPr>
          <p:cNvSpPr/>
          <p:nvPr/>
        </p:nvSpPr>
        <p:spPr>
          <a:xfrm>
            <a:off x="5475227" y="5839765"/>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extLst>
      <p:ext uri="{BB962C8B-B14F-4D97-AF65-F5344CB8AC3E}">
        <p14:creationId xmlns:p14="http://schemas.microsoft.com/office/powerpoint/2010/main" val="8477185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1137C-F994-E891-94FA-E97B0E26193D}"/>
            </a:ext>
          </a:extLst>
        </p:cNvPr>
        <p:cNvGrpSpPr/>
        <p:nvPr/>
      </p:nvGrpSpPr>
      <p:grpSpPr>
        <a:xfrm>
          <a:off x="0" y="0"/>
          <a:ext cx="0" cy="0"/>
          <a:chOff x="0" y="0"/>
          <a:chExt cx="0" cy="0"/>
        </a:xfrm>
      </p:grpSpPr>
      <p:sp>
        <p:nvSpPr>
          <p:cNvPr id="31746" name="Text Box 5">
            <a:extLst>
              <a:ext uri="{FF2B5EF4-FFF2-40B4-BE49-F238E27FC236}">
                <a16:creationId xmlns:a16="http://schemas.microsoft.com/office/drawing/2014/main" id="{3D9BC5DF-0679-305C-3B70-205957C5424F}"/>
              </a:ext>
            </a:extLst>
          </p:cNvPr>
          <p:cNvSpPr txBox="1">
            <a:spLocks noChangeArrowheads="1"/>
          </p:cNvSpPr>
          <p:nvPr/>
        </p:nvSpPr>
        <p:spPr bwMode="auto">
          <a:xfrm>
            <a:off x="66675" y="742235"/>
            <a:ext cx="89916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5000"/>
              </a:lnSpc>
              <a:spcBef>
                <a:spcPct val="0"/>
              </a:spcBef>
              <a:buFontTx/>
              <a:buNone/>
            </a:pPr>
            <a:r>
              <a:rPr lang="en-US" sz="4000" b="1" dirty="0"/>
              <a:t>Merit Badge Counselor Lists</a:t>
            </a:r>
            <a:endParaRPr lang="en-US" altLang="en-US" sz="4000" b="1" dirty="0">
              <a:latin typeface="Byington" pitchFamily="2" charset="0"/>
            </a:endParaRPr>
          </a:p>
        </p:txBody>
      </p:sp>
      <p:sp>
        <p:nvSpPr>
          <p:cNvPr id="10" name="Text Box 5">
            <a:extLst>
              <a:ext uri="{FF2B5EF4-FFF2-40B4-BE49-F238E27FC236}">
                <a16:creationId xmlns:a16="http://schemas.microsoft.com/office/drawing/2014/main" id="{B057DC8A-C530-0DE5-2811-E256F0BC437C}"/>
              </a:ext>
            </a:extLst>
          </p:cNvPr>
          <p:cNvSpPr txBox="1">
            <a:spLocks noChangeArrowheads="1"/>
          </p:cNvSpPr>
          <p:nvPr/>
        </p:nvSpPr>
        <p:spPr bwMode="auto">
          <a:xfrm>
            <a:off x="533400" y="1522413"/>
            <a:ext cx="8410184"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Blip>
                <a:blip r:embed="rId3"/>
              </a:buBlip>
            </a:pPr>
            <a:r>
              <a:rPr lang="en-US" altLang="en-US" sz="2800" dirty="0">
                <a:latin typeface="Arial" panose="020B0604020202020204" pitchFamily="34" charset="0"/>
              </a:rPr>
              <a:t>Each District maintains their own Merit Badge Counselor lists.</a:t>
            </a:r>
          </a:p>
          <a:p>
            <a:pPr eaLnBrk="1" hangingPunct="1">
              <a:spcBef>
                <a:spcPts val="600"/>
              </a:spcBef>
              <a:spcAft>
                <a:spcPts val="600"/>
              </a:spcAft>
              <a:buFontTx/>
              <a:buBlip>
                <a:blip r:embed="rId3"/>
              </a:buBlip>
            </a:pPr>
            <a:r>
              <a:rPr lang="en-US" altLang="en-US" sz="2800" dirty="0">
                <a:latin typeface="Arial" panose="020B0604020202020204" pitchFamily="34" charset="0"/>
              </a:rPr>
              <a:t>MB Counselor lists are available only to Unit Leaders, Committee Chairs and Advancement Chairs. </a:t>
            </a:r>
          </a:p>
          <a:p>
            <a:pPr lvl="1" eaLnBrk="1" hangingPunct="1">
              <a:spcBef>
                <a:spcPct val="0"/>
              </a:spcBef>
              <a:buBlip>
                <a:blip r:embed="rId3"/>
              </a:buBlip>
            </a:pPr>
            <a:r>
              <a:rPr lang="en-US" altLang="en-US" sz="2400" dirty="0">
                <a:latin typeface="Arial" panose="020B0604020202020204" pitchFamily="34" charset="0"/>
              </a:rPr>
              <a:t>The confidentiality of Merit Badge Counselor personal contact information is important</a:t>
            </a:r>
            <a:endParaRPr lang="en-US" altLang="en-US" sz="2000" dirty="0">
              <a:latin typeface="Arial" panose="020B0604020202020204" pitchFamily="34" charset="0"/>
            </a:endParaRPr>
          </a:p>
          <a:p>
            <a:pPr lvl="1" eaLnBrk="1" hangingPunct="1">
              <a:spcBef>
                <a:spcPct val="0"/>
              </a:spcBef>
              <a:buFontTx/>
              <a:buBlip>
                <a:blip r:embed="rId3"/>
              </a:buBlip>
            </a:pPr>
            <a:r>
              <a:rPr lang="en-US" altLang="en-US" sz="2400" dirty="0">
                <a:latin typeface="Arial" panose="020B0604020202020204" pitchFamily="34" charset="0"/>
              </a:rPr>
              <a:t>Counselor lists are not given to </a:t>
            </a:r>
            <a:br>
              <a:rPr lang="en-US" altLang="en-US" sz="2400" dirty="0">
                <a:latin typeface="Arial" panose="020B0604020202020204" pitchFamily="34" charset="0"/>
              </a:rPr>
            </a:br>
            <a:r>
              <a:rPr lang="en-US" altLang="en-US" sz="2400" dirty="0">
                <a:latin typeface="Arial" panose="020B0604020202020204" pitchFamily="34" charset="0"/>
              </a:rPr>
              <a:t>Scouts or their parents/guardians. </a:t>
            </a:r>
          </a:p>
        </p:txBody>
      </p:sp>
      <p:pic>
        <p:nvPicPr>
          <p:cNvPr id="2051" name="Picture 3" descr="C:\Users\smker\AppData\Local\Microsoft\Windows\INetCache\IE\Z3J8S6T1\1024px-Dialog-stop-hand.svg[1].png">
            <a:extLst>
              <a:ext uri="{FF2B5EF4-FFF2-40B4-BE49-F238E27FC236}">
                <a16:creationId xmlns:a16="http://schemas.microsoft.com/office/drawing/2014/main" id="{05F63960-0949-06B0-2E7D-74A7CD4CD74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15192" y="4410951"/>
            <a:ext cx="1849272" cy="1849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99642A4-2E8D-E881-982A-31E36CEF9750}"/>
              </a:ext>
            </a:extLst>
          </p:cNvPr>
          <p:cNvSpPr>
            <a:spLocks noChangeArrowheads="1"/>
          </p:cNvSpPr>
          <p:nvPr/>
        </p:nvSpPr>
        <p:spPr bwMode="auto">
          <a:xfrm>
            <a:off x="2416792" y="5410285"/>
            <a:ext cx="2694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7.0.2.0</a:t>
            </a:r>
          </a:p>
        </p:txBody>
      </p:sp>
    </p:spTree>
    <p:extLst>
      <p:ext uri="{BB962C8B-B14F-4D97-AF65-F5344CB8AC3E}">
        <p14:creationId xmlns:p14="http://schemas.microsoft.com/office/powerpoint/2010/main" val="21949576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72A9-72C6-3864-EB41-C8B18006994A}"/>
            </a:ext>
          </a:extLst>
        </p:cNvPr>
        <p:cNvGrpSpPr/>
        <p:nvPr/>
      </p:nvGrpSpPr>
      <p:grpSpPr>
        <a:xfrm>
          <a:off x="0" y="0"/>
          <a:ext cx="0" cy="0"/>
          <a:chOff x="0" y="0"/>
          <a:chExt cx="0" cy="0"/>
        </a:xfrm>
      </p:grpSpPr>
      <p:pic>
        <p:nvPicPr>
          <p:cNvPr id="3" name="Picture 2" descr="A blue sheet of paper with black text">
            <a:extLst>
              <a:ext uri="{FF2B5EF4-FFF2-40B4-BE49-F238E27FC236}">
                <a16:creationId xmlns:a16="http://schemas.microsoft.com/office/drawing/2014/main" id="{DCA00D46-CF93-131E-EC0A-DB1EDE03FA1C}"/>
              </a:ext>
            </a:extLst>
          </p:cNvPr>
          <p:cNvPicPr>
            <a:picLocks noChangeAspect="1"/>
          </p:cNvPicPr>
          <p:nvPr/>
        </p:nvPicPr>
        <p:blipFill>
          <a:blip r:embed="rId3"/>
          <a:stretch>
            <a:fillRect/>
          </a:stretch>
        </p:blipFill>
        <p:spPr>
          <a:xfrm>
            <a:off x="4191000" y="1973976"/>
            <a:ext cx="4415799" cy="2197259"/>
          </a:xfrm>
          <a:prstGeom prst="rect">
            <a:avLst/>
          </a:prstGeom>
        </p:spPr>
      </p:pic>
      <p:sp>
        <p:nvSpPr>
          <p:cNvPr id="44034" name="Text Box 10">
            <a:extLst>
              <a:ext uri="{FF2B5EF4-FFF2-40B4-BE49-F238E27FC236}">
                <a16:creationId xmlns:a16="http://schemas.microsoft.com/office/drawing/2014/main" id="{67CA9375-715A-64FD-951A-AFBC5313D876}"/>
              </a:ext>
            </a:extLst>
          </p:cNvPr>
          <p:cNvSpPr txBox="1">
            <a:spLocks noChangeArrowheads="1"/>
          </p:cNvSpPr>
          <p:nvPr/>
        </p:nvSpPr>
        <p:spPr bwMode="auto">
          <a:xfrm>
            <a:off x="152400" y="1731963"/>
            <a:ext cx="8915400" cy="416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5000"/>
              </a:lnSpc>
              <a:spcBef>
                <a:spcPct val="0"/>
              </a:spcBef>
              <a:spcAft>
                <a:spcPts val="1000"/>
              </a:spcAft>
              <a:buFontTx/>
              <a:buNone/>
            </a:pPr>
            <a:r>
              <a:rPr lang="en-US" altLang="en-US" sz="2800" b="1" dirty="0">
                <a:latin typeface="Arial" panose="020B0604020202020204" pitchFamily="34" charset="0"/>
              </a:rPr>
              <a:t>The Unit leader </a:t>
            </a:r>
            <a:br>
              <a:rPr lang="en-US" altLang="en-US" sz="2800" b="1" dirty="0">
                <a:latin typeface="Arial" panose="020B0604020202020204" pitchFamily="34" charset="0"/>
              </a:rPr>
            </a:br>
            <a:r>
              <a:rPr lang="en-US" altLang="en-US" sz="2800" b="1" dirty="0">
                <a:latin typeface="Arial" panose="020B0604020202020204" pitchFamily="34" charset="0"/>
              </a:rPr>
              <a:t>signature:</a:t>
            </a:r>
          </a:p>
          <a:p>
            <a:pPr>
              <a:lnSpc>
                <a:spcPct val="95000"/>
              </a:lnSpc>
              <a:spcBef>
                <a:spcPts val="400"/>
              </a:spcBef>
              <a:buFont typeface="Arial" panose="020B0604020202020204" pitchFamily="34" charset="0"/>
              <a:buBlip>
                <a:blip r:embed="rId4"/>
              </a:buBlip>
            </a:pPr>
            <a:r>
              <a:rPr lang="en-US" altLang="en-US" sz="2600" dirty="0">
                <a:latin typeface="Arial" panose="020B0604020202020204" pitchFamily="34" charset="0"/>
              </a:rPr>
              <a:t> </a:t>
            </a:r>
            <a:r>
              <a:rPr lang="en-US" altLang="en-US" sz="2800" dirty="0">
                <a:latin typeface="+mn-lt"/>
                <a:cs typeface="MS PGothic" pitchFamily="34" charset="-128"/>
              </a:rPr>
              <a:t>Required for Scouts to</a:t>
            </a:r>
            <a:br>
              <a:rPr lang="en-US" altLang="en-US" sz="2800" dirty="0">
                <a:latin typeface="+mn-lt"/>
                <a:cs typeface="MS PGothic" pitchFamily="34" charset="-128"/>
              </a:rPr>
            </a:br>
            <a:r>
              <a:rPr lang="en-US" altLang="en-US" sz="2800" dirty="0">
                <a:latin typeface="+mn-lt"/>
                <a:cs typeface="MS PGothic" pitchFamily="34" charset="-128"/>
              </a:rPr>
              <a:t>    work with Counselors.</a:t>
            </a:r>
          </a:p>
          <a:p>
            <a:pPr>
              <a:lnSpc>
                <a:spcPct val="95000"/>
              </a:lnSpc>
              <a:spcBef>
                <a:spcPts val="400"/>
              </a:spcBef>
              <a:buFont typeface="Arial" panose="020B0604020202020204" pitchFamily="34" charset="0"/>
              <a:buBlip>
                <a:blip r:embed="rId4"/>
              </a:buBlip>
            </a:pPr>
            <a:r>
              <a:rPr lang="en-US" altLang="en-US" sz="2800" dirty="0">
                <a:latin typeface="+mn-lt"/>
                <a:cs typeface="MS PGothic" pitchFamily="34" charset="-128"/>
              </a:rPr>
              <a:t> Does not indicate Unit</a:t>
            </a:r>
            <a:br>
              <a:rPr lang="en-US" altLang="en-US" sz="2800" dirty="0">
                <a:latin typeface="+mn-lt"/>
                <a:cs typeface="MS PGothic" pitchFamily="34" charset="-128"/>
              </a:rPr>
            </a:br>
            <a:r>
              <a:rPr lang="en-US" altLang="en-US" sz="2800" dirty="0">
                <a:latin typeface="+mn-lt"/>
                <a:cs typeface="MS PGothic" pitchFamily="34" charset="-128"/>
              </a:rPr>
              <a:t>    leader </a:t>
            </a:r>
            <a:r>
              <a:rPr lang="ja-JP" altLang="en-US" sz="2800" dirty="0">
                <a:latin typeface="+mn-lt"/>
                <a:cs typeface="MS PGothic" pitchFamily="34" charset="-128"/>
              </a:rPr>
              <a:t>“</a:t>
            </a:r>
            <a:r>
              <a:rPr lang="en-US" altLang="ja-JP" sz="2800" dirty="0">
                <a:latin typeface="+mn-lt"/>
                <a:cs typeface="MS PGothic" pitchFamily="34" charset="-128"/>
              </a:rPr>
              <a:t>approval</a:t>
            </a:r>
            <a:r>
              <a:rPr lang="ja-JP" altLang="en-US" sz="2800" dirty="0">
                <a:latin typeface="+mn-lt"/>
                <a:cs typeface="MS PGothic" pitchFamily="34" charset="-128"/>
              </a:rPr>
              <a:t>”</a:t>
            </a:r>
            <a:r>
              <a:rPr lang="en-US" altLang="ja-JP" sz="2800" dirty="0">
                <a:latin typeface="+mn-lt"/>
                <a:cs typeface="MS PGothic" pitchFamily="34" charset="-128"/>
              </a:rPr>
              <a:t>.</a:t>
            </a:r>
          </a:p>
          <a:p>
            <a:pPr>
              <a:lnSpc>
                <a:spcPct val="95000"/>
              </a:lnSpc>
              <a:spcBef>
                <a:spcPts val="400"/>
              </a:spcBef>
              <a:buFont typeface="Arial" panose="020B0604020202020204" pitchFamily="34" charset="0"/>
              <a:buBlip>
                <a:blip r:embed="rId4"/>
              </a:buBlip>
            </a:pPr>
            <a:r>
              <a:rPr lang="en-US" altLang="en-US" sz="2800" dirty="0">
                <a:latin typeface="+mn-lt"/>
                <a:cs typeface="MS PGothic" pitchFamily="34" charset="-128"/>
              </a:rPr>
              <a:t> Evidence of discussion between Unit leader and Scout.</a:t>
            </a:r>
          </a:p>
          <a:p>
            <a:pPr>
              <a:lnSpc>
                <a:spcPct val="95000"/>
              </a:lnSpc>
              <a:spcBef>
                <a:spcPts val="400"/>
              </a:spcBef>
              <a:buFont typeface="Arial" panose="020B0604020202020204" pitchFamily="34" charset="0"/>
              <a:buBlip>
                <a:blip r:embed="rId4"/>
              </a:buBlip>
            </a:pPr>
            <a:r>
              <a:rPr lang="en-US" altLang="en-US" sz="2800" dirty="0">
                <a:latin typeface="+mn-lt"/>
                <a:cs typeface="MS PGothic" pitchFamily="34" charset="-128"/>
              </a:rPr>
              <a:t> Indicates registered Counselor has been recommended.</a:t>
            </a:r>
          </a:p>
          <a:p>
            <a:pPr>
              <a:lnSpc>
                <a:spcPct val="95000"/>
              </a:lnSpc>
              <a:spcBef>
                <a:spcPts val="400"/>
              </a:spcBef>
              <a:buFont typeface="Arial" panose="020B0604020202020204" pitchFamily="34" charset="0"/>
              <a:buBlip>
                <a:blip r:embed="rId4"/>
              </a:buBlip>
            </a:pPr>
            <a:r>
              <a:rPr lang="en-US" altLang="en-US" sz="2800" dirty="0">
                <a:latin typeface="+mn-lt"/>
                <a:cs typeface="MS PGothic" pitchFamily="34" charset="-128"/>
              </a:rPr>
              <a:t> Not required for Scout to get started on requirements.</a:t>
            </a:r>
          </a:p>
        </p:txBody>
      </p:sp>
      <p:sp>
        <p:nvSpPr>
          <p:cNvPr id="44036" name="Rectangle 3">
            <a:extLst>
              <a:ext uri="{FF2B5EF4-FFF2-40B4-BE49-F238E27FC236}">
                <a16:creationId xmlns:a16="http://schemas.microsoft.com/office/drawing/2014/main" id="{F19A68A7-4AC6-758E-C00A-A1BC9BDA8E04}"/>
              </a:ext>
            </a:extLst>
          </p:cNvPr>
          <p:cNvSpPr>
            <a:spLocks noChangeArrowheads="1"/>
          </p:cNvSpPr>
          <p:nvPr/>
        </p:nvSpPr>
        <p:spPr bwMode="auto">
          <a:xfrm>
            <a:off x="127000" y="5956300"/>
            <a:ext cx="2595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7.0.0.2</a:t>
            </a:r>
          </a:p>
        </p:txBody>
      </p:sp>
      <p:sp>
        <p:nvSpPr>
          <p:cNvPr id="8" name="Rounded Rectangle 7">
            <a:extLst>
              <a:ext uri="{FF2B5EF4-FFF2-40B4-BE49-F238E27FC236}">
                <a16:creationId xmlns:a16="http://schemas.microsoft.com/office/drawing/2014/main" id="{A2FBE484-6C77-BDE7-8F14-1FE3B0EBC202}"/>
              </a:ext>
            </a:extLst>
          </p:cNvPr>
          <p:cNvSpPr/>
          <p:nvPr/>
        </p:nvSpPr>
        <p:spPr>
          <a:xfrm>
            <a:off x="7243763" y="3230563"/>
            <a:ext cx="1501775" cy="612775"/>
          </a:xfrm>
          <a:prstGeom prst="roundRect">
            <a:avLst>
              <a:gd name="adj" fmla="val 21076"/>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4038" name="Text Box 10">
            <a:extLst>
              <a:ext uri="{FF2B5EF4-FFF2-40B4-BE49-F238E27FC236}">
                <a16:creationId xmlns:a16="http://schemas.microsoft.com/office/drawing/2014/main" id="{DBF8A89B-ABA2-7C67-15F8-1018CBAD09B9}"/>
              </a:ext>
            </a:extLst>
          </p:cNvPr>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dirty="0">
                <a:latin typeface="Arial" panose="020B0604020202020204" pitchFamily="34" charset="0"/>
              </a:rPr>
              <a:t>Application for Merit Badge</a:t>
            </a:r>
          </a:p>
          <a:p>
            <a:pPr algn="ctr" eaLnBrk="1" hangingPunct="1">
              <a:spcBef>
                <a:spcPct val="0"/>
              </a:spcBef>
              <a:buFontTx/>
              <a:buNone/>
            </a:pPr>
            <a:r>
              <a:rPr lang="en-US" altLang="en-US" b="1" i="1" dirty="0">
                <a:latin typeface="Arial" panose="020B0604020202020204" pitchFamily="34" charset="0"/>
              </a:rPr>
              <a:t>The Blue Card</a:t>
            </a:r>
          </a:p>
        </p:txBody>
      </p:sp>
      <p:cxnSp>
        <p:nvCxnSpPr>
          <p:cNvPr id="10" name="Straight Arrow Connector 9">
            <a:extLst>
              <a:ext uri="{FF2B5EF4-FFF2-40B4-BE49-F238E27FC236}">
                <a16:creationId xmlns:a16="http://schemas.microsoft.com/office/drawing/2014/main" id="{68FC74F9-D006-1A98-F617-EA7436969D06}"/>
              </a:ext>
            </a:extLst>
          </p:cNvPr>
          <p:cNvCxnSpPr/>
          <p:nvPr/>
        </p:nvCxnSpPr>
        <p:spPr>
          <a:xfrm rot="5400000" flipH="1" flipV="1">
            <a:off x="7149307" y="3172618"/>
            <a:ext cx="0" cy="449263"/>
          </a:xfrm>
          <a:prstGeom prst="straightConnector1">
            <a:avLst/>
          </a:prstGeom>
          <a:ln w="444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E57494B-FF0D-FD71-D076-F6069C48AF37}"/>
              </a:ext>
            </a:extLst>
          </p:cNvPr>
          <p:cNvSpPr>
            <a:spLocks noChangeArrowheads="1"/>
          </p:cNvSpPr>
          <p:nvPr/>
        </p:nvSpPr>
        <p:spPr bwMode="auto">
          <a:xfrm>
            <a:off x="4191000" y="1778000"/>
            <a:ext cx="2833688" cy="2589213"/>
          </a:xfrm>
          <a:prstGeom prst="rect">
            <a:avLst/>
          </a:prstGeom>
          <a:solidFill>
            <a:srgbClr val="9EF1F0"/>
          </a:solidFill>
          <a:ln w="28575">
            <a:solidFill>
              <a:schemeClr val="tx1"/>
            </a:solidFill>
            <a:miter lim="800000"/>
            <a:headEnd/>
            <a:tailEnd/>
          </a:ln>
          <a:effectLst>
            <a:outerShdw blurRad="40000" dist="23000" dir="5400000" rotWithShape="0">
              <a:srgbClr val="808080">
                <a:alpha val="34998"/>
              </a:srgbClr>
            </a:outerShdw>
          </a:effectLst>
        </p:spPr>
        <p:txBody>
          <a:bodyPr anchor="ctr"/>
          <a:lstStyle>
            <a:lvl1pPr eaLnBrk="0" hangingPunct="0">
              <a:defRPr sz="1000">
                <a:solidFill>
                  <a:schemeClr val="tx1"/>
                </a:solidFill>
                <a:latin typeface="Arial" panose="020B0604020202020204" pitchFamily="34" charset="0"/>
                <a:ea typeface="MS PGothic" panose="020B0600070205080204" pitchFamily="34" charset="-128"/>
              </a:defRPr>
            </a:lvl1pPr>
            <a:lvl2pPr marL="37931725" indent="-37474525" eaLnBrk="0" hangingPunct="0">
              <a:defRPr sz="1000">
                <a:solidFill>
                  <a:schemeClr val="tx1"/>
                </a:solidFill>
                <a:latin typeface="Arial" panose="020B0604020202020204" pitchFamily="34" charset="0"/>
                <a:ea typeface="MS PGothic" panose="020B0600070205080204" pitchFamily="34" charset="-128"/>
              </a:defRPr>
            </a:lvl2pPr>
            <a:lvl3pPr eaLnBrk="0" hangingPunct="0">
              <a:defRPr sz="1000">
                <a:solidFill>
                  <a:schemeClr val="tx1"/>
                </a:solidFill>
                <a:latin typeface="Arial" panose="020B0604020202020204" pitchFamily="34" charset="0"/>
                <a:ea typeface="MS PGothic" panose="020B0600070205080204" pitchFamily="34" charset="-128"/>
              </a:defRPr>
            </a:lvl3pPr>
            <a:lvl4pPr eaLnBrk="0" hangingPunct="0">
              <a:defRPr sz="1000">
                <a:solidFill>
                  <a:schemeClr val="tx1"/>
                </a:solidFill>
                <a:latin typeface="Arial" panose="020B0604020202020204" pitchFamily="34" charset="0"/>
                <a:ea typeface="MS PGothic" panose="020B0600070205080204" pitchFamily="34" charset="-128"/>
              </a:defRPr>
            </a:lvl4pPr>
            <a:lvl5pPr eaLnBrk="0" hangingPunct="0">
              <a:defRPr sz="10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400" dirty="0">
                <a:cs typeface="Arial" panose="020B0604020202020204" pitchFamily="34" charset="0"/>
              </a:rPr>
              <a:t>“I have discussed this Merit Badge with this Scout </a:t>
            </a:r>
            <a:br>
              <a:rPr lang="en-US" altLang="en-US" sz="2400" dirty="0">
                <a:cs typeface="Arial" panose="020B0604020202020204" pitchFamily="34" charset="0"/>
              </a:rPr>
            </a:br>
            <a:r>
              <a:rPr lang="en-US" altLang="en-US" sz="2400" dirty="0">
                <a:cs typeface="Arial" panose="020B0604020202020204" pitchFamily="34" charset="0"/>
              </a:rPr>
              <a:t>and recommended at least one Merit Badge Counselor.”</a:t>
            </a:r>
          </a:p>
        </p:txBody>
      </p:sp>
    </p:spTree>
    <p:extLst>
      <p:ext uri="{BB962C8B-B14F-4D97-AF65-F5344CB8AC3E}">
        <p14:creationId xmlns:p14="http://schemas.microsoft.com/office/powerpoint/2010/main" val="9517101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F74DC-A370-CD28-CCD7-C063295915BA}"/>
            </a:ext>
          </a:extLst>
        </p:cNvPr>
        <p:cNvGrpSpPr/>
        <p:nvPr/>
      </p:nvGrpSpPr>
      <p:grpSpPr>
        <a:xfrm>
          <a:off x="0" y="0"/>
          <a:ext cx="0" cy="0"/>
          <a:chOff x="0" y="0"/>
          <a:chExt cx="0" cy="0"/>
        </a:xfrm>
      </p:grpSpPr>
      <p:pic>
        <p:nvPicPr>
          <p:cNvPr id="3" name="Picture 2" descr="A blue sheet of paper with black text">
            <a:extLst>
              <a:ext uri="{FF2B5EF4-FFF2-40B4-BE49-F238E27FC236}">
                <a16:creationId xmlns:a16="http://schemas.microsoft.com/office/drawing/2014/main" id="{01F25E0D-D016-FCDC-EF12-8EA4CB94CD81}"/>
              </a:ext>
            </a:extLst>
          </p:cNvPr>
          <p:cNvPicPr>
            <a:picLocks noChangeAspect="1"/>
          </p:cNvPicPr>
          <p:nvPr/>
        </p:nvPicPr>
        <p:blipFill>
          <a:blip r:embed="rId3"/>
          <a:stretch>
            <a:fillRect/>
          </a:stretch>
        </p:blipFill>
        <p:spPr>
          <a:xfrm>
            <a:off x="1174751" y="2143125"/>
            <a:ext cx="5518149" cy="2745778"/>
          </a:xfrm>
          <a:prstGeom prst="rect">
            <a:avLst/>
          </a:prstGeom>
        </p:spPr>
      </p:pic>
      <p:sp>
        <p:nvSpPr>
          <p:cNvPr id="46083" name="Text Box 10">
            <a:extLst>
              <a:ext uri="{FF2B5EF4-FFF2-40B4-BE49-F238E27FC236}">
                <a16:creationId xmlns:a16="http://schemas.microsoft.com/office/drawing/2014/main" id="{11897DFC-E0A7-9DE0-E6D4-D33D79F7AB74}"/>
              </a:ext>
            </a:extLst>
          </p:cNvPr>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dirty="0">
                <a:latin typeface="Arial" panose="020B0604020202020204" pitchFamily="34" charset="0"/>
              </a:rPr>
              <a:t>Application for Merit Badge</a:t>
            </a:r>
          </a:p>
          <a:p>
            <a:pPr algn="ctr" eaLnBrk="1" hangingPunct="1">
              <a:spcBef>
                <a:spcPct val="0"/>
              </a:spcBef>
              <a:buFontTx/>
              <a:buNone/>
            </a:pPr>
            <a:r>
              <a:rPr lang="en-US" altLang="en-US" b="1" i="1" dirty="0">
                <a:latin typeface="Arial" panose="020B0604020202020204" pitchFamily="34" charset="0"/>
              </a:rPr>
              <a:t>The Blue Card</a:t>
            </a:r>
          </a:p>
        </p:txBody>
      </p:sp>
      <p:sp>
        <p:nvSpPr>
          <p:cNvPr id="46084" name="Text Box 7">
            <a:extLst>
              <a:ext uri="{FF2B5EF4-FFF2-40B4-BE49-F238E27FC236}">
                <a16:creationId xmlns:a16="http://schemas.microsoft.com/office/drawing/2014/main" id="{46BACD51-11FD-2362-0978-D621B76E335C}"/>
              </a:ext>
            </a:extLst>
          </p:cNvPr>
          <p:cNvSpPr txBox="1">
            <a:spLocks noChangeArrowheads="1"/>
          </p:cNvSpPr>
          <p:nvPr/>
        </p:nvSpPr>
        <p:spPr bwMode="auto">
          <a:xfrm>
            <a:off x="1543050" y="5238750"/>
            <a:ext cx="606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Record of completed requirements</a:t>
            </a:r>
          </a:p>
        </p:txBody>
      </p:sp>
      <p:sp>
        <p:nvSpPr>
          <p:cNvPr id="46085" name="Rectangle 7">
            <a:extLst>
              <a:ext uri="{FF2B5EF4-FFF2-40B4-BE49-F238E27FC236}">
                <a16:creationId xmlns:a16="http://schemas.microsoft.com/office/drawing/2014/main" id="{95BA47EC-16BF-6B80-1D24-CEB6555516C7}"/>
              </a:ext>
            </a:extLst>
          </p:cNvPr>
          <p:cNvSpPr>
            <a:spLocks noChangeArrowheads="1"/>
          </p:cNvSpPr>
          <p:nvPr/>
        </p:nvSpPr>
        <p:spPr bwMode="auto">
          <a:xfrm>
            <a:off x="6770688" y="2867025"/>
            <a:ext cx="2151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dirty="0">
                <a:latin typeface="Arial" panose="020B0604020202020204" pitchFamily="34" charset="0"/>
              </a:rPr>
              <a:t>Scout’</a:t>
            </a:r>
            <a:r>
              <a:rPr lang="en-US" altLang="ja-JP" sz="2400" dirty="0">
                <a:latin typeface="Arial" panose="020B0604020202020204" pitchFamily="34" charset="0"/>
              </a:rPr>
              <a:t>s information</a:t>
            </a:r>
            <a:endParaRPr lang="en-US" altLang="en-US" sz="2400" dirty="0">
              <a:latin typeface="Arial" panose="020B0604020202020204" pitchFamily="34" charset="0"/>
            </a:endParaRPr>
          </a:p>
        </p:txBody>
      </p:sp>
      <p:cxnSp>
        <p:nvCxnSpPr>
          <p:cNvPr id="21" name="Straight Arrow Connector 20">
            <a:extLst>
              <a:ext uri="{FF2B5EF4-FFF2-40B4-BE49-F238E27FC236}">
                <a16:creationId xmlns:a16="http://schemas.microsoft.com/office/drawing/2014/main" id="{BA8D9E0E-5D9A-EC52-741A-6A1DEEE8B29D}"/>
              </a:ext>
            </a:extLst>
          </p:cNvPr>
          <p:cNvCxnSpPr/>
          <p:nvPr/>
        </p:nvCxnSpPr>
        <p:spPr>
          <a:xfrm flipV="1">
            <a:off x="4056063" y="4884738"/>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D6121E2A-2CF3-8A72-AFEB-EDE6EDCD2CDB}"/>
              </a:ext>
            </a:extLst>
          </p:cNvPr>
          <p:cNvSpPr/>
          <p:nvPr/>
        </p:nvSpPr>
        <p:spPr>
          <a:xfrm>
            <a:off x="4892675" y="2482850"/>
            <a:ext cx="1800225" cy="1257300"/>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ounded Rectangle 9">
            <a:extLst>
              <a:ext uri="{FF2B5EF4-FFF2-40B4-BE49-F238E27FC236}">
                <a16:creationId xmlns:a16="http://schemas.microsoft.com/office/drawing/2014/main" id="{1D7490EA-6301-6FED-4ED2-A0D2631F0AF0}"/>
              </a:ext>
            </a:extLst>
          </p:cNvPr>
          <p:cNvSpPr/>
          <p:nvPr/>
        </p:nvSpPr>
        <p:spPr>
          <a:xfrm>
            <a:off x="3117850" y="2143125"/>
            <a:ext cx="1695450" cy="266858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14" name="Straight Arrow Connector 13">
            <a:extLst>
              <a:ext uri="{FF2B5EF4-FFF2-40B4-BE49-F238E27FC236}">
                <a16:creationId xmlns:a16="http://schemas.microsoft.com/office/drawing/2014/main" id="{9DF20231-47C8-0CD5-855D-D9DBB5ECF75A}"/>
              </a:ext>
            </a:extLst>
          </p:cNvPr>
          <p:cNvCxnSpPr/>
          <p:nvPr/>
        </p:nvCxnSpPr>
        <p:spPr>
          <a:xfrm rot="16200000" flipV="1">
            <a:off x="6982619" y="2897982"/>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955CC9F-EE26-74CF-29E0-631287F904AC}"/>
              </a:ext>
            </a:extLst>
          </p:cNvPr>
          <p:cNvSpPr/>
          <p:nvPr/>
        </p:nvSpPr>
        <p:spPr>
          <a:xfrm>
            <a:off x="5464286" y="5894943"/>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7.0.0.2</a:t>
            </a:r>
          </a:p>
        </p:txBody>
      </p:sp>
    </p:spTree>
    <p:extLst>
      <p:ext uri="{BB962C8B-B14F-4D97-AF65-F5344CB8AC3E}">
        <p14:creationId xmlns:p14="http://schemas.microsoft.com/office/powerpoint/2010/main" val="7996202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F6EB5-8F33-C77E-8D1E-B51F777F3802}"/>
            </a:ext>
          </a:extLst>
        </p:cNvPr>
        <p:cNvGrpSpPr/>
        <p:nvPr/>
      </p:nvGrpSpPr>
      <p:grpSpPr>
        <a:xfrm>
          <a:off x="0" y="0"/>
          <a:ext cx="0" cy="0"/>
          <a:chOff x="0" y="0"/>
          <a:chExt cx="0" cy="0"/>
        </a:xfrm>
      </p:grpSpPr>
      <p:pic>
        <p:nvPicPr>
          <p:cNvPr id="2" name="Picture 1" descr="A close-up of a blue application form&#10;&#10;AI-generated content may be incorrect.">
            <a:extLst>
              <a:ext uri="{FF2B5EF4-FFF2-40B4-BE49-F238E27FC236}">
                <a16:creationId xmlns:a16="http://schemas.microsoft.com/office/drawing/2014/main" id="{DCE923A5-E9B6-8EB2-4E0C-C65748364846}"/>
              </a:ext>
            </a:extLst>
          </p:cNvPr>
          <p:cNvPicPr>
            <a:picLocks noChangeAspect="1"/>
          </p:cNvPicPr>
          <p:nvPr/>
        </p:nvPicPr>
        <p:blipFill>
          <a:blip r:embed="rId3"/>
          <a:stretch>
            <a:fillRect/>
          </a:stretch>
        </p:blipFill>
        <p:spPr>
          <a:xfrm>
            <a:off x="2479110" y="1658716"/>
            <a:ext cx="4946648" cy="2502122"/>
          </a:xfrm>
          <a:prstGeom prst="rect">
            <a:avLst/>
          </a:prstGeom>
        </p:spPr>
      </p:pic>
      <p:sp>
        <p:nvSpPr>
          <p:cNvPr id="48131" name="Rectangle 5">
            <a:extLst>
              <a:ext uri="{FF2B5EF4-FFF2-40B4-BE49-F238E27FC236}">
                <a16:creationId xmlns:a16="http://schemas.microsoft.com/office/drawing/2014/main" id="{42546FBD-1B62-11EB-CEAF-57D7FECA053B}"/>
              </a:ext>
            </a:extLst>
          </p:cNvPr>
          <p:cNvSpPr>
            <a:spLocks noChangeArrowheads="1"/>
          </p:cNvSpPr>
          <p:nvPr/>
        </p:nvSpPr>
        <p:spPr bwMode="auto">
          <a:xfrm>
            <a:off x="430213" y="1776413"/>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panose="020B0604020202020204" pitchFamily="34" charset="0"/>
              </a:rPr>
              <a:t>Counselor’</a:t>
            </a:r>
            <a:r>
              <a:rPr lang="en-US" altLang="ja-JP" sz="2000" dirty="0">
                <a:latin typeface="Arial" panose="020B0604020202020204" pitchFamily="34" charset="0"/>
              </a:rPr>
              <a:t>s information</a:t>
            </a:r>
            <a:endParaRPr lang="en-US" altLang="en-US" sz="2000" dirty="0">
              <a:latin typeface="Arial" panose="020B0604020202020204" pitchFamily="34" charset="0"/>
            </a:endParaRPr>
          </a:p>
        </p:txBody>
      </p:sp>
      <p:sp>
        <p:nvSpPr>
          <p:cNvPr id="48132" name="Text Box 6">
            <a:extLst>
              <a:ext uri="{FF2B5EF4-FFF2-40B4-BE49-F238E27FC236}">
                <a16:creationId xmlns:a16="http://schemas.microsoft.com/office/drawing/2014/main" id="{A8350873-C334-CD8C-5B4F-8E2B0CD6724A}"/>
              </a:ext>
            </a:extLst>
          </p:cNvPr>
          <p:cNvSpPr txBox="1">
            <a:spLocks noChangeArrowheads="1"/>
          </p:cNvSpPr>
          <p:nvPr/>
        </p:nvSpPr>
        <p:spPr bwMode="auto">
          <a:xfrm>
            <a:off x="3733800" y="4810125"/>
            <a:ext cx="228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dirty="0">
                <a:latin typeface="Arial" panose="020B0604020202020204" pitchFamily="34" charset="0"/>
              </a:rPr>
              <a:t>1/3 goes to Scout for his or her  records</a:t>
            </a:r>
            <a:endParaRPr lang="en-US" altLang="en-US" sz="2200" dirty="0">
              <a:latin typeface="Arial" panose="020B0604020202020204" pitchFamily="34" charset="0"/>
            </a:endParaRPr>
          </a:p>
        </p:txBody>
      </p:sp>
      <p:sp>
        <p:nvSpPr>
          <p:cNvPr id="48133" name="Text Box 10">
            <a:extLst>
              <a:ext uri="{FF2B5EF4-FFF2-40B4-BE49-F238E27FC236}">
                <a16:creationId xmlns:a16="http://schemas.microsoft.com/office/drawing/2014/main" id="{DAB63A55-2FB7-8EF7-B4E2-743E43C4033B}"/>
              </a:ext>
            </a:extLst>
          </p:cNvPr>
          <p:cNvSpPr txBox="1">
            <a:spLocks noChangeArrowheads="1"/>
          </p:cNvSpPr>
          <p:nvPr/>
        </p:nvSpPr>
        <p:spPr bwMode="auto">
          <a:xfrm>
            <a:off x="7242175" y="2967038"/>
            <a:ext cx="13287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2000" dirty="0">
                <a:latin typeface="Arial" panose="020B0604020202020204" pitchFamily="34" charset="0"/>
              </a:rPr>
              <a:t>Unit </a:t>
            </a:r>
            <a:br>
              <a:rPr lang="en-US" altLang="en-US" sz="2000" dirty="0">
                <a:latin typeface="Arial" panose="020B0604020202020204" pitchFamily="34" charset="0"/>
              </a:rPr>
            </a:br>
            <a:r>
              <a:rPr lang="en-US" altLang="en-US" sz="2000" dirty="0">
                <a:latin typeface="Arial" panose="020B0604020202020204" pitchFamily="34" charset="0"/>
              </a:rPr>
              <a:t>leader’</a:t>
            </a:r>
            <a:r>
              <a:rPr lang="en-US" altLang="ja-JP" sz="2000" dirty="0">
                <a:latin typeface="Arial" panose="020B0604020202020204" pitchFamily="34" charset="0"/>
              </a:rPr>
              <a:t>s </a:t>
            </a:r>
            <a:br>
              <a:rPr lang="en-US" altLang="ja-JP" sz="2000" dirty="0">
                <a:latin typeface="Arial" panose="020B0604020202020204" pitchFamily="34" charset="0"/>
              </a:rPr>
            </a:br>
            <a:r>
              <a:rPr lang="en-US" altLang="ja-JP" sz="2000" dirty="0">
                <a:latin typeface="Arial" panose="020B0604020202020204" pitchFamily="34" charset="0"/>
              </a:rPr>
              <a:t>second</a:t>
            </a:r>
            <a:br>
              <a:rPr lang="en-US" altLang="ja-JP" sz="2000" dirty="0">
                <a:latin typeface="Arial" panose="020B0604020202020204" pitchFamily="34" charset="0"/>
              </a:rPr>
            </a:br>
            <a:r>
              <a:rPr lang="en-US" altLang="ja-JP" sz="2000" dirty="0">
                <a:latin typeface="Arial" panose="020B0604020202020204" pitchFamily="34" charset="0"/>
              </a:rPr>
              <a:t>signature</a:t>
            </a:r>
            <a:endParaRPr lang="en-US" altLang="en-US" sz="2000" dirty="0">
              <a:latin typeface="Arial" panose="020B0604020202020204" pitchFamily="34" charset="0"/>
            </a:endParaRPr>
          </a:p>
        </p:txBody>
      </p:sp>
      <p:sp>
        <p:nvSpPr>
          <p:cNvPr id="48134" name="Rectangle 13">
            <a:extLst>
              <a:ext uri="{FF2B5EF4-FFF2-40B4-BE49-F238E27FC236}">
                <a16:creationId xmlns:a16="http://schemas.microsoft.com/office/drawing/2014/main" id="{EAC0801D-190A-C9C0-0EB4-4A32D27E87A4}"/>
              </a:ext>
            </a:extLst>
          </p:cNvPr>
          <p:cNvSpPr>
            <a:spLocks noChangeArrowheads="1"/>
          </p:cNvSpPr>
          <p:nvPr/>
        </p:nvSpPr>
        <p:spPr bwMode="auto">
          <a:xfrm>
            <a:off x="427038" y="2624138"/>
            <a:ext cx="2057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panose="020B0604020202020204" pitchFamily="34" charset="0"/>
              </a:rPr>
              <a:t>Counselor signs in </a:t>
            </a:r>
            <a:r>
              <a:rPr lang="en-US" altLang="en-US" sz="2000" i="1" dirty="0">
                <a:latin typeface="Arial" panose="020B0604020202020204" pitchFamily="34" charset="0"/>
              </a:rPr>
              <a:t>two</a:t>
            </a:r>
            <a:r>
              <a:rPr lang="en-US" altLang="en-US" sz="2000" dirty="0">
                <a:latin typeface="Arial" panose="020B0604020202020204" pitchFamily="34" charset="0"/>
              </a:rPr>
              <a:t> places once all requirements are complete</a:t>
            </a:r>
          </a:p>
        </p:txBody>
      </p:sp>
      <p:cxnSp>
        <p:nvCxnSpPr>
          <p:cNvPr id="26" name="Straight Arrow Connector 25">
            <a:extLst>
              <a:ext uri="{FF2B5EF4-FFF2-40B4-BE49-F238E27FC236}">
                <a16:creationId xmlns:a16="http://schemas.microsoft.com/office/drawing/2014/main" id="{E4EECB88-654F-BAB7-6A58-6410089DB57F}"/>
              </a:ext>
            </a:extLst>
          </p:cNvPr>
          <p:cNvCxnSpPr/>
          <p:nvPr/>
        </p:nvCxnSpPr>
        <p:spPr>
          <a:xfrm flipV="1">
            <a:off x="3255963"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37" name="Text Box 10">
            <a:extLst>
              <a:ext uri="{FF2B5EF4-FFF2-40B4-BE49-F238E27FC236}">
                <a16:creationId xmlns:a16="http://schemas.microsoft.com/office/drawing/2014/main" id="{C0278DFA-53C8-852C-34C7-757B90CE54A3}"/>
              </a:ext>
            </a:extLst>
          </p:cNvPr>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dirty="0">
                <a:latin typeface="Arial" panose="020B0604020202020204" pitchFamily="34" charset="0"/>
              </a:rPr>
              <a:t>Application for Merit Badge</a:t>
            </a:r>
          </a:p>
          <a:p>
            <a:pPr algn="ctr" eaLnBrk="1" hangingPunct="1">
              <a:spcBef>
                <a:spcPct val="0"/>
              </a:spcBef>
              <a:buFontTx/>
              <a:buNone/>
            </a:pPr>
            <a:r>
              <a:rPr lang="en-US" altLang="en-US" b="1" i="1" dirty="0">
                <a:latin typeface="Arial" panose="020B0604020202020204" pitchFamily="34" charset="0"/>
              </a:rPr>
              <a:t>The Blue Card – Reverse Side</a:t>
            </a:r>
          </a:p>
        </p:txBody>
      </p:sp>
      <p:sp>
        <p:nvSpPr>
          <p:cNvPr id="20" name="Rounded Rectangle 19">
            <a:extLst>
              <a:ext uri="{FF2B5EF4-FFF2-40B4-BE49-F238E27FC236}">
                <a16:creationId xmlns:a16="http://schemas.microsoft.com/office/drawing/2014/main" id="{76E9C313-314D-FA8F-D401-F0713D0FEC0E}"/>
              </a:ext>
            </a:extLst>
          </p:cNvPr>
          <p:cNvSpPr/>
          <p:nvPr/>
        </p:nvSpPr>
        <p:spPr>
          <a:xfrm>
            <a:off x="2505075" y="1765300"/>
            <a:ext cx="1560513" cy="123983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 name="Rounded Rectangle 22">
            <a:extLst>
              <a:ext uri="{FF2B5EF4-FFF2-40B4-BE49-F238E27FC236}">
                <a16:creationId xmlns:a16="http://schemas.microsoft.com/office/drawing/2014/main" id="{70843228-CD1F-11EA-53E3-185A05AB1CD2}"/>
              </a:ext>
            </a:extLst>
          </p:cNvPr>
          <p:cNvSpPr/>
          <p:nvPr/>
        </p:nvSpPr>
        <p:spPr>
          <a:xfrm>
            <a:off x="2507456" y="3100387"/>
            <a:ext cx="1497013" cy="23177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4" name="Rounded Rectangle 23">
            <a:extLst>
              <a:ext uri="{FF2B5EF4-FFF2-40B4-BE49-F238E27FC236}">
                <a16:creationId xmlns:a16="http://schemas.microsoft.com/office/drawing/2014/main" id="{71EDCB7F-DF71-413F-C5D6-79F72582AAC8}"/>
              </a:ext>
            </a:extLst>
          </p:cNvPr>
          <p:cNvSpPr/>
          <p:nvPr/>
        </p:nvSpPr>
        <p:spPr>
          <a:xfrm>
            <a:off x="4117975" y="3005138"/>
            <a:ext cx="1500188" cy="2889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5" name="Rounded Rectangle 24">
            <a:extLst>
              <a:ext uri="{FF2B5EF4-FFF2-40B4-BE49-F238E27FC236}">
                <a16:creationId xmlns:a16="http://schemas.microsoft.com/office/drawing/2014/main" id="{51DA3FF9-16BD-4DF7-9358-489642B0D44A}"/>
              </a:ext>
            </a:extLst>
          </p:cNvPr>
          <p:cNvSpPr/>
          <p:nvPr/>
        </p:nvSpPr>
        <p:spPr>
          <a:xfrm>
            <a:off x="4117975" y="3341688"/>
            <a:ext cx="1500188" cy="2635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27" name="Straight Arrow Connector 26">
            <a:extLst>
              <a:ext uri="{FF2B5EF4-FFF2-40B4-BE49-F238E27FC236}">
                <a16:creationId xmlns:a16="http://schemas.microsoft.com/office/drawing/2014/main" id="{94D15C32-574D-8675-6AC1-A877D9297028}"/>
              </a:ext>
            </a:extLst>
          </p:cNvPr>
          <p:cNvCxnSpPr/>
          <p:nvPr/>
        </p:nvCxnSpPr>
        <p:spPr>
          <a:xfrm flipV="1">
            <a:off x="4897438"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1FA6EC3-D198-9F12-1ED2-C1A2EDBC1245}"/>
              </a:ext>
            </a:extLst>
          </p:cNvPr>
          <p:cNvCxnSpPr/>
          <p:nvPr/>
        </p:nvCxnSpPr>
        <p:spPr>
          <a:xfrm flipV="1">
            <a:off x="6540500"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FE4A34B-3C4F-D99D-6D15-E2FCAC4AC590}"/>
              </a:ext>
            </a:extLst>
          </p:cNvPr>
          <p:cNvCxnSpPr/>
          <p:nvPr/>
        </p:nvCxnSpPr>
        <p:spPr>
          <a:xfrm>
            <a:off x="1847850" y="2301875"/>
            <a:ext cx="601663"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140ADBE-D1A8-A05B-A391-EE9C27B23E9B}"/>
              </a:ext>
            </a:extLst>
          </p:cNvPr>
          <p:cNvCxnSpPr/>
          <p:nvPr/>
        </p:nvCxnSpPr>
        <p:spPr>
          <a:xfrm flipH="1">
            <a:off x="5659438" y="3487738"/>
            <a:ext cx="1778000"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8146" name="Picture 10" descr="Mouse Icon White 20x28.png">
            <a:extLst>
              <a:ext uri="{FF2B5EF4-FFF2-40B4-BE49-F238E27FC236}">
                <a16:creationId xmlns:a16="http://schemas.microsoft.com/office/drawing/2014/main" id="{4E1C2C39-C252-505D-E4F7-DDCB336D4DB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5000" y="6494463"/>
            <a:ext cx="1825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a:extLst>
              <a:ext uri="{FF2B5EF4-FFF2-40B4-BE49-F238E27FC236}">
                <a16:creationId xmlns:a16="http://schemas.microsoft.com/office/drawing/2014/main" id="{48A2CA01-7A70-5C3E-0444-15FC79BFA0D6}"/>
              </a:ext>
            </a:extLst>
          </p:cNvPr>
          <p:cNvCxnSpPr/>
          <p:nvPr/>
        </p:nvCxnSpPr>
        <p:spPr>
          <a:xfrm>
            <a:off x="2052638" y="3151188"/>
            <a:ext cx="396875"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48" name="Text Box 5">
            <a:extLst>
              <a:ext uri="{FF2B5EF4-FFF2-40B4-BE49-F238E27FC236}">
                <a16:creationId xmlns:a16="http://schemas.microsoft.com/office/drawing/2014/main" id="{DDFAF132-AF09-2566-CCE9-B1DB0EB2D276}"/>
              </a:ext>
            </a:extLst>
          </p:cNvPr>
          <p:cNvSpPr txBox="1">
            <a:spLocks noChangeArrowheads="1"/>
          </p:cNvSpPr>
          <p:nvPr/>
        </p:nvSpPr>
        <p:spPr bwMode="auto">
          <a:xfrm>
            <a:off x="6019800" y="4800600"/>
            <a:ext cx="2438400" cy="1015663"/>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dirty="0">
                <a:solidFill>
                  <a:schemeClr val="bg1"/>
                </a:solidFill>
                <a:latin typeface="Arial" panose="020B0604020202020204" pitchFamily="34" charset="0"/>
              </a:rPr>
              <a:t>1/3 goes to the Counselor’</a:t>
            </a:r>
            <a:r>
              <a:rPr lang="en-US" altLang="ja-JP" sz="2000" dirty="0">
                <a:solidFill>
                  <a:schemeClr val="bg1"/>
                </a:solidFill>
                <a:latin typeface="Arial" panose="020B0604020202020204" pitchFamily="34" charset="0"/>
              </a:rPr>
              <a:t>s </a:t>
            </a:r>
            <a:br>
              <a:rPr lang="en-US" altLang="ja-JP" sz="2000" dirty="0">
                <a:solidFill>
                  <a:schemeClr val="bg1"/>
                </a:solidFill>
                <a:latin typeface="Arial" panose="020B0604020202020204" pitchFamily="34" charset="0"/>
              </a:rPr>
            </a:br>
            <a:r>
              <a:rPr lang="en-US" altLang="ja-JP" sz="2000" dirty="0">
                <a:solidFill>
                  <a:schemeClr val="bg1"/>
                </a:solidFill>
                <a:latin typeface="Arial" panose="020B0604020202020204" pitchFamily="34" charset="0"/>
              </a:rPr>
              <a:t>records</a:t>
            </a:r>
            <a:endParaRPr lang="en-US" altLang="en-US" sz="2000" dirty="0">
              <a:solidFill>
                <a:schemeClr val="bg1"/>
              </a:solidFill>
              <a:latin typeface="Arial" panose="020B0604020202020204" pitchFamily="34" charset="0"/>
            </a:endParaRPr>
          </a:p>
        </p:txBody>
      </p:sp>
      <p:sp>
        <p:nvSpPr>
          <p:cNvPr id="48149" name="Text Box 6">
            <a:extLst>
              <a:ext uri="{FF2B5EF4-FFF2-40B4-BE49-F238E27FC236}">
                <a16:creationId xmlns:a16="http://schemas.microsoft.com/office/drawing/2014/main" id="{08E6BD58-2C30-1805-5A46-BE32A5A901E0}"/>
              </a:ext>
            </a:extLst>
          </p:cNvPr>
          <p:cNvSpPr txBox="1">
            <a:spLocks noChangeArrowheads="1"/>
          </p:cNvSpPr>
          <p:nvPr/>
        </p:nvSpPr>
        <p:spPr bwMode="auto">
          <a:xfrm>
            <a:off x="1143000" y="4800600"/>
            <a:ext cx="2590800" cy="1015663"/>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dirty="0">
                <a:solidFill>
                  <a:schemeClr val="bg1"/>
                </a:solidFill>
                <a:latin typeface="Arial" panose="020B0604020202020204" pitchFamily="34" charset="0"/>
              </a:rPr>
              <a:t>1/3 goes to the Unit as application for</a:t>
            </a:r>
            <a:br>
              <a:rPr lang="en-US" altLang="en-US" sz="2000" dirty="0">
                <a:solidFill>
                  <a:schemeClr val="bg1"/>
                </a:solidFill>
                <a:latin typeface="Arial" panose="020B0604020202020204" pitchFamily="34" charset="0"/>
              </a:rPr>
            </a:br>
            <a:r>
              <a:rPr lang="en-US" altLang="en-US" sz="2000" dirty="0">
                <a:solidFill>
                  <a:schemeClr val="bg1"/>
                </a:solidFill>
                <a:latin typeface="Arial" panose="020B0604020202020204" pitchFamily="34" charset="0"/>
              </a:rPr>
              <a:t>the badge</a:t>
            </a:r>
          </a:p>
        </p:txBody>
      </p:sp>
      <p:sp>
        <p:nvSpPr>
          <p:cNvPr id="30" name="Rectangle 29">
            <a:extLst>
              <a:ext uri="{FF2B5EF4-FFF2-40B4-BE49-F238E27FC236}">
                <a16:creationId xmlns:a16="http://schemas.microsoft.com/office/drawing/2014/main" id="{BB6BD0AD-4D93-C619-9ABF-CAB0C6C18858}"/>
              </a:ext>
            </a:extLst>
          </p:cNvPr>
          <p:cNvSpPr/>
          <p:nvPr/>
        </p:nvSpPr>
        <p:spPr>
          <a:xfrm>
            <a:off x="5464286" y="5915491"/>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7.0.0.2</a:t>
            </a:r>
          </a:p>
        </p:txBody>
      </p:sp>
    </p:spTree>
    <p:extLst>
      <p:ext uri="{BB962C8B-B14F-4D97-AF65-F5344CB8AC3E}">
        <p14:creationId xmlns:p14="http://schemas.microsoft.com/office/powerpoint/2010/main" val="20410293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BD604-94F6-2F61-ECD1-A837874526C7}"/>
            </a:ext>
          </a:extLst>
        </p:cNvPr>
        <p:cNvGrpSpPr/>
        <p:nvPr/>
      </p:nvGrpSpPr>
      <p:grpSpPr>
        <a:xfrm>
          <a:off x="0" y="0"/>
          <a:ext cx="0" cy="0"/>
          <a:chOff x="0" y="0"/>
          <a:chExt cx="0" cy="0"/>
        </a:xfrm>
      </p:grpSpPr>
      <p:sp>
        <p:nvSpPr>
          <p:cNvPr id="50178" name="Text Box 2">
            <a:extLst>
              <a:ext uri="{FF2B5EF4-FFF2-40B4-BE49-F238E27FC236}">
                <a16:creationId xmlns:a16="http://schemas.microsoft.com/office/drawing/2014/main" id="{D73F6FA5-119D-27A4-F599-317E55E44121}"/>
              </a:ext>
            </a:extLst>
          </p:cNvPr>
          <p:cNvSpPr txBox="1">
            <a:spLocks noChangeArrowheads="1"/>
          </p:cNvSpPr>
          <p:nvPr/>
        </p:nvSpPr>
        <p:spPr bwMode="auto">
          <a:xfrm>
            <a:off x="0" y="35922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en-US" sz="4000" b="1" dirty="0"/>
              <a:t>Recruiting Merit Badge Counselors</a:t>
            </a:r>
            <a:endParaRPr lang="en-US" sz="4000" b="1" dirty="0">
              <a:effectLst/>
            </a:endParaRPr>
          </a:p>
        </p:txBody>
      </p:sp>
      <p:sp>
        <p:nvSpPr>
          <p:cNvPr id="50179" name="Text Box 3">
            <a:extLst>
              <a:ext uri="{FF2B5EF4-FFF2-40B4-BE49-F238E27FC236}">
                <a16:creationId xmlns:a16="http://schemas.microsoft.com/office/drawing/2014/main" id="{FAF038CC-D2D4-DBFA-90F6-2E2FA897F2AA}"/>
              </a:ext>
            </a:extLst>
          </p:cNvPr>
          <p:cNvSpPr txBox="1">
            <a:spLocks noChangeArrowheads="1"/>
          </p:cNvSpPr>
          <p:nvPr/>
        </p:nvSpPr>
        <p:spPr bwMode="auto">
          <a:xfrm>
            <a:off x="380998" y="1440766"/>
            <a:ext cx="8441453" cy="342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440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Interface with your District Advancement Chair, or          District Merit Badge Coordinator for help.</a:t>
            </a:r>
          </a:p>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Ensure the Merit Badge Counselor is Qualified.</a:t>
            </a:r>
          </a:p>
          <a:p>
            <a:pPr marL="569913" indent="-569913">
              <a:lnSpc>
                <a:spcPct val="90000"/>
              </a:lnSpc>
              <a:spcBef>
                <a:spcPts val="600"/>
              </a:spcBef>
              <a:buBlip>
                <a:blip r:embed="rId3"/>
              </a:buBlip>
            </a:pPr>
            <a:r>
              <a:rPr lang="en-US" sz="2800" dirty="0">
                <a:cs typeface="MS PGothic" pitchFamily="34" charset="-128"/>
              </a:rPr>
              <a:t>Ensure </a:t>
            </a:r>
            <a:r>
              <a:rPr lang="en-US" sz="2800" dirty="0">
                <a:latin typeface="+mn-lt"/>
                <a:cs typeface="MS PGothic" pitchFamily="34" charset="-128"/>
              </a:rPr>
              <a:t>the Merit Badge Counselor recruited understands what he or she should expect at your Merit Badge Day.</a:t>
            </a:r>
          </a:p>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Recruit assistants to help the Merit Badge Counselors with their classes.</a:t>
            </a:r>
          </a:p>
        </p:txBody>
      </p:sp>
    </p:spTree>
    <p:extLst>
      <p:ext uri="{BB962C8B-B14F-4D97-AF65-F5344CB8AC3E}">
        <p14:creationId xmlns:p14="http://schemas.microsoft.com/office/powerpoint/2010/main" val="17017375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A7096-FEA7-7806-802B-7C77A1F65C1C}"/>
            </a:ext>
          </a:extLst>
        </p:cNvPr>
        <p:cNvGrpSpPr/>
        <p:nvPr/>
      </p:nvGrpSpPr>
      <p:grpSpPr>
        <a:xfrm>
          <a:off x="0" y="0"/>
          <a:ext cx="0" cy="0"/>
          <a:chOff x="0" y="0"/>
          <a:chExt cx="0" cy="0"/>
        </a:xfrm>
      </p:grpSpPr>
      <p:sp>
        <p:nvSpPr>
          <p:cNvPr id="50178" name="Text Box 2">
            <a:extLst>
              <a:ext uri="{FF2B5EF4-FFF2-40B4-BE49-F238E27FC236}">
                <a16:creationId xmlns:a16="http://schemas.microsoft.com/office/drawing/2014/main" id="{4573A2EB-D570-634B-9DC2-9B9459F99396}"/>
              </a:ext>
            </a:extLst>
          </p:cNvPr>
          <p:cNvSpPr txBox="1">
            <a:spLocks noChangeArrowheads="1"/>
          </p:cNvSpPr>
          <p:nvPr/>
        </p:nvSpPr>
        <p:spPr bwMode="auto">
          <a:xfrm>
            <a:off x="0" y="35922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en-US" sz="4000" b="1" dirty="0"/>
              <a:t>Preparing for a Merit Badge Day</a:t>
            </a:r>
            <a:endParaRPr lang="en-US" sz="4000" b="1" dirty="0">
              <a:effectLst/>
            </a:endParaRPr>
          </a:p>
        </p:txBody>
      </p:sp>
      <p:sp>
        <p:nvSpPr>
          <p:cNvPr id="50179" name="Text Box 3">
            <a:extLst>
              <a:ext uri="{FF2B5EF4-FFF2-40B4-BE49-F238E27FC236}">
                <a16:creationId xmlns:a16="http://schemas.microsoft.com/office/drawing/2014/main" id="{120A12A2-ED88-9FB1-DD0A-786D6C4C11C7}"/>
              </a:ext>
            </a:extLst>
          </p:cNvPr>
          <p:cNvSpPr txBox="1">
            <a:spLocks noChangeArrowheads="1"/>
          </p:cNvSpPr>
          <p:nvPr/>
        </p:nvSpPr>
        <p:spPr bwMode="auto">
          <a:xfrm>
            <a:off x="380998" y="1267792"/>
            <a:ext cx="8441453" cy="471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440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Application and Instructions</a:t>
            </a:r>
          </a:p>
          <a:p>
            <a:pPr marL="1092200" lvl="1" indent="-519113">
              <a:lnSpc>
                <a:spcPct val="90000"/>
              </a:lnSpc>
              <a:spcBef>
                <a:spcPts val="400"/>
              </a:spcBef>
              <a:buBlip>
                <a:blip r:embed="rId3"/>
              </a:buBlip>
            </a:pPr>
            <a:r>
              <a:rPr lang="en-US" sz="2400" dirty="0">
                <a:latin typeface="+mn-lt"/>
                <a:cs typeface="MS PGothic" pitchFamily="34" charset="-128"/>
              </a:rPr>
              <a:t>Submit to District Advancement Chair at least </a:t>
            </a:r>
            <a:r>
              <a:rPr lang="en-US" sz="2400" b="1" u="sng" dirty="0">
                <a:solidFill>
                  <a:srgbClr val="FF0000"/>
                </a:solidFill>
                <a:latin typeface="+mn-lt"/>
                <a:cs typeface="MS PGothic" pitchFamily="34" charset="-128"/>
              </a:rPr>
              <a:t>90 Days in advance</a:t>
            </a:r>
            <a:r>
              <a:rPr lang="en-US" sz="2400" dirty="0">
                <a:cs typeface="MS PGothic" pitchFamily="34" charset="-128"/>
              </a:rPr>
              <a:t>.</a:t>
            </a:r>
          </a:p>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Prerequisites</a:t>
            </a:r>
          </a:p>
          <a:p>
            <a:pPr marL="1092200" lvl="1" indent="-519113">
              <a:lnSpc>
                <a:spcPct val="90000"/>
              </a:lnSpc>
              <a:spcBef>
                <a:spcPts val="400"/>
              </a:spcBef>
              <a:buBlip>
                <a:blip r:embed="rId3"/>
              </a:buBlip>
            </a:pPr>
            <a:r>
              <a:rPr lang="en-US" sz="2400" dirty="0">
                <a:latin typeface="+mn-lt"/>
                <a:cs typeface="MS PGothic" pitchFamily="34" charset="-128"/>
              </a:rPr>
              <a:t>Not just a minimum.  Adding more may preclude the ability to conduct the badge at a group session.</a:t>
            </a:r>
          </a:p>
          <a:p>
            <a:pPr marL="1092200" lvl="1" indent="-519113">
              <a:lnSpc>
                <a:spcPct val="90000"/>
              </a:lnSpc>
              <a:spcBef>
                <a:spcPts val="400"/>
              </a:spcBef>
              <a:buBlip>
                <a:blip r:embed="rId3"/>
              </a:buBlip>
            </a:pPr>
            <a:r>
              <a:rPr lang="en-US" sz="2400" dirty="0">
                <a:latin typeface="+mn-lt"/>
                <a:cs typeface="MS PGothic" pitchFamily="34" charset="-128"/>
              </a:rPr>
              <a:t>Certain MB’s must be conducted as full day (both sessions).</a:t>
            </a:r>
          </a:p>
          <a:p>
            <a:pPr marL="569913" indent="-569913">
              <a:lnSpc>
                <a:spcPct val="90000"/>
              </a:lnSpc>
              <a:spcBef>
                <a:spcPts val="400"/>
              </a:spcBef>
              <a:buBlip>
                <a:blip r:embed="rId3"/>
              </a:buBlip>
            </a:pPr>
            <a:r>
              <a:rPr lang="en-US" sz="2800" dirty="0">
                <a:cs typeface="MS PGothic" pitchFamily="34" charset="-128"/>
              </a:rPr>
              <a:t>Merit Badge Day Flyers</a:t>
            </a:r>
          </a:p>
          <a:p>
            <a:pPr marL="1092200" lvl="1" indent="-519113">
              <a:lnSpc>
                <a:spcPct val="90000"/>
              </a:lnSpc>
              <a:spcBef>
                <a:spcPts val="400"/>
              </a:spcBef>
              <a:buBlip>
                <a:blip r:embed="rId3"/>
              </a:buBlip>
            </a:pPr>
            <a:r>
              <a:rPr lang="en-US" sz="2400" dirty="0">
                <a:latin typeface="+mn-lt"/>
                <a:cs typeface="MS PGothic" pitchFamily="34" charset="-128"/>
              </a:rPr>
              <a:t>Specific items must be included.</a:t>
            </a:r>
          </a:p>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Promotion</a:t>
            </a:r>
          </a:p>
          <a:p>
            <a:pPr marL="1092200" lvl="1" indent="-519113">
              <a:lnSpc>
                <a:spcPct val="90000"/>
              </a:lnSpc>
              <a:spcBef>
                <a:spcPts val="400"/>
              </a:spcBef>
              <a:buBlip>
                <a:blip r:embed="rId3"/>
              </a:buBlip>
            </a:pPr>
            <a:r>
              <a:rPr lang="en-US" sz="2400" dirty="0">
                <a:latin typeface="+mn-lt"/>
                <a:cs typeface="MS PGothic" pitchFamily="34" charset="-128"/>
              </a:rPr>
              <a:t>Council will post to OCC Website once approved.</a:t>
            </a:r>
          </a:p>
        </p:txBody>
      </p:sp>
      <p:sp>
        <p:nvSpPr>
          <p:cNvPr id="5" name="Rectangle 4">
            <a:extLst>
              <a:ext uri="{FF2B5EF4-FFF2-40B4-BE49-F238E27FC236}">
                <a16:creationId xmlns:a16="http://schemas.microsoft.com/office/drawing/2014/main" id="{E54B6A4C-1F80-FE30-554F-C02BEE2B05A9}"/>
              </a:ext>
            </a:extLst>
          </p:cNvPr>
          <p:cNvSpPr/>
          <p:nvPr/>
        </p:nvSpPr>
        <p:spPr>
          <a:xfrm>
            <a:off x="5875919" y="1067114"/>
            <a:ext cx="3148554"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All available on Council Website</a:t>
            </a:r>
          </a:p>
        </p:txBody>
      </p:sp>
    </p:spTree>
    <p:extLst>
      <p:ext uri="{BB962C8B-B14F-4D97-AF65-F5344CB8AC3E}">
        <p14:creationId xmlns:p14="http://schemas.microsoft.com/office/powerpoint/2010/main" val="42870050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7160D-A616-27B9-966D-32DD7AC2DEC8}"/>
            </a:ext>
          </a:extLst>
        </p:cNvPr>
        <p:cNvGrpSpPr/>
        <p:nvPr/>
      </p:nvGrpSpPr>
      <p:grpSpPr>
        <a:xfrm>
          <a:off x="0" y="0"/>
          <a:ext cx="0" cy="0"/>
          <a:chOff x="0" y="0"/>
          <a:chExt cx="0" cy="0"/>
        </a:xfrm>
      </p:grpSpPr>
      <p:sp>
        <p:nvSpPr>
          <p:cNvPr id="52226" name="Text Box 2">
            <a:extLst>
              <a:ext uri="{FF2B5EF4-FFF2-40B4-BE49-F238E27FC236}">
                <a16:creationId xmlns:a16="http://schemas.microsoft.com/office/drawing/2014/main" id="{5B58636B-AEAA-ADE0-E816-2E1870321EB9}"/>
              </a:ext>
            </a:extLst>
          </p:cNvPr>
          <p:cNvSpPr txBox="1">
            <a:spLocks noChangeArrowheads="1"/>
          </p:cNvSpPr>
          <p:nvPr/>
        </p:nvSpPr>
        <p:spPr bwMode="auto">
          <a:xfrm>
            <a:off x="0" y="2286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Merit Badge Day Policy Specifics</a:t>
            </a:r>
            <a:endParaRPr lang="en-US" altLang="en-US" sz="4000" b="1" dirty="0">
              <a:latin typeface="Arial" panose="020B0604020202020204" pitchFamily="34" charset="0"/>
            </a:endParaRPr>
          </a:p>
        </p:txBody>
      </p:sp>
      <p:sp>
        <p:nvSpPr>
          <p:cNvPr id="52227" name="Text Box 3">
            <a:extLst>
              <a:ext uri="{FF2B5EF4-FFF2-40B4-BE49-F238E27FC236}">
                <a16:creationId xmlns:a16="http://schemas.microsoft.com/office/drawing/2014/main" id="{95C4D137-1540-1DF8-41E4-E1A166CEA310}"/>
              </a:ext>
            </a:extLst>
          </p:cNvPr>
          <p:cNvSpPr txBox="1">
            <a:spLocks noChangeArrowheads="1"/>
          </p:cNvSpPr>
          <p:nvPr/>
        </p:nvSpPr>
        <p:spPr bwMode="auto">
          <a:xfrm>
            <a:off x="140676" y="1476471"/>
            <a:ext cx="8500905" cy="430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Merit Badges recommended for Merit Badge Day are listed on the OCC website with their listed  prerequisites. </a:t>
            </a:r>
            <a:endParaRPr lang="en-US" sz="2800" dirty="0">
              <a:cs typeface="MS PGothic" pitchFamily="34" charset="-128"/>
            </a:endParaRPr>
          </a:p>
          <a:p>
            <a:pPr marL="914400" indent="-452438">
              <a:lnSpc>
                <a:spcPct val="95000"/>
              </a:lnSpc>
              <a:spcBef>
                <a:spcPts val="400"/>
              </a:spcBef>
              <a:buBlip>
                <a:blip r:embed="rId3"/>
              </a:buBlip>
            </a:pPr>
            <a:r>
              <a:rPr lang="en-US" sz="2400" dirty="0">
                <a:cs typeface="MS PGothic" pitchFamily="34" charset="-128"/>
              </a:rPr>
              <a:t>Recommended For Merit Badge Days, </a:t>
            </a:r>
          </a:p>
          <a:p>
            <a:pPr marL="914400" indent="-452438">
              <a:lnSpc>
                <a:spcPct val="95000"/>
              </a:lnSpc>
              <a:spcBef>
                <a:spcPts val="400"/>
              </a:spcBef>
              <a:buBlip>
                <a:blip r:embed="rId3"/>
              </a:buBlip>
            </a:pPr>
            <a:r>
              <a:rPr lang="en-US" sz="2400" dirty="0">
                <a:cs typeface="MS PGothic" pitchFamily="34" charset="-128"/>
              </a:rPr>
              <a:t>Not Recommended for Merit Badge Days, </a:t>
            </a:r>
          </a:p>
          <a:p>
            <a:pPr marL="914400" indent="-452438">
              <a:lnSpc>
                <a:spcPct val="95000"/>
              </a:lnSpc>
              <a:spcBef>
                <a:spcPts val="400"/>
              </a:spcBef>
              <a:buBlip>
                <a:blip r:embed="rId3"/>
              </a:buBlip>
            </a:pPr>
            <a:r>
              <a:rPr lang="en-US" sz="2400" dirty="0">
                <a:cs typeface="MS PGothic" pitchFamily="34" charset="-128"/>
              </a:rPr>
              <a:t>Recommended for Summer Camp</a:t>
            </a:r>
            <a:endParaRPr lang="en-US" sz="2400" dirty="0">
              <a:latin typeface="+mn-lt"/>
              <a:cs typeface="MS PGothic" pitchFamily="34" charset="-128"/>
            </a:endParaRPr>
          </a:p>
          <a:p>
            <a:pPr marL="457200" indent="-457200">
              <a:spcBef>
                <a:spcPts val="400"/>
              </a:spcBef>
              <a:buFont typeface="Arial" panose="020B0604020202020204" pitchFamily="34" charset="0"/>
              <a:buBlip>
                <a:blip r:embed="rId3"/>
              </a:buBlip>
            </a:pPr>
            <a:r>
              <a:rPr lang="en-US" sz="2800" dirty="0">
                <a:latin typeface="+mn-lt"/>
                <a:cs typeface="MS PGothic" pitchFamily="34" charset="-128"/>
              </a:rPr>
              <a:t>Any Merit Badges that are not on the recommended list that wish to be done for a Merit Badge Day must be approved by the Council Advancement Committee prior to being offered at a Merit Badge Day.</a:t>
            </a:r>
          </a:p>
        </p:txBody>
      </p:sp>
      <p:sp>
        <p:nvSpPr>
          <p:cNvPr id="5" name="Rectangle 4">
            <a:extLst>
              <a:ext uri="{FF2B5EF4-FFF2-40B4-BE49-F238E27FC236}">
                <a16:creationId xmlns:a16="http://schemas.microsoft.com/office/drawing/2014/main" id="{9E27C63C-1C58-C48D-72B0-0BFC38AFB66F}"/>
              </a:ext>
            </a:extLst>
          </p:cNvPr>
          <p:cNvSpPr/>
          <p:nvPr/>
        </p:nvSpPr>
        <p:spPr>
          <a:xfrm>
            <a:off x="5464286" y="5894943"/>
            <a:ext cx="312444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7.0.4.11</a:t>
            </a:r>
          </a:p>
        </p:txBody>
      </p:sp>
    </p:spTree>
    <p:extLst>
      <p:ext uri="{BB962C8B-B14F-4D97-AF65-F5344CB8AC3E}">
        <p14:creationId xmlns:p14="http://schemas.microsoft.com/office/powerpoint/2010/main" val="16162169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33F5D-03FA-D84A-A699-D539AA0BF966}"/>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CE1ADA34-B045-5EFE-F37D-A98D08AC0C89}"/>
              </a:ext>
            </a:extLst>
          </p:cNvPr>
          <p:cNvSpPr>
            <a:spLocks noGrp="1" noChangeArrowheads="1"/>
          </p:cNvSpPr>
          <p:nvPr>
            <p:ph type="title" idx="4294967295"/>
          </p:nvPr>
        </p:nvSpPr>
        <p:spPr>
          <a:xfrm>
            <a:off x="0" y="304800"/>
            <a:ext cx="9144000" cy="993775"/>
          </a:xfrm>
        </p:spPr>
        <p:txBody>
          <a:bodyPr/>
          <a:lstStyle/>
          <a:p>
            <a:r>
              <a:rPr lang="en-US" sz="3600" dirty="0"/>
              <a:t>What’s the History Behind this Training?</a:t>
            </a:r>
            <a:endParaRPr lang="en-US" altLang="en-US" sz="3600" dirty="0">
              <a:latin typeface="Arial" panose="020B0604020202020204" pitchFamily="34" charset="0"/>
            </a:endParaRPr>
          </a:p>
        </p:txBody>
      </p:sp>
      <p:sp>
        <p:nvSpPr>
          <p:cNvPr id="9219" name="Rectangle 3">
            <a:extLst>
              <a:ext uri="{FF2B5EF4-FFF2-40B4-BE49-F238E27FC236}">
                <a16:creationId xmlns:a16="http://schemas.microsoft.com/office/drawing/2014/main" id="{CAB75019-BC01-D7AD-2123-09BFC2C3CC8F}"/>
              </a:ext>
            </a:extLst>
          </p:cNvPr>
          <p:cNvSpPr>
            <a:spLocks noGrp="1" noChangeArrowheads="1"/>
          </p:cNvSpPr>
          <p:nvPr>
            <p:ph type="body" idx="4294967295"/>
          </p:nvPr>
        </p:nvSpPr>
        <p:spPr>
          <a:xfrm>
            <a:off x="585626" y="1184952"/>
            <a:ext cx="7576371" cy="4495800"/>
          </a:xfrm>
        </p:spPr>
        <p:txBody>
          <a:bodyPr/>
          <a:lstStyle/>
          <a:p>
            <a:pPr marL="571500" indent="-571500">
              <a:spcBef>
                <a:spcPts val="400"/>
              </a:spcBef>
              <a:buBlip>
                <a:blip r:embed="rId3"/>
              </a:buBlip>
            </a:pPr>
            <a:r>
              <a:rPr lang="en-US" dirty="0"/>
              <a:t>Started around 2015</a:t>
            </a:r>
          </a:p>
          <a:p>
            <a:pPr marL="571500" indent="-571500">
              <a:spcBef>
                <a:spcPts val="400"/>
              </a:spcBef>
              <a:buBlip>
                <a:blip r:embed="rId3"/>
              </a:buBlip>
            </a:pPr>
            <a:r>
              <a:rPr lang="en-US" dirty="0"/>
              <a:t>Merit Badge Days run amuck!</a:t>
            </a:r>
          </a:p>
          <a:p>
            <a:pPr marL="971550" lvl="1" indent="-571500">
              <a:spcBef>
                <a:spcPts val="400"/>
              </a:spcBef>
              <a:buBlip>
                <a:blip r:embed="rId3"/>
              </a:buBlip>
            </a:pPr>
            <a:r>
              <a:rPr lang="en-US" sz="2400" dirty="0"/>
              <a:t>Units holding 3, 4 sometimes 5 MB Days/year!</a:t>
            </a:r>
          </a:p>
          <a:p>
            <a:pPr marL="571500" indent="-571500">
              <a:spcBef>
                <a:spcPts val="400"/>
              </a:spcBef>
              <a:buBlip>
                <a:blip r:embed="rId3"/>
              </a:buBlip>
            </a:pPr>
            <a:r>
              <a:rPr lang="en-US" dirty="0"/>
              <a:t>Guide to Advancement – 2025</a:t>
            </a:r>
          </a:p>
          <a:p>
            <a:pPr marL="971550" lvl="1" indent="-571500">
              <a:spcBef>
                <a:spcPts val="400"/>
              </a:spcBef>
              <a:buBlip>
                <a:blip r:embed="rId3"/>
              </a:buBlip>
            </a:pPr>
            <a:r>
              <a:rPr lang="en-US" dirty="0"/>
              <a:t>Specific rules about group MB Days</a:t>
            </a:r>
          </a:p>
        </p:txBody>
      </p:sp>
    </p:spTree>
    <p:extLst>
      <p:ext uri="{BB962C8B-B14F-4D97-AF65-F5344CB8AC3E}">
        <p14:creationId xmlns:p14="http://schemas.microsoft.com/office/powerpoint/2010/main" val="29291156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C818-1C0C-5676-6B0F-2DD7263ACB5E}"/>
            </a:ext>
          </a:extLst>
        </p:cNvPr>
        <p:cNvGrpSpPr/>
        <p:nvPr/>
      </p:nvGrpSpPr>
      <p:grpSpPr>
        <a:xfrm>
          <a:off x="0" y="0"/>
          <a:ext cx="0" cy="0"/>
          <a:chOff x="0" y="0"/>
          <a:chExt cx="0" cy="0"/>
        </a:xfrm>
      </p:grpSpPr>
      <p:sp>
        <p:nvSpPr>
          <p:cNvPr id="5" name="Text Box 3">
            <a:extLst>
              <a:ext uri="{FF2B5EF4-FFF2-40B4-BE49-F238E27FC236}">
                <a16:creationId xmlns:a16="http://schemas.microsoft.com/office/drawing/2014/main" id="{4FC34517-C3B4-228E-B03C-85554E4FAA0F}"/>
              </a:ext>
            </a:extLst>
          </p:cNvPr>
          <p:cNvSpPr txBox="1">
            <a:spLocks noChangeArrowheads="1"/>
          </p:cNvSpPr>
          <p:nvPr/>
        </p:nvSpPr>
        <p:spPr bwMode="auto">
          <a:xfrm>
            <a:off x="450377" y="1010182"/>
            <a:ext cx="8309754" cy="547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All Merit Badge Days will have the same schedule, </a:t>
            </a:r>
          </a:p>
          <a:p>
            <a:pPr marL="914400" indent="-452438">
              <a:lnSpc>
                <a:spcPct val="95000"/>
              </a:lnSpc>
              <a:spcBef>
                <a:spcPts val="400"/>
              </a:spcBef>
              <a:buBlip>
                <a:blip r:embed="rId3"/>
              </a:buBlip>
            </a:pPr>
            <a:r>
              <a:rPr lang="en-US" sz="2400" dirty="0">
                <a:latin typeface="+mn-lt"/>
                <a:cs typeface="MS PGothic" pitchFamily="34" charset="-128"/>
              </a:rPr>
              <a:t>3 Hour morning classes, </a:t>
            </a:r>
          </a:p>
          <a:p>
            <a:pPr marL="914400" indent="-452438">
              <a:lnSpc>
                <a:spcPct val="95000"/>
              </a:lnSpc>
              <a:spcBef>
                <a:spcPts val="400"/>
              </a:spcBef>
              <a:buFont typeface="Arial" panose="020B0604020202020204" pitchFamily="34" charset="0"/>
              <a:buBlip>
                <a:blip r:embed="rId3"/>
              </a:buBlip>
            </a:pPr>
            <a:r>
              <a:rPr lang="en-US" sz="2400" dirty="0">
                <a:latin typeface="+mn-lt"/>
                <a:cs typeface="MS PGothic" pitchFamily="34" charset="-128"/>
              </a:rPr>
              <a:t>1 hour lunch and, </a:t>
            </a:r>
          </a:p>
          <a:p>
            <a:pPr marL="914400" indent="-452438">
              <a:lnSpc>
                <a:spcPct val="95000"/>
              </a:lnSpc>
              <a:spcBef>
                <a:spcPts val="400"/>
              </a:spcBef>
              <a:buBlip>
                <a:blip r:embed="rId3"/>
              </a:buBlip>
            </a:pPr>
            <a:r>
              <a:rPr lang="en-US" sz="2400" dirty="0">
                <a:cs typeface="MS PGothic" pitchFamily="34" charset="-128"/>
              </a:rPr>
              <a:t>3 Hour afternoon classes. </a:t>
            </a:r>
          </a:p>
          <a:p>
            <a:pPr marL="457200" indent="-457200">
              <a:lnSpc>
                <a:spcPct val="95000"/>
              </a:lnSpc>
              <a:spcBef>
                <a:spcPts val="400"/>
              </a:spcBef>
              <a:buBlip>
                <a:blip r:embed="rId3"/>
              </a:buBlip>
            </a:pPr>
            <a:r>
              <a:rPr lang="en-US" sz="2800" dirty="0">
                <a:latin typeface="+mn-lt"/>
                <a:cs typeface="MS PGothic" pitchFamily="34" charset="-128"/>
              </a:rPr>
              <a:t>Minimum Counselor to Scout ratio</a:t>
            </a:r>
          </a:p>
          <a:p>
            <a:pPr marL="914400" indent="-452438">
              <a:lnSpc>
                <a:spcPct val="95000"/>
              </a:lnSpc>
              <a:spcBef>
                <a:spcPts val="400"/>
              </a:spcBef>
              <a:buBlip>
                <a:blip r:embed="rId3"/>
              </a:buBlip>
            </a:pPr>
            <a:r>
              <a:rPr lang="en-US" sz="2400" dirty="0">
                <a:latin typeface="+mn-lt"/>
                <a:cs typeface="MS PGothic" pitchFamily="34" charset="-128"/>
              </a:rPr>
              <a:t>One registered Merit Badge Counselor per 8 Scouts. </a:t>
            </a:r>
          </a:p>
          <a:p>
            <a:pPr marL="914400" indent="-452438">
              <a:lnSpc>
                <a:spcPct val="95000"/>
              </a:lnSpc>
              <a:spcBef>
                <a:spcPts val="400"/>
              </a:spcBef>
              <a:buBlip>
                <a:blip r:embed="rId3"/>
              </a:buBlip>
            </a:pPr>
            <a:r>
              <a:rPr lang="en-US" sz="2400" dirty="0">
                <a:latin typeface="+mn-lt"/>
                <a:cs typeface="MS PGothic" pitchFamily="34" charset="-128"/>
              </a:rPr>
              <a:t>Helpers in a Merit Badge class does not dilute the 8 to 1 ratio of Counselor to students.</a:t>
            </a:r>
          </a:p>
          <a:p>
            <a:pPr marL="457200" indent="-457200">
              <a:lnSpc>
                <a:spcPct val="95000"/>
              </a:lnSpc>
              <a:spcBef>
                <a:spcPts val="400"/>
              </a:spcBef>
              <a:buBlip>
                <a:blip r:embed="rId3"/>
              </a:buBlip>
            </a:pPr>
            <a:r>
              <a:rPr lang="en-US" sz="2800" dirty="0">
                <a:latin typeface="+mn-lt"/>
                <a:cs typeface="MS PGothic" pitchFamily="34" charset="-128"/>
              </a:rPr>
              <a:t>SYT procedures will be used in Merit Badge Classes (never alone with Scouts, Two Deep Leadership, etc.)</a:t>
            </a:r>
          </a:p>
          <a:p>
            <a:pPr marL="457200" indent="-457200">
              <a:lnSpc>
                <a:spcPct val="95000"/>
              </a:lnSpc>
              <a:spcBef>
                <a:spcPts val="400"/>
              </a:spcBef>
              <a:buBlip>
                <a:blip r:embed="rId3"/>
              </a:buBlip>
            </a:pPr>
            <a:r>
              <a:rPr lang="en-US" sz="2800" dirty="0">
                <a:latin typeface="+mn-lt"/>
                <a:cs typeface="MS PGothic" pitchFamily="34" charset="-128"/>
              </a:rPr>
              <a:t>Maximum Merit Badges for a Scout to earn during a Merit Badge Day is 2 Merit Badges. 1 Eagle Required Merit Badge.</a:t>
            </a:r>
          </a:p>
        </p:txBody>
      </p:sp>
      <p:sp>
        <p:nvSpPr>
          <p:cNvPr id="6" name="Text Box 2">
            <a:extLst>
              <a:ext uri="{FF2B5EF4-FFF2-40B4-BE49-F238E27FC236}">
                <a16:creationId xmlns:a16="http://schemas.microsoft.com/office/drawing/2014/main" id="{78E34AE1-56E8-8209-DD64-E63DA5EA2C0F}"/>
              </a:ext>
            </a:extLst>
          </p:cNvPr>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pic>
        <p:nvPicPr>
          <p:cNvPr id="1026" name="Picture 2" descr="C:\Users\smker\AppData\Local\Microsoft\Windows\INetCache\IE\5IIKGODI\16760-illustration-of-a-clock-pv[1].png">
            <a:extLst>
              <a:ext uri="{FF2B5EF4-FFF2-40B4-BE49-F238E27FC236}">
                <a16:creationId xmlns:a16="http://schemas.microsoft.com/office/drawing/2014/main" id="{83B25A68-4591-4770-C9A4-934E8537F7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5203" y="1532465"/>
            <a:ext cx="1474747" cy="147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757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A548A-AFC4-3582-B4C2-21C6D3B26607}"/>
            </a:ext>
          </a:extLst>
        </p:cNvPr>
        <p:cNvGrpSpPr/>
        <p:nvPr/>
      </p:nvGrpSpPr>
      <p:grpSpPr>
        <a:xfrm>
          <a:off x="0" y="0"/>
          <a:ext cx="0" cy="0"/>
          <a:chOff x="0" y="0"/>
          <a:chExt cx="0" cy="0"/>
        </a:xfrm>
      </p:grpSpPr>
      <p:sp>
        <p:nvSpPr>
          <p:cNvPr id="5" name="Text Box 3">
            <a:extLst>
              <a:ext uri="{FF2B5EF4-FFF2-40B4-BE49-F238E27FC236}">
                <a16:creationId xmlns:a16="http://schemas.microsoft.com/office/drawing/2014/main" id="{EFC63D47-2BFD-6608-F04F-2586BDD03C03}"/>
              </a:ext>
            </a:extLst>
          </p:cNvPr>
          <p:cNvSpPr txBox="1">
            <a:spLocks noChangeArrowheads="1"/>
          </p:cNvSpPr>
          <p:nvPr/>
        </p:nvSpPr>
        <p:spPr bwMode="auto">
          <a:xfrm>
            <a:off x="729465" y="1242198"/>
            <a:ext cx="8030665" cy="468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Merit Badge Worksheets</a:t>
            </a:r>
          </a:p>
          <a:p>
            <a:pPr marL="914400" indent="-452438">
              <a:lnSpc>
                <a:spcPct val="95000"/>
              </a:lnSpc>
              <a:spcBef>
                <a:spcPts val="400"/>
              </a:spcBef>
              <a:buBlip>
                <a:blip r:embed="rId3"/>
              </a:buBlip>
            </a:pPr>
            <a:r>
              <a:rPr lang="en-US" sz="2400" dirty="0">
                <a:cs typeface="MS PGothic" pitchFamily="34" charset="-128"/>
              </a:rPr>
              <a:t>May not be a requirement.</a:t>
            </a:r>
          </a:p>
          <a:p>
            <a:pPr marL="914400" indent="-452438">
              <a:lnSpc>
                <a:spcPct val="95000"/>
              </a:lnSpc>
              <a:spcBef>
                <a:spcPts val="400"/>
              </a:spcBef>
              <a:buBlip>
                <a:blip r:embed="rId3"/>
              </a:buBlip>
            </a:pPr>
            <a:r>
              <a:rPr lang="en-US" sz="2400" dirty="0">
                <a:cs typeface="MS PGothic" pitchFamily="34" charset="-128"/>
              </a:rPr>
              <a:t>May be used as an aide in helping  a Merit Badge Counselor but cannot replace proof of completing a requirement or of  requirements that have the Scout “show”, “demonstrate”, or “discuss”. </a:t>
            </a:r>
            <a:br>
              <a:rPr lang="en-US" sz="2400" dirty="0">
                <a:cs typeface="MS PGothic" pitchFamily="34" charset="-128"/>
              </a:rPr>
            </a:br>
            <a:br>
              <a:rPr lang="en-US" sz="1400" dirty="0">
                <a:cs typeface="MS PGothic" pitchFamily="34" charset="-128"/>
              </a:rPr>
            </a:br>
            <a:endParaRPr lang="en-US" sz="1400" dirty="0">
              <a:cs typeface="MS PGothic" pitchFamily="34" charset="-128"/>
            </a:endParaRPr>
          </a:p>
          <a:p>
            <a:pPr marL="457200" indent="-457200">
              <a:lnSpc>
                <a:spcPct val="95000"/>
              </a:lnSpc>
              <a:spcBef>
                <a:spcPts val="400"/>
              </a:spcBef>
              <a:buFont typeface="Arial" panose="020B0604020202020204" pitchFamily="34" charset="0"/>
              <a:buBlip>
                <a:blip r:embed="rId3"/>
              </a:buBlip>
            </a:pPr>
            <a:r>
              <a:rPr lang="en-US" sz="2800" dirty="0">
                <a:latin typeface="+mn-lt"/>
                <a:cs typeface="MS PGothic" pitchFamily="34" charset="-128"/>
              </a:rPr>
              <a:t>No expectation of completion</a:t>
            </a:r>
          </a:p>
          <a:p>
            <a:pPr marL="914400" indent="-452438">
              <a:lnSpc>
                <a:spcPct val="95000"/>
              </a:lnSpc>
              <a:spcBef>
                <a:spcPts val="400"/>
              </a:spcBef>
              <a:buBlip>
                <a:blip r:embed="rId3"/>
              </a:buBlip>
            </a:pPr>
            <a:r>
              <a:rPr lang="en-US" sz="2400" dirty="0">
                <a:cs typeface="MS PGothic" pitchFamily="34" charset="-128"/>
              </a:rPr>
              <a:t>Partial completions are a reasonable expectation for  attending a Merit Badge Day. There should be no expectations given that if the Scout registers for a Merit Badge completion is assured. </a:t>
            </a:r>
            <a:endParaRPr lang="en-US" sz="1400" dirty="0">
              <a:cs typeface="MS PGothic" pitchFamily="34" charset="-128"/>
            </a:endParaRPr>
          </a:p>
        </p:txBody>
      </p:sp>
      <p:sp>
        <p:nvSpPr>
          <p:cNvPr id="6" name="Text Box 2">
            <a:extLst>
              <a:ext uri="{FF2B5EF4-FFF2-40B4-BE49-F238E27FC236}">
                <a16:creationId xmlns:a16="http://schemas.microsoft.com/office/drawing/2014/main" id="{AACEB5E3-9568-1DDE-5911-10DAA106AE08}"/>
              </a:ext>
            </a:extLst>
          </p:cNvPr>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
        <p:nvSpPr>
          <p:cNvPr id="7" name="Rectangle 6">
            <a:extLst>
              <a:ext uri="{FF2B5EF4-FFF2-40B4-BE49-F238E27FC236}">
                <a16:creationId xmlns:a16="http://schemas.microsoft.com/office/drawing/2014/main" id="{E8A718FB-56FE-CF56-72A6-7F13B69C9A85}"/>
              </a:ext>
            </a:extLst>
          </p:cNvPr>
          <p:cNvSpPr/>
          <p:nvPr/>
        </p:nvSpPr>
        <p:spPr>
          <a:xfrm>
            <a:off x="5635685" y="5586222"/>
            <a:ext cx="312444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7.0.3.3</a:t>
            </a:r>
          </a:p>
        </p:txBody>
      </p:sp>
      <p:sp>
        <p:nvSpPr>
          <p:cNvPr id="8" name="Rectangle 7">
            <a:extLst>
              <a:ext uri="{FF2B5EF4-FFF2-40B4-BE49-F238E27FC236}">
                <a16:creationId xmlns:a16="http://schemas.microsoft.com/office/drawing/2014/main" id="{327B03F7-4358-9830-9398-F661481242F4}"/>
              </a:ext>
            </a:extLst>
          </p:cNvPr>
          <p:cNvSpPr/>
          <p:nvPr/>
        </p:nvSpPr>
        <p:spPr>
          <a:xfrm>
            <a:off x="5581305" y="3501028"/>
            <a:ext cx="3007426"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7.0.4.8</a:t>
            </a:r>
          </a:p>
        </p:txBody>
      </p:sp>
    </p:spTree>
    <p:extLst>
      <p:ext uri="{BB962C8B-B14F-4D97-AF65-F5344CB8AC3E}">
        <p14:creationId xmlns:p14="http://schemas.microsoft.com/office/powerpoint/2010/main" val="41674272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C1C4-9496-12B3-4313-8B198A8CB8B4}"/>
            </a:ext>
          </a:extLst>
        </p:cNvPr>
        <p:cNvGrpSpPr/>
        <p:nvPr/>
      </p:nvGrpSpPr>
      <p:grpSpPr>
        <a:xfrm>
          <a:off x="0" y="0"/>
          <a:ext cx="0" cy="0"/>
          <a:chOff x="0" y="0"/>
          <a:chExt cx="0" cy="0"/>
        </a:xfrm>
      </p:grpSpPr>
      <p:sp>
        <p:nvSpPr>
          <p:cNvPr id="5" name="Text Box 3">
            <a:extLst>
              <a:ext uri="{FF2B5EF4-FFF2-40B4-BE49-F238E27FC236}">
                <a16:creationId xmlns:a16="http://schemas.microsoft.com/office/drawing/2014/main" id="{209A5F15-DDA6-6E70-24F4-C6E8A96968C5}"/>
              </a:ext>
            </a:extLst>
          </p:cNvPr>
          <p:cNvSpPr txBox="1">
            <a:spLocks noChangeArrowheads="1"/>
          </p:cNvSpPr>
          <p:nvPr/>
        </p:nvSpPr>
        <p:spPr bwMode="auto">
          <a:xfrm>
            <a:off x="423081" y="1242198"/>
            <a:ext cx="8598089" cy="422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spcBef>
                <a:spcPts val="400"/>
              </a:spcBef>
              <a:buBlip>
                <a:blip r:embed="rId3"/>
              </a:buBlip>
            </a:pPr>
            <a:r>
              <a:rPr lang="en-US" sz="2800" dirty="0">
                <a:cs typeface="MS PGothic" pitchFamily="34" charset="-128"/>
              </a:rPr>
              <a:t>Merit Badge day fees will not exceed $50.00 per Scout per Merit Badge Day, and $10.00 for Lunch.  </a:t>
            </a:r>
          </a:p>
          <a:p>
            <a:pPr marL="971550" lvl="1" indent="-457200" eaLnBrk="1" hangingPunct="1">
              <a:spcBef>
                <a:spcPts val="400"/>
              </a:spcBef>
              <a:buBlip>
                <a:blip r:embed="rId4"/>
              </a:buBlip>
            </a:pPr>
            <a:r>
              <a:rPr lang="en-US" sz="2400" dirty="0">
                <a:latin typeface="Arial" panose="020B0604020202020204" pitchFamily="34" charset="0"/>
              </a:rPr>
              <a:t>Any reasonable materials fee for a specific Merit Badge class may be charged in addition to the $50.00 fee </a:t>
            </a:r>
            <a:r>
              <a:rPr lang="en-US" sz="2400" b="1" dirty="0">
                <a:latin typeface="Arial" panose="020B0604020202020204" pitchFamily="34" charset="0"/>
              </a:rPr>
              <a:t>IF THE EXTRA FEES ARE NECESSARY.</a:t>
            </a:r>
            <a:br>
              <a:rPr lang="en-US" sz="2400" b="1" dirty="0">
                <a:latin typeface="Arial" panose="020B0604020202020204" pitchFamily="34" charset="0"/>
              </a:rPr>
            </a:br>
            <a:endParaRPr lang="en-US" sz="2400" dirty="0">
              <a:cs typeface="MS PGothic" pitchFamily="34" charset="-128"/>
            </a:endParaRPr>
          </a:p>
          <a:p>
            <a:pPr marL="461963" indent="-461963">
              <a:lnSpc>
                <a:spcPct val="95000"/>
              </a:lnSpc>
              <a:spcBef>
                <a:spcPts val="400"/>
              </a:spcBef>
              <a:buBlip>
                <a:blip r:embed="rId3"/>
              </a:buBlip>
            </a:pPr>
            <a:r>
              <a:rPr lang="en-US" sz="2800" dirty="0">
                <a:cs typeface="MS PGothic" pitchFamily="34" charset="-128"/>
              </a:rPr>
              <a:t>Only one Merit Badge Day per Unit per Year will be approved.</a:t>
            </a:r>
          </a:p>
          <a:p>
            <a:pPr marL="461963" indent="-461963">
              <a:lnSpc>
                <a:spcPct val="95000"/>
              </a:lnSpc>
              <a:spcBef>
                <a:spcPts val="400"/>
              </a:spcBef>
              <a:buBlip>
                <a:blip r:embed="rId3"/>
              </a:buBlip>
            </a:pPr>
            <a:r>
              <a:rPr lang="en-US" sz="2800" dirty="0">
                <a:cs typeface="MS PGothic" pitchFamily="34" charset="-128"/>
              </a:rPr>
              <a:t>Merit Badge Days may not be conducted on Council property.</a:t>
            </a:r>
          </a:p>
        </p:txBody>
      </p:sp>
      <p:sp>
        <p:nvSpPr>
          <p:cNvPr id="6" name="Text Box 2">
            <a:extLst>
              <a:ext uri="{FF2B5EF4-FFF2-40B4-BE49-F238E27FC236}">
                <a16:creationId xmlns:a16="http://schemas.microsoft.com/office/drawing/2014/main" id="{0C7FEF91-8094-A8EB-B742-7420884B1947}"/>
              </a:ext>
            </a:extLst>
          </p:cNvPr>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
        <p:nvSpPr>
          <p:cNvPr id="4" name="Rectangle 3">
            <a:extLst>
              <a:ext uri="{FF2B5EF4-FFF2-40B4-BE49-F238E27FC236}">
                <a16:creationId xmlns:a16="http://schemas.microsoft.com/office/drawing/2014/main" id="{F86EAA37-292E-05AF-09AE-033CBF0F35E6}"/>
              </a:ext>
            </a:extLst>
          </p:cNvPr>
          <p:cNvSpPr/>
          <p:nvPr/>
        </p:nvSpPr>
        <p:spPr>
          <a:xfrm>
            <a:off x="5643227" y="3264415"/>
            <a:ext cx="32414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7.0.4.10</a:t>
            </a:r>
          </a:p>
        </p:txBody>
      </p:sp>
    </p:spTree>
    <p:extLst>
      <p:ext uri="{BB962C8B-B14F-4D97-AF65-F5344CB8AC3E}">
        <p14:creationId xmlns:p14="http://schemas.microsoft.com/office/powerpoint/2010/main" val="7127125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790FE-42E5-3CEB-BBDF-7DD646A7D690}"/>
            </a:ext>
          </a:extLst>
        </p:cNvPr>
        <p:cNvGrpSpPr/>
        <p:nvPr/>
      </p:nvGrpSpPr>
      <p:grpSpPr>
        <a:xfrm>
          <a:off x="0" y="0"/>
          <a:ext cx="0" cy="0"/>
          <a:chOff x="0" y="0"/>
          <a:chExt cx="0" cy="0"/>
        </a:xfrm>
      </p:grpSpPr>
      <p:sp>
        <p:nvSpPr>
          <p:cNvPr id="5" name="Text Box 3">
            <a:extLst>
              <a:ext uri="{FF2B5EF4-FFF2-40B4-BE49-F238E27FC236}">
                <a16:creationId xmlns:a16="http://schemas.microsoft.com/office/drawing/2014/main" id="{DBB89BCF-68D1-17CD-C990-08A5B30CE87F}"/>
              </a:ext>
            </a:extLst>
          </p:cNvPr>
          <p:cNvSpPr txBox="1">
            <a:spLocks noChangeArrowheads="1"/>
          </p:cNvSpPr>
          <p:nvPr/>
        </p:nvSpPr>
        <p:spPr bwMode="auto">
          <a:xfrm>
            <a:off x="423081" y="1242198"/>
            <a:ext cx="8598089" cy="254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61963" indent="-461963">
              <a:lnSpc>
                <a:spcPct val="95000"/>
              </a:lnSpc>
              <a:spcBef>
                <a:spcPts val="400"/>
              </a:spcBef>
              <a:buBlip>
                <a:blip r:embed="rId3"/>
              </a:buBlip>
            </a:pPr>
            <a:r>
              <a:rPr lang="en-US" sz="2800" dirty="0">
                <a:cs typeface="MS PGothic" pitchFamily="34" charset="-128"/>
              </a:rPr>
              <a:t>Certificates of Insurance (if needed) need to be requested of Council two weeks in advance of a Merit Badge Day</a:t>
            </a:r>
            <a:r>
              <a:rPr lang="en-US" sz="2400" dirty="0">
                <a:cs typeface="MS PGothic" pitchFamily="34" charset="-128"/>
              </a:rPr>
              <a:t>.     </a:t>
            </a:r>
            <a:br>
              <a:rPr lang="en-US" sz="2400" dirty="0">
                <a:cs typeface="MS PGothic" pitchFamily="34" charset="-128"/>
              </a:rPr>
            </a:br>
            <a:r>
              <a:rPr lang="en-US" sz="2400" dirty="0">
                <a:cs typeface="MS PGothic" pitchFamily="34" charset="-128"/>
              </a:rPr>
              <a:t>                        Email address:  </a:t>
            </a:r>
            <a:r>
              <a:rPr lang="en-US" sz="2400" dirty="0">
                <a:cs typeface="MS PGothic" pitchFamily="34" charset="-128"/>
                <a:hlinkClick r:id="rId4"/>
              </a:rPr>
              <a:t>COI@ocbsa.org</a:t>
            </a:r>
            <a:endParaRPr lang="en-US" sz="2400" dirty="0">
              <a:cs typeface="MS PGothic" pitchFamily="34" charset="-128"/>
            </a:endParaRPr>
          </a:p>
          <a:p>
            <a:pPr marL="461963" indent="-461963">
              <a:lnSpc>
                <a:spcPct val="95000"/>
              </a:lnSpc>
              <a:spcBef>
                <a:spcPts val="400"/>
              </a:spcBef>
              <a:buBlip>
                <a:blip r:embed="rId3"/>
              </a:buBlip>
            </a:pPr>
            <a:r>
              <a:rPr lang="en-US" sz="2800" dirty="0">
                <a:cs typeface="MS PGothic" pitchFamily="34" charset="-128"/>
              </a:rPr>
              <a:t>Scholarships for Scouts in need will be the responsibility of the Merit Badge Day host Unit.</a:t>
            </a:r>
          </a:p>
        </p:txBody>
      </p:sp>
      <p:sp>
        <p:nvSpPr>
          <p:cNvPr id="6" name="Text Box 2">
            <a:extLst>
              <a:ext uri="{FF2B5EF4-FFF2-40B4-BE49-F238E27FC236}">
                <a16:creationId xmlns:a16="http://schemas.microsoft.com/office/drawing/2014/main" id="{FDFCF546-BAE9-5F53-BA18-D5D40D2A1A76}"/>
              </a:ext>
            </a:extLst>
          </p:cNvPr>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Tree>
    <p:extLst>
      <p:ext uri="{BB962C8B-B14F-4D97-AF65-F5344CB8AC3E}">
        <p14:creationId xmlns:p14="http://schemas.microsoft.com/office/powerpoint/2010/main" val="65218983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B44AD-E1D7-693C-6FAD-6DCB208708ED}"/>
            </a:ext>
          </a:extLst>
        </p:cNvPr>
        <p:cNvGrpSpPr/>
        <p:nvPr/>
      </p:nvGrpSpPr>
      <p:grpSpPr>
        <a:xfrm>
          <a:off x="0" y="0"/>
          <a:ext cx="0" cy="0"/>
          <a:chOff x="0" y="0"/>
          <a:chExt cx="0" cy="0"/>
        </a:xfrm>
      </p:grpSpPr>
      <p:sp>
        <p:nvSpPr>
          <p:cNvPr id="5" name="Text Box 3">
            <a:extLst>
              <a:ext uri="{FF2B5EF4-FFF2-40B4-BE49-F238E27FC236}">
                <a16:creationId xmlns:a16="http://schemas.microsoft.com/office/drawing/2014/main" id="{10337BC7-D1C2-57D7-7159-DF3AA248156B}"/>
              </a:ext>
            </a:extLst>
          </p:cNvPr>
          <p:cNvSpPr txBox="1">
            <a:spLocks noChangeArrowheads="1"/>
          </p:cNvSpPr>
          <p:nvPr/>
        </p:nvSpPr>
        <p:spPr bwMode="auto">
          <a:xfrm>
            <a:off x="729465" y="1242198"/>
            <a:ext cx="8030665" cy="211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lvl="0" indent="-457200">
              <a:lnSpc>
                <a:spcPct val="95000"/>
              </a:lnSpc>
              <a:spcBef>
                <a:spcPts val="400"/>
              </a:spcBef>
              <a:buBlip>
                <a:blip r:embed="rId3"/>
              </a:buBlip>
            </a:pPr>
            <a:r>
              <a:rPr lang="en-US" sz="2800" dirty="0">
                <a:cs typeface="MS PGothic" pitchFamily="34" charset="-128"/>
              </a:rPr>
              <a:t>All Merit Badge Day Registrations and monies will be handled by the Host Unit.</a:t>
            </a:r>
          </a:p>
          <a:p>
            <a:pPr marL="914400" indent="-452438">
              <a:lnSpc>
                <a:spcPct val="95000"/>
              </a:lnSpc>
              <a:spcBef>
                <a:spcPts val="400"/>
              </a:spcBef>
              <a:buBlip>
                <a:blip r:embed="rId3"/>
              </a:buBlip>
            </a:pPr>
            <a:r>
              <a:rPr lang="en-US" sz="2400" dirty="0">
                <a:cs typeface="MS PGothic" pitchFamily="34" charset="-128"/>
              </a:rPr>
              <a:t>Walkups not allowed.</a:t>
            </a:r>
          </a:p>
          <a:p>
            <a:pPr marL="914400" indent="-452438">
              <a:lnSpc>
                <a:spcPct val="95000"/>
              </a:lnSpc>
              <a:spcBef>
                <a:spcPts val="400"/>
              </a:spcBef>
              <a:buBlip>
                <a:blip r:embed="rId3"/>
              </a:buBlip>
            </a:pPr>
            <a:r>
              <a:rPr lang="en-US" sz="2400" dirty="0">
                <a:cs typeface="MS PGothic" pitchFamily="34" charset="-128"/>
              </a:rPr>
              <a:t>Switching Scouts </a:t>
            </a:r>
            <a:r>
              <a:rPr lang="en-US" sz="2400" b="1" dirty="0">
                <a:cs typeface="MS PGothic" pitchFamily="34" charset="-128"/>
              </a:rPr>
              <a:t>IS</a:t>
            </a:r>
            <a:r>
              <a:rPr lang="en-US" sz="2400" dirty="0">
                <a:cs typeface="MS PGothic" pitchFamily="34" charset="-128"/>
              </a:rPr>
              <a:t> allowed.</a:t>
            </a:r>
          </a:p>
          <a:p>
            <a:pPr marL="914400" indent="-452438">
              <a:lnSpc>
                <a:spcPct val="95000"/>
              </a:lnSpc>
              <a:spcBef>
                <a:spcPts val="400"/>
              </a:spcBef>
              <a:buBlip>
                <a:blip r:embed="rId3"/>
              </a:buBlip>
            </a:pPr>
            <a:r>
              <a:rPr lang="en-US" sz="2400" b="1" dirty="0">
                <a:cs typeface="MS PGothic" pitchFamily="34" charset="-128"/>
              </a:rPr>
              <a:t>NO REFUNDS</a:t>
            </a:r>
            <a:r>
              <a:rPr lang="en-US" sz="2400" dirty="0">
                <a:cs typeface="MS PGothic" pitchFamily="34" charset="-128"/>
              </a:rPr>
              <a:t>.</a:t>
            </a:r>
          </a:p>
        </p:txBody>
      </p:sp>
      <p:sp>
        <p:nvSpPr>
          <p:cNvPr id="6" name="Text Box 2">
            <a:extLst>
              <a:ext uri="{FF2B5EF4-FFF2-40B4-BE49-F238E27FC236}">
                <a16:creationId xmlns:a16="http://schemas.microsoft.com/office/drawing/2014/main" id="{4ED400D2-ABFD-0E2A-568F-97C1C185A81F}"/>
              </a:ext>
            </a:extLst>
          </p:cNvPr>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pic>
        <p:nvPicPr>
          <p:cNvPr id="4" name="Picture 4" descr="http://troop862.com/boy_scouts%20website/images/Boy_Scouting_ranks_(Boy_Scouts_of_America).png">
            <a:hlinkClick r:id="rId4"/>
            <a:extLst>
              <a:ext uri="{FF2B5EF4-FFF2-40B4-BE49-F238E27FC236}">
                <a16:creationId xmlns:a16="http://schemas.microsoft.com/office/drawing/2014/main" id="{D9BEDF33-6031-D14D-6E83-6FEFEC0DCD6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3423" y="4734008"/>
            <a:ext cx="7777153" cy="181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5994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548C3-BAA6-F12F-0146-B83E0F3DCE7E}"/>
            </a:ext>
          </a:extLst>
        </p:cNvPr>
        <p:cNvGrpSpPr/>
        <p:nvPr/>
      </p:nvGrpSpPr>
      <p:grpSpPr>
        <a:xfrm>
          <a:off x="0" y="0"/>
          <a:ext cx="0" cy="0"/>
          <a:chOff x="0" y="0"/>
          <a:chExt cx="0" cy="0"/>
        </a:xfrm>
      </p:grpSpPr>
      <p:sp>
        <p:nvSpPr>
          <p:cNvPr id="6" name="Text Box 2">
            <a:extLst>
              <a:ext uri="{FF2B5EF4-FFF2-40B4-BE49-F238E27FC236}">
                <a16:creationId xmlns:a16="http://schemas.microsoft.com/office/drawing/2014/main" id="{E2A8451B-DF5F-8B51-8E16-EEF5F1A77300}"/>
              </a:ext>
            </a:extLst>
          </p:cNvPr>
          <p:cNvSpPr txBox="1">
            <a:spLocks noChangeArrowheads="1"/>
          </p:cNvSpPr>
          <p:nvPr/>
        </p:nvSpPr>
        <p:spPr bwMode="auto">
          <a:xfrm>
            <a:off x="0" y="2286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Merit Badge Day Feedback</a:t>
            </a:r>
            <a:endParaRPr lang="en-US" altLang="en-US" sz="4000" b="1" dirty="0">
              <a:latin typeface="Arial" panose="020B0604020202020204" pitchFamily="34" charset="0"/>
            </a:endParaRPr>
          </a:p>
        </p:txBody>
      </p:sp>
      <p:sp>
        <p:nvSpPr>
          <p:cNvPr id="7" name="Text Box 3">
            <a:extLst>
              <a:ext uri="{FF2B5EF4-FFF2-40B4-BE49-F238E27FC236}">
                <a16:creationId xmlns:a16="http://schemas.microsoft.com/office/drawing/2014/main" id="{8ADA9317-86AA-22BC-D218-BEC6E2BFC4CE}"/>
              </a:ext>
            </a:extLst>
          </p:cNvPr>
          <p:cNvSpPr txBox="1">
            <a:spLocks noChangeArrowheads="1"/>
          </p:cNvSpPr>
          <p:nvPr/>
        </p:nvSpPr>
        <p:spPr bwMode="auto">
          <a:xfrm>
            <a:off x="140674" y="1506617"/>
            <a:ext cx="8711924" cy="219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682625" indent="-450850">
              <a:lnSpc>
                <a:spcPct val="95000"/>
              </a:lnSpc>
              <a:spcBef>
                <a:spcPts val="400"/>
              </a:spcBef>
              <a:buFont typeface="Arial" panose="020B0604020202020204" pitchFamily="34" charset="0"/>
              <a:buBlip>
                <a:blip r:embed="rId3"/>
              </a:buBlip>
            </a:pPr>
            <a:r>
              <a:rPr lang="en-US" sz="2800" dirty="0">
                <a:latin typeface="+mn-lt"/>
                <a:cs typeface="MS PGothic" pitchFamily="34" charset="-128"/>
              </a:rPr>
              <a:t>Each Unit Merit Badge Day will have a member of the Council or District Advancement team as an observer.</a:t>
            </a:r>
          </a:p>
          <a:p>
            <a:pPr marL="682625" indent="-450850">
              <a:lnSpc>
                <a:spcPct val="95000"/>
              </a:lnSpc>
              <a:spcBef>
                <a:spcPts val="400"/>
              </a:spcBef>
              <a:buBlip>
                <a:blip r:embed="rId3"/>
              </a:buBlip>
            </a:pPr>
            <a:r>
              <a:rPr lang="en-US" sz="2800" dirty="0">
                <a:latin typeface="+mn-lt"/>
                <a:cs typeface="MS PGothic" pitchFamily="34" charset="-128"/>
              </a:rPr>
              <a:t>Feedback will be shared with the host Unit and the Council Advancement Committee to help make a better Merit Badge experience for participants.</a:t>
            </a:r>
          </a:p>
        </p:txBody>
      </p:sp>
    </p:spTree>
    <p:extLst>
      <p:ext uri="{BB962C8B-B14F-4D97-AF65-F5344CB8AC3E}">
        <p14:creationId xmlns:p14="http://schemas.microsoft.com/office/powerpoint/2010/main" val="38003907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AB495-66A4-EA40-3E4C-27A06C910C1B}"/>
            </a:ext>
          </a:extLst>
        </p:cNvPr>
        <p:cNvGrpSpPr/>
        <p:nvPr/>
      </p:nvGrpSpPr>
      <p:grpSpPr>
        <a:xfrm>
          <a:off x="0" y="0"/>
          <a:ext cx="0" cy="0"/>
          <a:chOff x="0" y="0"/>
          <a:chExt cx="0" cy="0"/>
        </a:xfrm>
      </p:grpSpPr>
      <p:sp>
        <p:nvSpPr>
          <p:cNvPr id="72708" name="Text Box 2">
            <a:extLst>
              <a:ext uri="{FF2B5EF4-FFF2-40B4-BE49-F238E27FC236}">
                <a16:creationId xmlns:a16="http://schemas.microsoft.com/office/drawing/2014/main" id="{95D6C93D-6A2C-D930-B035-288C7552C1DF}"/>
              </a:ext>
            </a:extLst>
          </p:cNvPr>
          <p:cNvSpPr txBox="1">
            <a:spLocks noChangeArrowheads="1"/>
          </p:cNvSpPr>
          <p:nvPr/>
        </p:nvSpPr>
        <p:spPr bwMode="auto">
          <a:xfrm>
            <a:off x="0" y="39310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4000" b="1" dirty="0"/>
              <a:t>Wrap Up</a:t>
            </a:r>
            <a:endParaRPr lang="en-US" altLang="en-US" sz="4000" b="1" dirty="0">
              <a:latin typeface="Arial" panose="020B0604020202020204" pitchFamily="34" charset="0"/>
            </a:endParaRPr>
          </a:p>
        </p:txBody>
      </p:sp>
      <p:sp>
        <p:nvSpPr>
          <p:cNvPr id="5" name="Text Box 3">
            <a:extLst>
              <a:ext uri="{FF2B5EF4-FFF2-40B4-BE49-F238E27FC236}">
                <a16:creationId xmlns:a16="http://schemas.microsoft.com/office/drawing/2014/main" id="{999019DC-6BE7-D763-F2F6-11195471C017}"/>
              </a:ext>
            </a:extLst>
          </p:cNvPr>
          <p:cNvSpPr txBox="1">
            <a:spLocks noChangeArrowheads="1"/>
          </p:cNvSpPr>
          <p:nvPr/>
        </p:nvSpPr>
        <p:spPr bwMode="auto">
          <a:xfrm>
            <a:off x="140674" y="1171863"/>
            <a:ext cx="8711924" cy="387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739775" indent="-452438">
              <a:lnSpc>
                <a:spcPct val="95000"/>
              </a:lnSpc>
              <a:spcBef>
                <a:spcPts val="400"/>
              </a:spcBef>
              <a:buFont typeface="Arial" panose="020B0604020202020204" pitchFamily="34" charset="0"/>
              <a:buBlip>
                <a:blip r:embed="rId3"/>
              </a:buBlip>
            </a:pPr>
            <a:r>
              <a:rPr lang="en-US" sz="2800" dirty="0">
                <a:latin typeface="+mn-lt"/>
                <a:cs typeface="MS PGothic" pitchFamily="34" charset="-128"/>
              </a:rPr>
              <a:t>We want all Scouts to have a quality experience when attending a Unit Merit Badge Day. We know through the work of many volunteers this can be a great experience for the Scout.</a:t>
            </a:r>
          </a:p>
          <a:p>
            <a:pPr marL="739775" indent="-452438">
              <a:lnSpc>
                <a:spcPct val="95000"/>
              </a:lnSpc>
              <a:spcBef>
                <a:spcPts val="400"/>
              </a:spcBef>
              <a:buBlip>
                <a:blip r:embed="rId3"/>
              </a:buBlip>
            </a:pPr>
            <a:r>
              <a:rPr lang="en-US" sz="2800" dirty="0">
                <a:latin typeface="+mn-lt"/>
                <a:cs typeface="MS PGothic" pitchFamily="34" charset="-128"/>
              </a:rPr>
              <a:t>We will share all Feedback with host Units and use the information on the Council Advancement Committee to make improvements.</a:t>
            </a:r>
          </a:p>
          <a:p>
            <a:pPr marL="739775" indent="-452438">
              <a:lnSpc>
                <a:spcPct val="95000"/>
              </a:lnSpc>
              <a:spcBef>
                <a:spcPts val="400"/>
              </a:spcBef>
              <a:buBlip>
                <a:blip r:embed="rId3"/>
              </a:buBlip>
            </a:pPr>
            <a:r>
              <a:rPr lang="en-US" sz="2800" dirty="0">
                <a:latin typeface="+mn-lt"/>
                <a:cs typeface="MS PGothic" pitchFamily="34" charset="-128"/>
              </a:rPr>
              <a:t>We ask your cooperation to make this a great program for Scouts.</a:t>
            </a:r>
          </a:p>
        </p:txBody>
      </p:sp>
      <p:pic>
        <p:nvPicPr>
          <p:cNvPr id="6146" name="Picture 2" descr="http://ih.constantcontact.com/fs159/1107467178519/img/35.jpg?a=1113059024418">
            <a:hlinkClick r:id="rId4"/>
            <a:extLst>
              <a:ext uri="{FF2B5EF4-FFF2-40B4-BE49-F238E27FC236}">
                <a16:creationId xmlns:a16="http://schemas.microsoft.com/office/drawing/2014/main" id="{0149CB2B-74CA-4BEF-251B-BB0C3D2EBA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31604" y="4936900"/>
            <a:ext cx="6378384" cy="140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74480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1DAE9-3E03-CB09-1CFF-BE25558A0E2C}"/>
            </a:ext>
          </a:extLst>
        </p:cNvPr>
        <p:cNvGrpSpPr/>
        <p:nvPr/>
      </p:nvGrpSpPr>
      <p:grpSpPr>
        <a:xfrm>
          <a:off x="0" y="0"/>
          <a:ext cx="0" cy="0"/>
          <a:chOff x="0" y="0"/>
          <a:chExt cx="0" cy="0"/>
        </a:xfrm>
      </p:grpSpPr>
      <p:sp>
        <p:nvSpPr>
          <p:cNvPr id="107522" name="Rectangle 3">
            <a:extLst>
              <a:ext uri="{FF2B5EF4-FFF2-40B4-BE49-F238E27FC236}">
                <a16:creationId xmlns:a16="http://schemas.microsoft.com/office/drawing/2014/main" id="{AF0E1ECE-BB10-2019-B028-4BD44AAB668E}"/>
              </a:ext>
            </a:extLst>
          </p:cNvPr>
          <p:cNvSpPr>
            <a:spLocks noGrp="1" noChangeArrowheads="1"/>
          </p:cNvSpPr>
          <p:nvPr>
            <p:ph type="body" idx="4294967295"/>
          </p:nvPr>
        </p:nvSpPr>
        <p:spPr>
          <a:xfrm>
            <a:off x="238571" y="2445375"/>
            <a:ext cx="6781800" cy="3790533"/>
          </a:xfrm>
        </p:spPr>
        <p:txBody>
          <a:bodyPr/>
          <a:lstStyle/>
          <a:p>
            <a:pPr marL="1479550" indent="-1479550" eaLnBrk="1" hangingPunct="1">
              <a:lnSpc>
                <a:spcPct val="90000"/>
              </a:lnSpc>
              <a:buFont typeface="Arial" panose="020B0604020202020204" pitchFamily="34" charset="0"/>
              <a:buNone/>
              <a:defRPr/>
            </a:pPr>
            <a:r>
              <a:rPr lang="en-US" altLang="en-US" sz="2400" b="1" dirty="0">
                <a:latin typeface="Arial" panose="020B0604020202020204" pitchFamily="34" charset="0"/>
              </a:rPr>
              <a:t>Resources</a:t>
            </a:r>
          </a:p>
          <a:p>
            <a:pPr marL="909638" indent="-447675">
              <a:lnSpc>
                <a:spcPct val="95000"/>
              </a:lnSpc>
              <a:spcBef>
                <a:spcPts val="400"/>
              </a:spcBef>
              <a:buBlip>
                <a:blip r:embed="rId3"/>
              </a:buBlip>
              <a:defRPr/>
            </a:pPr>
            <a:r>
              <a:rPr lang="en-US" altLang="en-US" sz="2000" kern="1200" dirty="0"/>
              <a:t>Guide to Advancement, No. 33088</a:t>
            </a:r>
          </a:p>
          <a:p>
            <a:pPr marL="909638" indent="-447675">
              <a:lnSpc>
                <a:spcPct val="95000"/>
              </a:lnSpc>
              <a:spcBef>
                <a:spcPts val="400"/>
              </a:spcBef>
              <a:buBlip>
                <a:blip r:embed="rId3"/>
              </a:buBlip>
              <a:defRPr/>
            </a:pPr>
            <a:r>
              <a:rPr lang="en-US" altLang="en-US" sz="2000" kern="1200" dirty="0"/>
              <a:t>Merit Badge pamphlets</a:t>
            </a:r>
          </a:p>
          <a:p>
            <a:pPr marL="909638" indent="-447675">
              <a:lnSpc>
                <a:spcPct val="95000"/>
              </a:lnSpc>
              <a:spcBef>
                <a:spcPts val="400"/>
              </a:spcBef>
              <a:buBlip>
                <a:blip r:embed="rId3"/>
              </a:buBlip>
              <a:defRPr/>
            </a:pPr>
            <a:r>
              <a:rPr lang="en-US" altLang="en-US" sz="2000" kern="1200" dirty="0"/>
              <a:t>Scouting America Requirements, No. 616334</a:t>
            </a:r>
          </a:p>
          <a:p>
            <a:pPr marL="909638" indent="-447675">
              <a:lnSpc>
                <a:spcPct val="95000"/>
              </a:lnSpc>
              <a:spcBef>
                <a:spcPts val="400"/>
              </a:spcBef>
              <a:buBlip>
                <a:blip r:embed="rId3"/>
              </a:buBlip>
              <a:defRPr/>
            </a:pPr>
            <a:r>
              <a:rPr lang="en-US" altLang="en-US" sz="2000" kern="1200" dirty="0"/>
              <a:t>Application for Merit Badge, No. 34124</a:t>
            </a:r>
          </a:p>
          <a:p>
            <a:pPr marL="909638" indent="-447675">
              <a:lnSpc>
                <a:spcPct val="95000"/>
              </a:lnSpc>
              <a:spcBef>
                <a:spcPts val="400"/>
              </a:spcBef>
              <a:buBlip>
                <a:blip r:embed="rId3"/>
              </a:buBlip>
              <a:defRPr/>
            </a:pPr>
            <a:r>
              <a:rPr lang="en-US" altLang="en-US" sz="2000" kern="1200" dirty="0"/>
              <a:t>A Guide for Merit Badge Counseling, No. 34532</a:t>
            </a:r>
          </a:p>
          <a:p>
            <a:pPr marL="909638" indent="-447675">
              <a:lnSpc>
                <a:spcPct val="95000"/>
              </a:lnSpc>
              <a:spcBef>
                <a:spcPts val="400"/>
              </a:spcBef>
              <a:buBlip>
                <a:blip r:embed="rId3"/>
              </a:buBlip>
              <a:defRPr/>
            </a:pPr>
            <a:r>
              <a:rPr lang="en-US" altLang="en-US" sz="2000" kern="1200" dirty="0"/>
              <a:t>Scouting America Handbook, No. 34554</a:t>
            </a:r>
          </a:p>
          <a:p>
            <a:pPr marL="909638" indent="-447675">
              <a:lnSpc>
                <a:spcPct val="95000"/>
              </a:lnSpc>
              <a:spcBef>
                <a:spcPts val="400"/>
              </a:spcBef>
              <a:buBlip>
                <a:blip r:embed="rId3"/>
              </a:buBlip>
              <a:defRPr/>
            </a:pPr>
            <a:r>
              <a:rPr lang="en-US" altLang="en-US" sz="2000" kern="1200" dirty="0"/>
              <a:t>Merit Badge Counselor Information, No. 34405</a:t>
            </a:r>
          </a:p>
          <a:p>
            <a:pPr marL="909638" indent="-447675">
              <a:lnSpc>
                <a:spcPct val="95000"/>
              </a:lnSpc>
              <a:spcBef>
                <a:spcPts val="400"/>
              </a:spcBef>
              <a:buBlip>
                <a:blip r:embed="rId3"/>
              </a:buBlip>
              <a:defRPr/>
            </a:pPr>
            <a:r>
              <a:rPr lang="en-US" altLang="en-US" sz="2000" kern="1200" dirty="0"/>
              <a:t>Scouting America Adult Application, No. 524-501</a:t>
            </a:r>
          </a:p>
          <a:p>
            <a:pPr marL="909638" indent="-447675">
              <a:lnSpc>
                <a:spcPct val="95000"/>
              </a:lnSpc>
              <a:spcBef>
                <a:spcPts val="400"/>
              </a:spcBef>
              <a:buBlip>
                <a:blip r:embed="rId3"/>
              </a:buBlip>
              <a:defRPr/>
            </a:pPr>
            <a:r>
              <a:rPr lang="en-US" altLang="en-US" sz="2000" kern="1200" dirty="0"/>
              <a:t>Merit Badge Group Instruction Guide No. 512-066</a:t>
            </a:r>
          </a:p>
          <a:p>
            <a:pPr marL="909638" indent="-447675">
              <a:lnSpc>
                <a:spcPct val="95000"/>
              </a:lnSpc>
              <a:spcBef>
                <a:spcPts val="400"/>
              </a:spcBef>
              <a:buBlip>
                <a:blip r:embed="rId3"/>
              </a:buBlip>
              <a:defRPr/>
            </a:pPr>
            <a:r>
              <a:rPr lang="en-US" altLang="en-US" sz="2000" kern="1200" dirty="0"/>
              <a:t>Scouting America’s Guide to Safe Scouting, No. 34416</a:t>
            </a:r>
          </a:p>
          <a:p>
            <a:pPr marL="909638" indent="-447675">
              <a:lnSpc>
                <a:spcPct val="95000"/>
              </a:lnSpc>
              <a:spcBef>
                <a:spcPts val="400"/>
              </a:spcBef>
              <a:buBlip>
                <a:blip r:embed="rId3"/>
              </a:buBlip>
              <a:defRPr/>
            </a:pPr>
            <a:endParaRPr lang="en-US" altLang="en-US" sz="2000" kern="1200" dirty="0"/>
          </a:p>
        </p:txBody>
      </p:sp>
      <p:sp>
        <p:nvSpPr>
          <p:cNvPr id="17" name="Title 1">
            <a:extLst>
              <a:ext uri="{FF2B5EF4-FFF2-40B4-BE49-F238E27FC236}">
                <a16:creationId xmlns:a16="http://schemas.microsoft.com/office/drawing/2014/main" id="{27D49E01-EE29-4CCB-6CC1-668ECC0C3DD6}"/>
              </a:ext>
            </a:extLst>
          </p:cNvPr>
          <p:cNvSpPr>
            <a:spLocks/>
          </p:cNvSpPr>
          <p:nvPr/>
        </p:nvSpPr>
        <p:spPr bwMode="auto">
          <a:xfrm>
            <a:off x="63500" y="493713"/>
            <a:ext cx="5808663" cy="639762"/>
          </a:xfrm>
          <a:prstGeom prst="rect">
            <a:avLst/>
          </a:prstGeom>
          <a:noFill/>
          <a:ln>
            <a:noFill/>
          </a:ln>
          <a:effectLst/>
        </p:spPr>
        <p:txBody>
          <a:bodyPr anchor="ctr"/>
          <a:lstStyle/>
          <a:p>
            <a:pPr algn="ctr" eaLnBrk="1" fontAlgn="auto" hangingPunct="1">
              <a:spcBef>
                <a:spcPts val="0"/>
              </a:spcBef>
              <a:spcAft>
                <a:spcPts val="0"/>
              </a:spcAft>
              <a:defRPr/>
            </a:pPr>
            <a:r>
              <a:rPr lang="en-US" sz="3600" b="1" kern="0" dirty="0">
                <a:solidFill>
                  <a:srgbClr val="000000"/>
                </a:solidFill>
                <a:ea typeface="MS PGothic" panose="020B0600070205080204" pitchFamily="34" charset="-128"/>
                <a:cs typeface="Arial" pitchFamily="34" charset="0"/>
              </a:rPr>
              <a:t>For More Information</a:t>
            </a:r>
          </a:p>
        </p:txBody>
      </p:sp>
      <p:sp>
        <p:nvSpPr>
          <p:cNvPr id="107524" name="Rectangle 1">
            <a:extLst>
              <a:ext uri="{FF2B5EF4-FFF2-40B4-BE49-F238E27FC236}">
                <a16:creationId xmlns:a16="http://schemas.microsoft.com/office/drawing/2014/main" id="{3E4A8A71-E90C-54E6-ABB1-61246B669596}"/>
              </a:ext>
            </a:extLst>
          </p:cNvPr>
          <p:cNvSpPr>
            <a:spLocks noChangeArrowheads="1"/>
          </p:cNvSpPr>
          <p:nvPr/>
        </p:nvSpPr>
        <p:spPr bwMode="auto">
          <a:xfrm>
            <a:off x="341312" y="1219200"/>
            <a:ext cx="54327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dirty="0">
                <a:solidFill>
                  <a:srgbClr val="000000"/>
                </a:solidFill>
                <a:latin typeface="Arial" panose="020B0604020202020204" pitchFamily="34" charset="0"/>
              </a:rPr>
              <a:t>Other advancement presentations available at:</a:t>
            </a:r>
          </a:p>
          <a:p>
            <a:pPr eaLnBrk="1" hangingPunct="1">
              <a:spcBef>
                <a:spcPct val="0"/>
              </a:spcBef>
              <a:buFontTx/>
              <a:buNone/>
            </a:pPr>
            <a:r>
              <a:rPr lang="en-US" altLang="en-US" sz="2000" dirty="0">
                <a:solidFill>
                  <a:srgbClr val="0070C0"/>
                </a:solidFill>
                <a:latin typeface="Arial" panose="020B0604020202020204" pitchFamily="34" charset="0"/>
              </a:rPr>
              <a:t>www.scouting.org/advancement</a:t>
            </a:r>
          </a:p>
        </p:txBody>
      </p:sp>
      <p:pic>
        <p:nvPicPr>
          <p:cNvPr id="107525" name="Picture 1">
            <a:extLst>
              <a:ext uri="{FF2B5EF4-FFF2-40B4-BE49-F238E27FC236}">
                <a16:creationId xmlns:a16="http://schemas.microsoft.com/office/drawing/2014/main" id="{2C8BAF04-BE68-5E71-A8BB-C2966D80740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2229" y="1008375"/>
            <a:ext cx="2743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4112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FAA9-B0AC-9836-A4FE-7B321418389D}"/>
            </a:ext>
          </a:extLst>
        </p:cNvPr>
        <p:cNvGrpSpPr/>
        <p:nvPr/>
      </p:nvGrpSpPr>
      <p:grpSpPr>
        <a:xfrm>
          <a:off x="0" y="0"/>
          <a:ext cx="0" cy="0"/>
          <a:chOff x="0" y="0"/>
          <a:chExt cx="0" cy="0"/>
        </a:xfrm>
      </p:grpSpPr>
      <p:sp>
        <p:nvSpPr>
          <p:cNvPr id="6" name="Text Box 2">
            <a:extLst>
              <a:ext uri="{FF2B5EF4-FFF2-40B4-BE49-F238E27FC236}">
                <a16:creationId xmlns:a16="http://schemas.microsoft.com/office/drawing/2014/main" id="{38F5D171-030E-3B23-5D03-C4B4691266F1}"/>
              </a:ext>
            </a:extLst>
          </p:cNvPr>
          <p:cNvSpPr txBox="1">
            <a:spLocks noChangeArrowheads="1"/>
          </p:cNvSpPr>
          <p:nvPr/>
        </p:nvSpPr>
        <p:spPr bwMode="auto">
          <a:xfrm>
            <a:off x="0" y="339132"/>
            <a:ext cx="9144000" cy="91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Questions…</a:t>
            </a:r>
            <a:endParaRPr lang="en-US" altLang="en-US" sz="4000" b="1" dirty="0">
              <a:latin typeface="Arial" panose="020B0604020202020204" pitchFamily="34" charset="0"/>
            </a:endParaRPr>
          </a:p>
        </p:txBody>
      </p:sp>
      <p:pic>
        <p:nvPicPr>
          <p:cNvPr id="2052" name="Picture 4" descr="http://stlbsa.org/wp-content/uploads/2014/07/merit-badge-image-486x207.jpg">
            <a:hlinkClick r:id="rId3"/>
            <a:extLst>
              <a:ext uri="{FF2B5EF4-FFF2-40B4-BE49-F238E27FC236}">
                <a16:creationId xmlns:a16="http://schemas.microsoft.com/office/drawing/2014/main" id="{F3E0E3A1-0783-B7A4-F919-CAF50833EB6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2379" y="1852010"/>
            <a:ext cx="8759242" cy="37307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clipartbest.com/cliparts/yco/7Bk/yco7BkdcE.png">
            <a:hlinkClick r:id="rId5"/>
            <a:extLst>
              <a:ext uri="{FF2B5EF4-FFF2-40B4-BE49-F238E27FC236}">
                <a16:creationId xmlns:a16="http://schemas.microsoft.com/office/drawing/2014/main" id="{5C4DB672-A61E-6350-944B-DB520F52490C}"/>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2676350" y="2639249"/>
            <a:ext cx="2172772" cy="215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1010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F994-0208-E5FF-E078-8520BFE18E5E}"/>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0A7DA9AF-55D1-A341-9270-A0A1F8CC2B6C}"/>
              </a:ext>
            </a:extLst>
          </p:cNvPr>
          <p:cNvSpPr>
            <a:spLocks noGrp="1" noChangeArrowheads="1"/>
          </p:cNvSpPr>
          <p:nvPr>
            <p:ph type="title" idx="4294967295"/>
          </p:nvPr>
        </p:nvSpPr>
        <p:spPr>
          <a:xfrm>
            <a:off x="0" y="304800"/>
            <a:ext cx="9144000" cy="993775"/>
          </a:xfrm>
        </p:spPr>
        <p:txBody>
          <a:bodyPr/>
          <a:lstStyle/>
          <a:p>
            <a:r>
              <a:rPr lang="en-US" sz="3600" dirty="0"/>
              <a:t>What’s the History Behind this Training?</a:t>
            </a:r>
            <a:endParaRPr lang="en-US" altLang="en-US" sz="3600" dirty="0">
              <a:latin typeface="Arial" panose="020B0604020202020204" pitchFamily="34" charset="0"/>
            </a:endParaRPr>
          </a:p>
        </p:txBody>
      </p:sp>
      <p:sp>
        <p:nvSpPr>
          <p:cNvPr id="9219" name="Rectangle 3">
            <a:extLst>
              <a:ext uri="{FF2B5EF4-FFF2-40B4-BE49-F238E27FC236}">
                <a16:creationId xmlns:a16="http://schemas.microsoft.com/office/drawing/2014/main" id="{B740AD72-49D6-5953-2B24-77751835C2F3}"/>
              </a:ext>
            </a:extLst>
          </p:cNvPr>
          <p:cNvSpPr>
            <a:spLocks noGrp="1" noChangeArrowheads="1"/>
          </p:cNvSpPr>
          <p:nvPr>
            <p:ph type="body" idx="4294967295"/>
          </p:nvPr>
        </p:nvSpPr>
        <p:spPr>
          <a:xfrm>
            <a:off x="523982" y="1246598"/>
            <a:ext cx="5959012" cy="4495800"/>
          </a:xfrm>
        </p:spPr>
        <p:txBody>
          <a:bodyPr/>
          <a:lstStyle/>
          <a:p>
            <a:pPr marL="571500" indent="-571500">
              <a:spcBef>
                <a:spcPts val="400"/>
              </a:spcBef>
              <a:buBlip>
                <a:blip r:embed="rId3"/>
              </a:buBlip>
            </a:pPr>
            <a:r>
              <a:rPr lang="en-US" dirty="0"/>
              <a:t>Council providing guidance:</a:t>
            </a:r>
          </a:p>
          <a:p>
            <a:pPr marL="971550" lvl="1" indent="-571500">
              <a:spcBef>
                <a:spcPts val="400"/>
              </a:spcBef>
              <a:buBlip>
                <a:blip r:embed="rId3"/>
              </a:buBlip>
            </a:pPr>
            <a:r>
              <a:rPr lang="en-US" dirty="0"/>
              <a:t>Quality.</a:t>
            </a:r>
          </a:p>
          <a:p>
            <a:pPr marL="971550" lvl="1" indent="-571500">
              <a:spcBef>
                <a:spcPts val="400"/>
              </a:spcBef>
              <a:buBlip>
                <a:blip r:embed="rId3"/>
              </a:buBlip>
            </a:pPr>
            <a:r>
              <a:rPr lang="en-US" dirty="0"/>
              <a:t>Standardization.</a:t>
            </a:r>
          </a:p>
          <a:p>
            <a:pPr marL="971550" lvl="1" indent="-571500">
              <a:spcBef>
                <a:spcPts val="400"/>
              </a:spcBef>
              <a:buBlip>
                <a:blip r:embed="rId3"/>
              </a:buBlip>
            </a:pPr>
            <a:r>
              <a:rPr lang="en-US" dirty="0"/>
              <a:t>Merit Badge Days are Advancement </a:t>
            </a:r>
            <a:br>
              <a:rPr lang="en-US" dirty="0"/>
            </a:br>
            <a:r>
              <a:rPr lang="en-US" dirty="0"/>
              <a:t>Activities not fund raisers.</a:t>
            </a:r>
          </a:p>
          <a:p>
            <a:pPr marL="971550" lvl="1" indent="-571500">
              <a:spcBef>
                <a:spcPts val="400"/>
              </a:spcBef>
              <a:buBlip>
                <a:blip r:embed="rId3"/>
              </a:buBlip>
            </a:pPr>
            <a:r>
              <a:rPr lang="en-US" dirty="0"/>
              <a:t>Align Merit Badge Day Policy with Group Merit Badge Instruction practices in the Guide to Advancement.</a:t>
            </a:r>
          </a:p>
        </p:txBody>
      </p:sp>
      <p:pic>
        <p:nvPicPr>
          <p:cNvPr id="1026" name="Picture 2">
            <a:extLst>
              <a:ext uri="{FF2B5EF4-FFF2-40B4-BE49-F238E27FC236}">
                <a16:creationId xmlns:a16="http://schemas.microsoft.com/office/drawing/2014/main" id="{06299B2E-33CD-A237-92E0-6CC289B930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74600">
            <a:off x="5505301" y="1751321"/>
            <a:ext cx="3612552" cy="2675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09674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6A905-CE42-A01A-CB5A-D0A1A95BECB7}"/>
            </a:ext>
          </a:extLst>
        </p:cNvPr>
        <p:cNvGrpSpPr/>
        <p:nvPr/>
      </p:nvGrpSpPr>
      <p:grpSpPr>
        <a:xfrm>
          <a:off x="0" y="0"/>
          <a:ext cx="0" cy="0"/>
          <a:chOff x="0" y="0"/>
          <a:chExt cx="0" cy="0"/>
        </a:xfrm>
      </p:grpSpPr>
      <p:sp>
        <p:nvSpPr>
          <p:cNvPr id="8" name="Rectangle 3">
            <a:extLst>
              <a:ext uri="{FF2B5EF4-FFF2-40B4-BE49-F238E27FC236}">
                <a16:creationId xmlns:a16="http://schemas.microsoft.com/office/drawing/2014/main" id="{E9301CC3-C347-6D56-F9D1-FF631461B67D}"/>
              </a:ext>
            </a:extLst>
          </p:cNvPr>
          <p:cNvSpPr txBox="1">
            <a:spLocks noChangeArrowheads="1"/>
          </p:cNvSpPr>
          <p:nvPr/>
        </p:nvSpPr>
        <p:spPr bwMode="auto">
          <a:xfrm>
            <a:off x="379413" y="667717"/>
            <a:ext cx="8335883" cy="455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0" indent="0" algn="ctr">
              <a:spcBef>
                <a:spcPts val="0"/>
              </a:spcBef>
              <a:spcAft>
                <a:spcPts val="800"/>
              </a:spcAft>
              <a:buNone/>
            </a:pPr>
            <a:r>
              <a:rPr lang="en-US" sz="3600" b="1" dirty="0">
                <a:latin typeface="+mj-lt"/>
              </a:rPr>
              <a:t>In the end, the Scout must be reviewed individually by the Counselor to ensure completion of the Badge’s requirements.</a:t>
            </a:r>
          </a:p>
        </p:txBody>
      </p:sp>
      <p:pic>
        <p:nvPicPr>
          <p:cNvPr id="5122" name="Picture 2" descr="http://stlbsa.org/wp-content/uploads/2014/07/merit-badge-image-486x207.jpg">
            <a:hlinkClick r:id="rId3"/>
            <a:extLst>
              <a:ext uri="{FF2B5EF4-FFF2-40B4-BE49-F238E27FC236}">
                <a16:creationId xmlns:a16="http://schemas.microsoft.com/office/drawing/2014/main" id="{586AB497-57FA-B667-7127-6C7E37BFC6F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237" y="2715732"/>
            <a:ext cx="7616234" cy="32439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001af38d1d46a976912-b99970780ce78ebdd694d83e551ef810.r48.cf1.rackcdn.com/orgsrichtextimages/2323/meritbadgemaingraphic.jpg">
            <a:hlinkClick r:id="rId5"/>
            <a:extLst>
              <a:ext uri="{FF2B5EF4-FFF2-40B4-BE49-F238E27FC236}">
                <a16:creationId xmlns:a16="http://schemas.microsoft.com/office/drawing/2014/main" id="{A3316B01-C4F8-FFF7-95EA-0C05EAAF119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9237" y="2580115"/>
            <a:ext cx="7616234" cy="35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256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768E8-2BBA-A28E-5927-78FBED55AAA7}"/>
            </a:ext>
          </a:extLst>
        </p:cNvPr>
        <p:cNvGrpSpPr/>
        <p:nvPr/>
      </p:nvGrpSpPr>
      <p:grpSpPr>
        <a:xfrm>
          <a:off x="0" y="0"/>
          <a:ext cx="0" cy="0"/>
          <a:chOff x="0" y="0"/>
          <a:chExt cx="0" cy="0"/>
        </a:xfrm>
      </p:grpSpPr>
      <p:pic>
        <p:nvPicPr>
          <p:cNvPr id="1027" name="Picture 3">
            <a:extLst>
              <a:ext uri="{FF2B5EF4-FFF2-40B4-BE49-F238E27FC236}">
                <a16:creationId xmlns:a16="http://schemas.microsoft.com/office/drawing/2014/main" id="{AD1BB15F-BFE6-3779-74F8-51610B7C10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352169">
            <a:off x="5620927" y="718198"/>
            <a:ext cx="3206828" cy="228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Rectangle 2">
            <a:extLst>
              <a:ext uri="{FF2B5EF4-FFF2-40B4-BE49-F238E27FC236}">
                <a16:creationId xmlns:a16="http://schemas.microsoft.com/office/drawing/2014/main" id="{297CAC87-0B79-0FB5-619E-ED68C3824B82}"/>
              </a:ext>
            </a:extLst>
          </p:cNvPr>
          <p:cNvSpPr>
            <a:spLocks noGrp="1" noChangeArrowheads="1"/>
          </p:cNvSpPr>
          <p:nvPr>
            <p:ph type="title" idx="4294967295"/>
          </p:nvPr>
        </p:nvSpPr>
        <p:spPr>
          <a:xfrm>
            <a:off x="0" y="304800"/>
            <a:ext cx="9144000" cy="993775"/>
          </a:xfrm>
        </p:spPr>
        <p:txBody>
          <a:bodyPr/>
          <a:lstStyle/>
          <a:p>
            <a:r>
              <a:rPr lang="en-US" sz="3600" dirty="0"/>
              <a:t>Expectation</a:t>
            </a:r>
            <a:endParaRPr lang="en-US" altLang="en-US" sz="3600" dirty="0">
              <a:latin typeface="Arial" panose="020B0604020202020204" pitchFamily="34" charset="0"/>
            </a:endParaRPr>
          </a:p>
        </p:txBody>
      </p:sp>
      <p:sp>
        <p:nvSpPr>
          <p:cNvPr id="9219" name="Rectangle 3">
            <a:extLst>
              <a:ext uri="{FF2B5EF4-FFF2-40B4-BE49-F238E27FC236}">
                <a16:creationId xmlns:a16="http://schemas.microsoft.com/office/drawing/2014/main" id="{DC8E3CC2-F916-4E12-E6BB-55946B0E89B3}"/>
              </a:ext>
            </a:extLst>
          </p:cNvPr>
          <p:cNvSpPr>
            <a:spLocks noGrp="1" noChangeArrowheads="1"/>
          </p:cNvSpPr>
          <p:nvPr>
            <p:ph type="body" idx="4294967295"/>
          </p:nvPr>
        </p:nvSpPr>
        <p:spPr>
          <a:xfrm>
            <a:off x="246579" y="1318517"/>
            <a:ext cx="7938051" cy="4495800"/>
          </a:xfrm>
        </p:spPr>
        <p:txBody>
          <a:bodyPr/>
          <a:lstStyle/>
          <a:p>
            <a:pPr marL="400050" indent="-400050">
              <a:spcBef>
                <a:spcPts val="400"/>
              </a:spcBef>
              <a:buBlip>
                <a:blip r:embed="rId4"/>
              </a:buBlip>
            </a:pPr>
            <a:r>
              <a:rPr lang="en-US" sz="2800" dirty="0"/>
              <a:t>Synchronization between many</a:t>
            </a:r>
            <a:br>
              <a:rPr lang="en-US" sz="2800" dirty="0"/>
            </a:br>
            <a:r>
              <a:rPr lang="en-US" sz="2800" dirty="0"/>
              <a:t>policies/processes:</a:t>
            </a:r>
          </a:p>
          <a:p>
            <a:pPr marL="971550" lvl="1" indent="-571500">
              <a:spcBef>
                <a:spcPts val="400"/>
              </a:spcBef>
              <a:buBlip>
                <a:blip r:embed="rId4"/>
              </a:buBlip>
            </a:pPr>
            <a:r>
              <a:rPr lang="en-US" sz="2400" dirty="0"/>
              <a:t>Orange County Council Scouting </a:t>
            </a:r>
          </a:p>
          <a:p>
            <a:pPr marL="400050" lvl="1" indent="0">
              <a:spcBef>
                <a:spcPts val="400"/>
              </a:spcBef>
              <a:buNone/>
            </a:pPr>
            <a:r>
              <a:rPr lang="en-US" sz="2400" dirty="0"/>
              <a:t>America  Policy  &amp; Board statement </a:t>
            </a:r>
          </a:p>
          <a:p>
            <a:pPr marL="971550" lvl="1" indent="-571500">
              <a:spcBef>
                <a:spcPts val="400"/>
              </a:spcBef>
              <a:buBlip>
                <a:blip r:embed="rId4"/>
              </a:buBlip>
            </a:pPr>
            <a:r>
              <a:rPr lang="en-US" sz="2400" dirty="0"/>
              <a:t>Guide to Advancement</a:t>
            </a:r>
          </a:p>
          <a:p>
            <a:pPr marL="971550" lvl="1" indent="-571500">
              <a:spcBef>
                <a:spcPts val="400"/>
              </a:spcBef>
              <a:buBlip>
                <a:blip r:embed="rId4"/>
              </a:buBlip>
            </a:pPr>
            <a:r>
              <a:rPr lang="en-US" sz="2400" dirty="0"/>
              <a:t>National Merit Badge </a:t>
            </a:r>
            <a:br>
              <a:rPr lang="en-US" sz="2400" dirty="0"/>
            </a:br>
            <a:r>
              <a:rPr lang="en-US" sz="2400" dirty="0"/>
              <a:t>Group Instruction </a:t>
            </a:r>
            <a:br>
              <a:rPr lang="en-US" sz="2400" dirty="0"/>
            </a:br>
            <a:r>
              <a:rPr lang="en-US" sz="2400" dirty="0"/>
              <a:t>Guide</a:t>
            </a:r>
          </a:p>
          <a:p>
            <a:pPr marL="971550" lvl="1" indent="-571500">
              <a:spcBef>
                <a:spcPts val="400"/>
              </a:spcBef>
              <a:buBlip>
                <a:blip r:embed="rId4"/>
              </a:buBlip>
            </a:pPr>
            <a:endParaRPr lang="en-US" sz="2400" dirty="0"/>
          </a:p>
        </p:txBody>
      </p:sp>
      <p:pic>
        <p:nvPicPr>
          <p:cNvPr id="2050" name="Picture 2">
            <a:extLst>
              <a:ext uri="{FF2B5EF4-FFF2-40B4-BE49-F238E27FC236}">
                <a16:creationId xmlns:a16="http://schemas.microsoft.com/office/drawing/2014/main" id="{E71AA6DC-E2A5-1E7E-DBE5-F7D742CFC87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189790">
            <a:off x="5725330" y="2310176"/>
            <a:ext cx="2416732" cy="261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extLst>
              <a:ext uri="{FF2B5EF4-FFF2-40B4-BE49-F238E27FC236}">
                <a16:creationId xmlns:a16="http://schemas.microsoft.com/office/drawing/2014/main" id="{22F2058D-01BC-2695-FF07-A8F6669BAE1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036771">
            <a:off x="4682050" y="3926499"/>
            <a:ext cx="2922389" cy="186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extLst>
              <a:ext uri="{FF2B5EF4-FFF2-40B4-BE49-F238E27FC236}">
                <a16:creationId xmlns:a16="http://schemas.microsoft.com/office/drawing/2014/main" id="{C9B994CC-87E6-28A2-3574-37B0E0931EB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0847106">
            <a:off x="860001" y="4366558"/>
            <a:ext cx="3928724" cy="178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7577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807D6-3F82-06B9-9D86-3EA3CFC37711}"/>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E975C7DB-1371-A945-86D3-DA276F5A06F9}"/>
              </a:ext>
            </a:extLst>
          </p:cNvPr>
          <p:cNvSpPr>
            <a:spLocks noGrp="1" noChangeArrowheads="1"/>
          </p:cNvSpPr>
          <p:nvPr>
            <p:ph type="title" idx="4294967295"/>
          </p:nvPr>
        </p:nvSpPr>
        <p:spPr>
          <a:xfrm>
            <a:off x="0" y="304800"/>
            <a:ext cx="9144000" cy="993775"/>
          </a:xfrm>
        </p:spPr>
        <p:txBody>
          <a:bodyPr/>
          <a:lstStyle/>
          <a:p>
            <a:r>
              <a:rPr lang="en-US" sz="3600" dirty="0"/>
              <a:t>Bottom Line</a:t>
            </a:r>
            <a:endParaRPr lang="en-US" altLang="en-US" sz="3600" dirty="0">
              <a:latin typeface="Arial" panose="020B0604020202020204" pitchFamily="34" charset="0"/>
            </a:endParaRPr>
          </a:p>
        </p:txBody>
      </p:sp>
      <p:sp>
        <p:nvSpPr>
          <p:cNvPr id="9219" name="Rectangle 3">
            <a:extLst>
              <a:ext uri="{FF2B5EF4-FFF2-40B4-BE49-F238E27FC236}">
                <a16:creationId xmlns:a16="http://schemas.microsoft.com/office/drawing/2014/main" id="{D1E74B10-0704-DB30-0DB9-2AF26AB5B6DD}"/>
              </a:ext>
            </a:extLst>
          </p:cNvPr>
          <p:cNvSpPr>
            <a:spLocks noGrp="1" noChangeArrowheads="1"/>
          </p:cNvSpPr>
          <p:nvPr>
            <p:ph type="body" idx="4294967295"/>
          </p:nvPr>
        </p:nvSpPr>
        <p:spPr>
          <a:xfrm>
            <a:off x="657546" y="1236324"/>
            <a:ext cx="7576371" cy="4495800"/>
          </a:xfrm>
        </p:spPr>
        <p:txBody>
          <a:bodyPr/>
          <a:lstStyle/>
          <a:p>
            <a:pPr marL="400050" lvl="0" indent="-400050">
              <a:spcBef>
                <a:spcPts val="400"/>
              </a:spcBef>
              <a:buBlip>
                <a:blip r:embed="rId3"/>
              </a:buBlip>
            </a:pPr>
            <a:r>
              <a:rPr lang="en-US" sz="2800" dirty="0"/>
              <a:t>Each Merit Badge Day host will have at least two registered, safeguarding youth and AB506 trained adults that are certified through Council training as Merit Badge Day Coordinators.</a:t>
            </a:r>
          </a:p>
          <a:p>
            <a:pPr marL="400050" lvl="0" indent="-400050">
              <a:spcBef>
                <a:spcPts val="400"/>
              </a:spcBef>
              <a:buBlip>
                <a:blip r:embed="rId3"/>
              </a:buBlip>
            </a:pPr>
            <a:r>
              <a:rPr lang="en-US" sz="2800" dirty="0"/>
              <a:t>Standardized rules ensuring quality and consistency across all Orange County Council Merit Badge Days</a:t>
            </a:r>
          </a:p>
        </p:txBody>
      </p:sp>
    </p:spTree>
    <p:extLst>
      <p:ext uri="{BB962C8B-B14F-4D97-AF65-F5344CB8AC3E}">
        <p14:creationId xmlns:p14="http://schemas.microsoft.com/office/powerpoint/2010/main" val="22446260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42D18-21FD-6985-4C86-F6B02167B57C}"/>
            </a:ext>
          </a:extLst>
        </p:cNvPr>
        <p:cNvGrpSpPr/>
        <p:nvPr/>
      </p:nvGrpSpPr>
      <p:grpSpPr>
        <a:xfrm>
          <a:off x="0" y="0"/>
          <a:ext cx="0" cy="0"/>
          <a:chOff x="0" y="0"/>
          <a:chExt cx="0" cy="0"/>
        </a:xfrm>
      </p:grpSpPr>
      <p:sp>
        <p:nvSpPr>
          <p:cNvPr id="31746" name="Text Box 5">
            <a:extLst>
              <a:ext uri="{FF2B5EF4-FFF2-40B4-BE49-F238E27FC236}">
                <a16:creationId xmlns:a16="http://schemas.microsoft.com/office/drawing/2014/main" id="{198865EC-47CD-B50B-0995-0DA46F82380A}"/>
              </a:ext>
            </a:extLst>
          </p:cNvPr>
          <p:cNvSpPr txBox="1">
            <a:spLocks noChangeArrowheads="1"/>
          </p:cNvSpPr>
          <p:nvPr/>
        </p:nvSpPr>
        <p:spPr bwMode="auto">
          <a:xfrm>
            <a:off x="66675" y="742235"/>
            <a:ext cx="89916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5000"/>
              </a:lnSpc>
              <a:spcBef>
                <a:spcPct val="0"/>
              </a:spcBef>
              <a:buFontTx/>
              <a:buNone/>
            </a:pPr>
            <a:r>
              <a:rPr lang="en-US" sz="4000" b="1" dirty="0"/>
              <a:t>Merit Badge Program</a:t>
            </a:r>
            <a:endParaRPr lang="en-US" altLang="en-US" sz="4000" b="1" dirty="0">
              <a:latin typeface="Byington" pitchFamily="2" charset="0"/>
            </a:endParaRPr>
          </a:p>
        </p:txBody>
      </p:sp>
      <p:sp>
        <p:nvSpPr>
          <p:cNvPr id="10" name="Text Box 5">
            <a:extLst>
              <a:ext uri="{FF2B5EF4-FFF2-40B4-BE49-F238E27FC236}">
                <a16:creationId xmlns:a16="http://schemas.microsoft.com/office/drawing/2014/main" id="{17979E68-FC53-5A3E-3072-553DD41DBBF4}"/>
              </a:ext>
            </a:extLst>
          </p:cNvPr>
          <p:cNvSpPr txBox="1">
            <a:spLocks noChangeArrowheads="1"/>
          </p:cNvSpPr>
          <p:nvPr/>
        </p:nvSpPr>
        <p:spPr bwMode="auto">
          <a:xfrm>
            <a:off x="533399" y="1522413"/>
            <a:ext cx="852487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Blip>
                <a:blip r:embed="rId3"/>
              </a:buBlip>
            </a:pPr>
            <a:r>
              <a:rPr lang="en-US" altLang="en-US" sz="2800" dirty="0">
                <a:latin typeface="Arial" panose="020B0604020202020204" pitchFamily="34" charset="0"/>
              </a:rPr>
              <a:t>An integral part of the advancement program.</a:t>
            </a:r>
          </a:p>
          <a:p>
            <a:pPr eaLnBrk="1" hangingPunct="1">
              <a:spcBef>
                <a:spcPct val="0"/>
              </a:spcBef>
              <a:spcAft>
                <a:spcPts val="600"/>
              </a:spcAft>
              <a:buBlip>
                <a:blip r:embed="rId3"/>
              </a:buBlip>
            </a:pPr>
            <a:r>
              <a:rPr lang="en-US" altLang="en-US" sz="2800" dirty="0">
                <a:latin typeface="Arial" panose="020B0604020202020204" pitchFamily="34" charset="0"/>
              </a:rPr>
              <a:t>Advancement is only one of the Aims of Scouting.</a:t>
            </a:r>
          </a:p>
          <a:p>
            <a:pPr lvl="1" eaLnBrk="1" hangingPunct="1">
              <a:spcBef>
                <a:spcPct val="0"/>
              </a:spcBef>
              <a:buBlip>
                <a:blip r:embed="rId3"/>
              </a:buBlip>
            </a:pPr>
            <a:r>
              <a:rPr lang="en-US" altLang="en-US" sz="2400" dirty="0">
                <a:latin typeface="Arial" panose="020B0604020202020204" pitchFamily="34" charset="0"/>
              </a:rPr>
              <a:t>Ideals</a:t>
            </a:r>
          </a:p>
          <a:p>
            <a:pPr lvl="1" eaLnBrk="1" hangingPunct="1">
              <a:spcBef>
                <a:spcPct val="0"/>
              </a:spcBef>
              <a:buBlip>
                <a:blip r:embed="rId3"/>
              </a:buBlip>
            </a:pPr>
            <a:r>
              <a:rPr lang="en-US" altLang="en-US" sz="2400" dirty="0">
                <a:latin typeface="Arial" panose="020B0604020202020204" pitchFamily="34" charset="0"/>
              </a:rPr>
              <a:t>Patrols</a:t>
            </a:r>
          </a:p>
          <a:p>
            <a:pPr lvl="1" eaLnBrk="1" hangingPunct="1">
              <a:spcBef>
                <a:spcPct val="0"/>
              </a:spcBef>
              <a:buBlip>
                <a:blip r:embed="rId3"/>
              </a:buBlip>
            </a:pPr>
            <a:r>
              <a:rPr lang="en-US" altLang="en-US" sz="2400" dirty="0">
                <a:latin typeface="Arial" panose="020B0604020202020204" pitchFamily="34" charset="0"/>
              </a:rPr>
              <a:t>Outdoor Program</a:t>
            </a:r>
          </a:p>
          <a:p>
            <a:pPr lvl="1" eaLnBrk="1" hangingPunct="1">
              <a:spcBef>
                <a:spcPct val="0"/>
              </a:spcBef>
              <a:buBlip>
                <a:blip r:embed="rId3"/>
              </a:buBlip>
            </a:pPr>
            <a:r>
              <a:rPr lang="en-US" altLang="en-US" sz="2400" dirty="0">
                <a:solidFill>
                  <a:srgbClr val="FF0000"/>
                </a:solidFill>
                <a:latin typeface="Arial" panose="020B0604020202020204" pitchFamily="34" charset="0"/>
              </a:rPr>
              <a:t>Advancement</a:t>
            </a:r>
            <a:endParaRPr lang="en-US" altLang="en-US" sz="2800" dirty="0">
              <a:solidFill>
                <a:srgbClr val="FF0000"/>
              </a:solidFill>
              <a:latin typeface="Arial" panose="020B0604020202020204" pitchFamily="34" charset="0"/>
            </a:endParaRPr>
          </a:p>
          <a:p>
            <a:pPr eaLnBrk="1" hangingPunct="1">
              <a:spcBef>
                <a:spcPts val="600"/>
              </a:spcBef>
              <a:spcAft>
                <a:spcPts val="0"/>
              </a:spcAft>
              <a:buBlip>
                <a:blip r:embed="rId3"/>
              </a:buBlip>
            </a:pPr>
            <a:r>
              <a:rPr lang="en-US" altLang="en-US" sz="2800" dirty="0">
                <a:latin typeface="Arial" panose="020B0604020202020204" pitchFamily="34" charset="0"/>
              </a:rPr>
              <a:t>The Merit Badge Program </a:t>
            </a:r>
            <a:r>
              <a:rPr lang="en-US" altLang="en-US" sz="2800" u="sng" dirty="0">
                <a:latin typeface="Arial" panose="020B0604020202020204" pitchFamily="34" charset="0"/>
              </a:rPr>
              <a:t>requires</a:t>
            </a:r>
            <a:r>
              <a:rPr lang="en-US" altLang="en-US" sz="2800" dirty="0">
                <a:latin typeface="Arial" panose="020B0604020202020204" pitchFamily="34" charset="0"/>
              </a:rPr>
              <a:t> Scouts to speak with their Unit Leader to obtain MB Counselor information, and discuss working on that Merit Badge with their Unit Leader.</a:t>
            </a:r>
          </a:p>
        </p:txBody>
      </p:sp>
      <p:sp>
        <p:nvSpPr>
          <p:cNvPr id="2" name="TextBox 1">
            <a:extLst>
              <a:ext uri="{FF2B5EF4-FFF2-40B4-BE49-F238E27FC236}">
                <a16:creationId xmlns:a16="http://schemas.microsoft.com/office/drawing/2014/main" id="{7524DA68-D935-EDB6-EE89-AD11CFDD2B78}"/>
              </a:ext>
            </a:extLst>
          </p:cNvPr>
          <p:cNvSpPr txBox="1"/>
          <p:nvPr/>
        </p:nvSpPr>
        <p:spPr>
          <a:xfrm>
            <a:off x="4448708" y="2540639"/>
            <a:ext cx="4494875" cy="1569660"/>
          </a:xfrm>
          <a:prstGeom prst="rect">
            <a:avLst/>
          </a:prstGeom>
          <a:noFill/>
        </p:spPr>
        <p:txBody>
          <a:bodyPr wrap="square" rtlCol="0">
            <a:spAutoFit/>
          </a:bodyPr>
          <a:lstStyle/>
          <a:p>
            <a:pPr lvl="1" indent="-344488" eaLnBrk="1" hangingPunct="1">
              <a:buBlip>
                <a:blip r:embed="rId3"/>
              </a:buBlip>
            </a:pPr>
            <a:r>
              <a:rPr lang="en-US" altLang="en-US" sz="2400" dirty="0">
                <a:solidFill>
                  <a:srgbClr val="FF0000"/>
                </a:solidFill>
              </a:rPr>
              <a:t>Association with Adults</a:t>
            </a:r>
          </a:p>
          <a:p>
            <a:pPr lvl="1" indent="-344488" eaLnBrk="1" hangingPunct="1">
              <a:buBlip>
                <a:blip r:embed="rId3"/>
              </a:buBlip>
            </a:pPr>
            <a:r>
              <a:rPr lang="en-US" altLang="en-US" sz="2400" dirty="0"/>
              <a:t>Personal Growth</a:t>
            </a:r>
          </a:p>
          <a:p>
            <a:pPr lvl="1" indent="-344488" eaLnBrk="1" hangingPunct="1">
              <a:buBlip>
                <a:blip r:embed="rId3"/>
              </a:buBlip>
            </a:pPr>
            <a:r>
              <a:rPr lang="en-US" altLang="en-US" sz="2400" dirty="0"/>
              <a:t>Leadership Development</a:t>
            </a:r>
          </a:p>
          <a:p>
            <a:pPr lvl="1" indent="-344488" eaLnBrk="1" hangingPunct="1">
              <a:buBlip>
                <a:blip r:embed="rId3"/>
              </a:buBlip>
            </a:pPr>
            <a:r>
              <a:rPr lang="en-US" altLang="en-US" sz="2400" dirty="0"/>
              <a:t>Uniform</a:t>
            </a:r>
          </a:p>
        </p:txBody>
      </p:sp>
      <p:sp>
        <p:nvSpPr>
          <p:cNvPr id="7" name="Rectangle 3">
            <a:extLst>
              <a:ext uri="{FF2B5EF4-FFF2-40B4-BE49-F238E27FC236}">
                <a16:creationId xmlns:a16="http://schemas.microsoft.com/office/drawing/2014/main" id="{76FD7B62-7EB8-9B3F-5C37-7F3A3612518B}"/>
              </a:ext>
            </a:extLst>
          </p:cNvPr>
          <p:cNvSpPr>
            <a:spLocks noChangeArrowheads="1"/>
          </p:cNvSpPr>
          <p:nvPr/>
        </p:nvSpPr>
        <p:spPr bwMode="auto">
          <a:xfrm>
            <a:off x="5348789" y="5827525"/>
            <a:ext cx="2595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7.0.2.3</a:t>
            </a:r>
          </a:p>
        </p:txBody>
      </p:sp>
    </p:spTree>
    <p:extLst>
      <p:ext uri="{BB962C8B-B14F-4D97-AF65-F5344CB8AC3E}">
        <p14:creationId xmlns:p14="http://schemas.microsoft.com/office/powerpoint/2010/main" val="38629141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DD9B7-A9B5-C1D2-495F-441D494572F1}"/>
            </a:ext>
          </a:extLst>
        </p:cNvPr>
        <p:cNvGrpSpPr/>
        <p:nvPr/>
      </p:nvGrpSpPr>
      <p:grpSpPr>
        <a:xfrm>
          <a:off x="0" y="0"/>
          <a:ext cx="0" cy="0"/>
          <a:chOff x="0" y="0"/>
          <a:chExt cx="0" cy="0"/>
        </a:xfrm>
      </p:grpSpPr>
      <p:pic>
        <p:nvPicPr>
          <p:cNvPr id="6146" name="Picture 2" descr="http://meritbadge.org/wiki/images/thumb/a/a6/MeritBadgeBlueCard.jpg/390px-MeritBadgeBlueCard.jpg">
            <a:extLst>
              <a:ext uri="{FF2B5EF4-FFF2-40B4-BE49-F238E27FC236}">
                <a16:creationId xmlns:a16="http://schemas.microsoft.com/office/drawing/2014/main" id="{F10D861D-554F-430D-0FB7-ED47D9825B78}"/>
              </a:ext>
            </a:extLst>
          </p:cNvPr>
          <p:cNvPicPr>
            <a:picLocks noChangeAspect="1" noChangeArrowheads="1"/>
          </p:cNvPicPr>
          <p:nvPr/>
        </p:nvPicPr>
        <p:blipFill>
          <a:blip r:embed="rId3" cstate="print">
            <a:duotone>
              <a:schemeClr val="accent5">
                <a:shade val="45000"/>
                <a:satMod val="135000"/>
              </a:schemeClr>
              <a:prstClr val="white"/>
            </a:duotone>
          </a:blip>
          <a:stretch>
            <a:fillRect/>
          </a:stretch>
        </p:blipFill>
        <p:spPr bwMode="auto">
          <a:xfrm rot="384275">
            <a:off x="393695" y="1333500"/>
            <a:ext cx="7935173" cy="3886200"/>
          </a:xfrm>
          <a:prstGeom prst="rect">
            <a:avLst/>
          </a:prstGeom>
          <a:noFill/>
          <a:ln>
            <a:noFill/>
          </a:ln>
          <a:effectLst>
            <a:outerShdw blurRad="50800" dist="50800" dir="5400000" algn="ctr" rotWithShape="0">
              <a:srgbClr val="000000"/>
            </a:outerShdw>
          </a:effectLst>
        </p:spPr>
      </p:pic>
      <p:pic>
        <p:nvPicPr>
          <p:cNvPr id="41987" name="Picture 22">
            <a:extLst>
              <a:ext uri="{FF2B5EF4-FFF2-40B4-BE49-F238E27FC236}">
                <a16:creationId xmlns:a16="http://schemas.microsoft.com/office/drawing/2014/main" id="{638AB5F5-9780-7DAB-8376-97AEAF5159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2525" y="1011238"/>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a:extLst>
              <a:ext uri="{FF2B5EF4-FFF2-40B4-BE49-F238E27FC236}">
                <a16:creationId xmlns:a16="http://schemas.microsoft.com/office/drawing/2014/main" id="{44A5B611-5540-AB8E-9571-0B46BD84F8FD}"/>
              </a:ext>
            </a:extLst>
          </p:cNvPr>
          <p:cNvGrpSpPr>
            <a:grpSpLocks/>
          </p:cNvGrpSpPr>
          <p:nvPr/>
        </p:nvGrpSpPr>
        <p:grpSpPr bwMode="auto">
          <a:xfrm>
            <a:off x="561975" y="4670425"/>
            <a:ext cx="3719513" cy="1120775"/>
            <a:chOff x="562008" y="4670387"/>
            <a:chExt cx="3719080" cy="1121316"/>
          </a:xfrm>
          <a:solidFill>
            <a:srgbClr val="FFF19E"/>
          </a:solidFill>
        </p:grpSpPr>
        <p:sp>
          <p:nvSpPr>
            <p:cNvPr id="42" name="Rounded Rectangle 41">
              <a:extLst>
                <a:ext uri="{FF2B5EF4-FFF2-40B4-BE49-F238E27FC236}">
                  <a16:creationId xmlns:a16="http://schemas.microsoft.com/office/drawing/2014/main" id="{041EFFFE-8220-3F70-D9D6-D3907CE637B5}"/>
                </a:ext>
              </a:extLst>
            </p:cNvPr>
            <p:cNvSpPr/>
            <p:nvPr/>
          </p:nvSpPr>
          <p:spPr>
            <a:xfrm>
              <a:off x="562008" y="4922922"/>
              <a:ext cx="3719080" cy="86878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52" name="Down Arrow 51">
              <a:extLst>
                <a:ext uri="{FF2B5EF4-FFF2-40B4-BE49-F238E27FC236}">
                  <a16:creationId xmlns:a16="http://schemas.microsoft.com/office/drawing/2014/main" id="{0CC06BA8-CF70-A248-35C4-D63115F1D7DA}"/>
                </a:ext>
              </a:extLst>
            </p:cNvPr>
            <p:cNvSpPr/>
            <p:nvPr/>
          </p:nvSpPr>
          <p:spPr>
            <a:xfrm>
              <a:off x="2229177" y="4670387"/>
              <a:ext cx="371432" cy="29224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41989" name="Text Box 2">
            <a:extLst>
              <a:ext uri="{FF2B5EF4-FFF2-40B4-BE49-F238E27FC236}">
                <a16:creationId xmlns:a16="http://schemas.microsoft.com/office/drawing/2014/main" id="{D8232FA1-C806-EBF1-907D-BEE1969F5056}"/>
              </a:ext>
            </a:extLst>
          </p:cNvPr>
          <p:cNvSpPr txBox="1">
            <a:spLocks noChangeArrowheads="1"/>
          </p:cNvSpPr>
          <p:nvPr/>
        </p:nvSpPr>
        <p:spPr bwMode="auto">
          <a:xfrm>
            <a:off x="1720850" y="347663"/>
            <a:ext cx="570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b="1" dirty="0">
                <a:latin typeface="Arial" panose="020B0604020202020204" pitchFamily="34" charset="0"/>
              </a:rPr>
              <a:t>The Merit Badge Process</a:t>
            </a:r>
          </a:p>
        </p:txBody>
      </p:sp>
      <p:sp>
        <p:nvSpPr>
          <p:cNvPr id="49" name="Rounded Rectangle 48">
            <a:extLst>
              <a:ext uri="{FF2B5EF4-FFF2-40B4-BE49-F238E27FC236}">
                <a16:creationId xmlns:a16="http://schemas.microsoft.com/office/drawing/2014/main" id="{972159AE-EC2B-A87E-C071-52EA7B30C5D0}"/>
              </a:ext>
            </a:extLst>
          </p:cNvPr>
          <p:cNvSpPr/>
          <p:nvPr/>
        </p:nvSpPr>
        <p:spPr>
          <a:xfrm>
            <a:off x="714375" y="5106988"/>
            <a:ext cx="3719513" cy="868362"/>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61" name="Down Arrow 60">
            <a:extLst>
              <a:ext uri="{FF2B5EF4-FFF2-40B4-BE49-F238E27FC236}">
                <a16:creationId xmlns:a16="http://schemas.microsoft.com/office/drawing/2014/main" id="{144AF1EA-841B-11B6-BC37-0E5692399BB6}"/>
              </a:ext>
            </a:extLst>
          </p:cNvPr>
          <p:cNvSpPr/>
          <p:nvPr/>
        </p:nvSpPr>
        <p:spPr>
          <a:xfrm flipV="1">
            <a:off x="6538913" y="1793875"/>
            <a:ext cx="371475" cy="292100"/>
          </a:xfrm>
          <a:prstGeom prst="downArrow">
            <a:avLst>
              <a:gd name="adj1" fmla="val 55125"/>
              <a:gd name="adj2" fmla="val 64095"/>
            </a:avLst>
          </a:prstGeom>
          <a:solidFill>
            <a:srgbClr val="FFF19E"/>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3" name="Group 8">
            <a:extLst>
              <a:ext uri="{FF2B5EF4-FFF2-40B4-BE49-F238E27FC236}">
                <a16:creationId xmlns:a16="http://schemas.microsoft.com/office/drawing/2014/main" id="{D5C8A692-A352-67CF-37DB-FBF6510ECD54}"/>
              </a:ext>
            </a:extLst>
          </p:cNvPr>
          <p:cNvGrpSpPr>
            <a:grpSpLocks/>
          </p:cNvGrpSpPr>
          <p:nvPr/>
        </p:nvGrpSpPr>
        <p:grpSpPr bwMode="auto">
          <a:xfrm>
            <a:off x="4865688" y="2074863"/>
            <a:ext cx="3717925" cy="1127125"/>
            <a:chOff x="4865022" y="2075179"/>
            <a:chExt cx="3719080" cy="1126443"/>
          </a:xfrm>
          <a:solidFill>
            <a:srgbClr val="FFF19E"/>
          </a:solidFill>
        </p:grpSpPr>
        <p:sp>
          <p:nvSpPr>
            <p:cNvPr id="43" name="Rounded Rectangle 42">
              <a:extLst>
                <a:ext uri="{FF2B5EF4-FFF2-40B4-BE49-F238E27FC236}">
                  <a16:creationId xmlns:a16="http://schemas.microsoft.com/office/drawing/2014/main" id="{2E06BCCB-8CA0-6B24-224C-A600915D61E6}"/>
                </a:ext>
              </a:extLst>
            </p:cNvPr>
            <p:cNvSpPr/>
            <p:nvPr/>
          </p:nvSpPr>
          <p:spPr>
            <a:xfrm>
              <a:off x="4865022" y="2075179"/>
              <a:ext cx="3719080" cy="869424"/>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Unit reports advancement and obtains badge for presentation</a:t>
              </a:r>
            </a:p>
          </p:txBody>
        </p:sp>
        <p:sp>
          <p:nvSpPr>
            <p:cNvPr id="55" name="Down Arrow 54">
              <a:extLst>
                <a:ext uri="{FF2B5EF4-FFF2-40B4-BE49-F238E27FC236}">
                  <a16:creationId xmlns:a16="http://schemas.microsoft.com/office/drawing/2014/main" id="{FCF205C7-9556-E8A3-263F-41D075BAFA39}"/>
                </a:ext>
              </a:extLst>
            </p:cNvPr>
            <p:cNvSpPr/>
            <p:nvPr/>
          </p:nvSpPr>
          <p:spPr>
            <a:xfrm flipV="1">
              <a:off x="6538767" y="2909699"/>
              <a:ext cx="371590" cy="291923"/>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 name="Group 7">
            <a:extLst>
              <a:ext uri="{FF2B5EF4-FFF2-40B4-BE49-F238E27FC236}">
                <a16:creationId xmlns:a16="http://schemas.microsoft.com/office/drawing/2014/main" id="{F089B9E2-88F1-F082-77EE-FD1A2DF28E40}"/>
              </a:ext>
            </a:extLst>
          </p:cNvPr>
          <p:cNvGrpSpPr>
            <a:grpSpLocks/>
          </p:cNvGrpSpPr>
          <p:nvPr/>
        </p:nvGrpSpPr>
        <p:grpSpPr bwMode="auto">
          <a:xfrm>
            <a:off x="4865688" y="3190875"/>
            <a:ext cx="3717925" cy="1125538"/>
            <a:chOff x="4865022" y="3190528"/>
            <a:chExt cx="3719080" cy="1126133"/>
          </a:xfrm>
          <a:solidFill>
            <a:srgbClr val="FFF19E"/>
          </a:solidFill>
        </p:grpSpPr>
        <p:sp>
          <p:nvSpPr>
            <p:cNvPr id="44" name="Rounded Rectangle 43">
              <a:extLst>
                <a:ext uri="{FF2B5EF4-FFF2-40B4-BE49-F238E27FC236}">
                  <a16:creationId xmlns:a16="http://schemas.microsoft.com/office/drawing/2014/main" id="{7CFF8E0C-B88A-4DE6-EE1D-9CAD374C02E7}"/>
                </a:ext>
              </a:extLst>
            </p:cNvPr>
            <p:cNvSpPr/>
            <p:nvPr/>
          </p:nvSpPr>
          <p:spPr>
            <a:xfrm>
              <a:off x="4865022" y="3190528"/>
              <a:ext cx="3719080" cy="868822"/>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returns completed</a:t>
              </a:r>
              <a:br>
                <a:rPr lang="en-US" sz="2000" dirty="0">
                  <a:solidFill>
                    <a:srgbClr val="000000"/>
                  </a:solidFill>
                </a:rPr>
              </a:br>
              <a:r>
                <a:rPr lang="en-US" sz="2000" dirty="0">
                  <a:solidFill>
                    <a:srgbClr val="000000"/>
                  </a:solidFill>
                </a:rPr>
                <a:t>Merit Badge card to Unit leader</a:t>
              </a:r>
            </a:p>
          </p:txBody>
        </p:sp>
        <p:sp>
          <p:nvSpPr>
            <p:cNvPr id="54" name="Down Arrow 53">
              <a:extLst>
                <a:ext uri="{FF2B5EF4-FFF2-40B4-BE49-F238E27FC236}">
                  <a16:creationId xmlns:a16="http://schemas.microsoft.com/office/drawing/2014/main" id="{BA4BABE0-7932-B7F7-6009-03927D25F07F}"/>
                </a:ext>
              </a:extLst>
            </p:cNvPr>
            <p:cNvSpPr/>
            <p:nvPr/>
          </p:nvSpPr>
          <p:spPr>
            <a:xfrm flipV="1">
              <a:off x="6538767" y="4024407"/>
              <a:ext cx="371590" cy="292254"/>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 name="Group 6">
            <a:extLst>
              <a:ext uri="{FF2B5EF4-FFF2-40B4-BE49-F238E27FC236}">
                <a16:creationId xmlns:a16="http://schemas.microsoft.com/office/drawing/2014/main" id="{CD3533A5-4D94-19A0-04C4-55B5E4100B36}"/>
              </a:ext>
            </a:extLst>
          </p:cNvPr>
          <p:cNvGrpSpPr>
            <a:grpSpLocks/>
          </p:cNvGrpSpPr>
          <p:nvPr/>
        </p:nvGrpSpPr>
        <p:grpSpPr bwMode="auto">
          <a:xfrm>
            <a:off x="4865688" y="4313238"/>
            <a:ext cx="3717925" cy="1019175"/>
            <a:chOff x="4865022" y="4313777"/>
            <a:chExt cx="3719080" cy="1018431"/>
          </a:xfrm>
          <a:solidFill>
            <a:srgbClr val="FFF19E"/>
          </a:solidFill>
        </p:grpSpPr>
        <p:sp>
          <p:nvSpPr>
            <p:cNvPr id="45" name="Rounded Rectangle 44">
              <a:extLst>
                <a:ext uri="{FF2B5EF4-FFF2-40B4-BE49-F238E27FC236}">
                  <a16:creationId xmlns:a16="http://schemas.microsoft.com/office/drawing/2014/main" id="{479BA43D-0523-53D0-9DE4-87F7F85D9C46}"/>
                </a:ext>
              </a:extLst>
            </p:cNvPr>
            <p:cNvSpPr/>
            <p:nvPr/>
          </p:nvSpPr>
          <p:spPr>
            <a:xfrm>
              <a:off x="4865022" y="4313777"/>
              <a:ext cx="3719080" cy="764616"/>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Counselor approves completion</a:t>
              </a:r>
            </a:p>
          </p:txBody>
        </p:sp>
        <p:sp>
          <p:nvSpPr>
            <p:cNvPr id="53" name="Down Arrow 52">
              <a:extLst>
                <a:ext uri="{FF2B5EF4-FFF2-40B4-BE49-F238E27FC236}">
                  <a16:creationId xmlns:a16="http://schemas.microsoft.com/office/drawing/2014/main" id="{C5241682-8CA8-9CB8-A3F5-80568D1DC67A}"/>
                </a:ext>
              </a:extLst>
            </p:cNvPr>
            <p:cNvSpPr/>
            <p:nvPr/>
          </p:nvSpPr>
          <p:spPr>
            <a:xfrm flipV="1">
              <a:off x="6538767" y="5040321"/>
              <a:ext cx="371590" cy="291887"/>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6" name="Group 5">
            <a:extLst>
              <a:ext uri="{FF2B5EF4-FFF2-40B4-BE49-F238E27FC236}">
                <a16:creationId xmlns:a16="http://schemas.microsoft.com/office/drawing/2014/main" id="{1A4EDAC0-0C1E-99C9-BA91-B68D3A1EFC27}"/>
              </a:ext>
            </a:extLst>
          </p:cNvPr>
          <p:cNvGrpSpPr>
            <a:grpSpLocks/>
          </p:cNvGrpSpPr>
          <p:nvPr/>
        </p:nvGrpSpPr>
        <p:grpSpPr bwMode="auto">
          <a:xfrm>
            <a:off x="4592637" y="5332413"/>
            <a:ext cx="3990976" cy="763587"/>
            <a:chOff x="4593400" y="5331646"/>
            <a:chExt cx="3990702" cy="764857"/>
          </a:xfrm>
          <a:solidFill>
            <a:srgbClr val="FFF19E"/>
          </a:solidFill>
        </p:grpSpPr>
        <p:sp>
          <p:nvSpPr>
            <p:cNvPr id="46" name="Rounded Rectangle 45">
              <a:extLst>
                <a:ext uri="{FF2B5EF4-FFF2-40B4-BE49-F238E27FC236}">
                  <a16:creationId xmlns:a16="http://schemas.microsoft.com/office/drawing/2014/main" id="{90BA5603-F933-C8E3-DC1F-D62AFD21A22A}"/>
                </a:ext>
              </a:extLst>
            </p:cNvPr>
            <p:cNvSpPr/>
            <p:nvPr/>
          </p:nvSpPr>
          <p:spPr>
            <a:xfrm>
              <a:off x="4864844" y="5331646"/>
              <a:ext cx="3719258" cy="764857"/>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completes requirements</a:t>
              </a:r>
            </a:p>
          </p:txBody>
        </p:sp>
        <p:sp>
          <p:nvSpPr>
            <p:cNvPr id="62" name="Down Arrow 61">
              <a:extLst>
                <a:ext uri="{FF2B5EF4-FFF2-40B4-BE49-F238E27FC236}">
                  <a16:creationId xmlns:a16="http://schemas.microsoft.com/office/drawing/2014/main" id="{C6369D0E-F105-7006-798E-FC396E2F3170}"/>
                </a:ext>
              </a:extLst>
            </p:cNvPr>
            <p:cNvSpPr/>
            <p:nvPr/>
          </p:nvSpPr>
          <p:spPr>
            <a:xfrm rot="5400000" flipV="1">
              <a:off x="4584350" y="5554020"/>
              <a:ext cx="370502" cy="35240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50" name="Rounded Rectangle 49">
            <a:extLst>
              <a:ext uri="{FF2B5EF4-FFF2-40B4-BE49-F238E27FC236}">
                <a16:creationId xmlns:a16="http://schemas.microsoft.com/office/drawing/2014/main" id="{4513C763-43BB-FBC6-0173-050DE1056C9A}"/>
              </a:ext>
            </a:extLst>
          </p:cNvPr>
          <p:cNvSpPr/>
          <p:nvPr/>
        </p:nvSpPr>
        <p:spPr>
          <a:xfrm>
            <a:off x="866775" y="5289550"/>
            <a:ext cx="3719513" cy="868363"/>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meetings</a:t>
            </a:r>
          </a:p>
        </p:txBody>
      </p:sp>
      <p:grpSp>
        <p:nvGrpSpPr>
          <p:cNvPr id="7" name="Group 3">
            <a:extLst>
              <a:ext uri="{FF2B5EF4-FFF2-40B4-BE49-F238E27FC236}">
                <a16:creationId xmlns:a16="http://schemas.microsoft.com/office/drawing/2014/main" id="{DAA91805-1585-8B5F-1F63-696574FFB62B}"/>
              </a:ext>
            </a:extLst>
          </p:cNvPr>
          <p:cNvGrpSpPr>
            <a:grpSpLocks/>
          </p:cNvGrpSpPr>
          <p:nvPr/>
        </p:nvGrpSpPr>
        <p:grpSpPr bwMode="auto">
          <a:xfrm>
            <a:off x="561975" y="3659188"/>
            <a:ext cx="3719513" cy="1019175"/>
            <a:chOff x="562008" y="3658588"/>
            <a:chExt cx="3719080" cy="1019872"/>
          </a:xfrm>
          <a:solidFill>
            <a:srgbClr val="FFF19E"/>
          </a:solidFill>
        </p:grpSpPr>
        <p:sp>
          <p:nvSpPr>
            <p:cNvPr id="41" name="Rounded Rectangle 40">
              <a:extLst>
                <a:ext uri="{FF2B5EF4-FFF2-40B4-BE49-F238E27FC236}">
                  <a16:creationId xmlns:a16="http://schemas.microsoft.com/office/drawing/2014/main" id="{D6C2B4B9-6B4D-A770-4431-33F791C4A6C1}"/>
                </a:ext>
              </a:extLst>
            </p:cNvPr>
            <p:cNvSpPr/>
            <p:nvPr/>
          </p:nvSpPr>
          <p:spPr>
            <a:xfrm>
              <a:off x="562008" y="3914350"/>
              <a:ext cx="3719080" cy="764110"/>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Scout/Counselor first meeting</a:t>
              </a:r>
            </a:p>
          </p:txBody>
        </p:sp>
        <p:sp>
          <p:nvSpPr>
            <p:cNvPr id="51" name="Down Arrow 50">
              <a:extLst>
                <a:ext uri="{FF2B5EF4-FFF2-40B4-BE49-F238E27FC236}">
                  <a16:creationId xmlns:a16="http://schemas.microsoft.com/office/drawing/2014/main" id="{A0371DC5-BD20-54D8-6DCC-34B20C7FFC7E}"/>
                </a:ext>
              </a:extLst>
            </p:cNvPr>
            <p:cNvSpPr/>
            <p:nvPr/>
          </p:nvSpPr>
          <p:spPr>
            <a:xfrm>
              <a:off x="2229177" y="3658588"/>
              <a:ext cx="371432" cy="292300"/>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8" name="Group 2">
            <a:extLst>
              <a:ext uri="{FF2B5EF4-FFF2-40B4-BE49-F238E27FC236}">
                <a16:creationId xmlns:a16="http://schemas.microsoft.com/office/drawing/2014/main" id="{5694ECAB-2DEA-6262-92D7-95BD3D0F5AD1}"/>
              </a:ext>
            </a:extLst>
          </p:cNvPr>
          <p:cNvGrpSpPr>
            <a:grpSpLocks/>
          </p:cNvGrpSpPr>
          <p:nvPr/>
        </p:nvGrpSpPr>
        <p:grpSpPr bwMode="auto">
          <a:xfrm>
            <a:off x="561975" y="2652713"/>
            <a:ext cx="3719513" cy="1016000"/>
            <a:chOff x="562008" y="2653365"/>
            <a:chExt cx="3719080" cy="1015411"/>
          </a:xfrm>
          <a:solidFill>
            <a:srgbClr val="FFF19E"/>
          </a:solidFill>
        </p:grpSpPr>
        <p:sp>
          <p:nvSpPr>
            <p:cNvPr id="40" name="Rounded Rectangle 39">
              <a:extLst>
                <a:ext uri="{FF2B5EF4-FFF2-40B4-BE49-F238E27FC236}">
                  <a16:creationId xmlns:a16="http://schemas.microsoft.com/office/drawing/2014/main" id="{3F530808-BDB1-DE6E-4E6D-8AC2150CCA4B}"/>
                </a:ext>
              </a:extLst>
            </p:cNvPr>
            <p:cNvSpPr/>
            <p:nvPr/>
          </p:nvSpPr>
          <p:spPr>
            <a:xfrm>
              <a:off x="562008" y="2904045"/>
              <a:ext cx="3719080" cy="76473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contacts Counselor</a:t>
              </a:r>
            </a:p>
          </p:txBody>
        </p:sp>
        <p:sp>
          <p:nvSpPr>
            <p:cNvPr id="10" name="Down Arrow 9">
              <a:extLst>
                <a:ext uri="{FF2B5EF4-FFF2-40B4-BE49-F238E27FC236}">
                  <a16:creationId xmlns:a16="http://schemas.microsoft.com/office/drawing/2014/main" id="{F4541889-A16E-93B2-0B02-FE168B61EF95}"/>
                </a:ext>
              </a:extLst>
            </p:cNvPr>
            <p:cNvSpPr/>
            <p:nvPr/>
          </p:nvSpPr>
          <p:spPr>
            <a:xfrm>
              <a:off x="2229177" y="2653365"/>
              <a:ext cx="371432" cy="29193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39" name="Rounded Rectangle 38">
            <a:extLst>
              <a:ext uri="{FF2B5EF4-FFF2-40B4-BE49-F238E27FC236}">
                <a16:creationId xmlns:a16="http://schemas.microsoft.com/office/drawing/2014/main" id="{1BD33E63-DF8F-9BBA-9CD2-28BE2AF09C8D}"/>
              </a:ext>
            </a:extLst>
          </p:cNvPr>
          <p:cNvSpPr/>
          <p:nvPr/>
        </p:nvSpPr>
        <p:spPr>
          <a:xfrm>
            <a:off x="561975" y="1268413"/>
            <a:ext cx="3719513" cy="1390650"/>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chemeClr val="tx1"/>
                </a:solidFill>
              </a:rPr>
              <a:t>Scout indicates interest; discusses with Unit leader; </a:t>
            </a:r>
            <a:br>
              <a:rPr lang="en-US" sz="2000" dirty="0">
                <a:solidFill>
                  <a:schemeClr val="tx1"/>
                </a:solidFill>
              </a:rPr>
            </a:br>
            <a:r>
              <a:rPr lang="en-US" sz="2000" dirty="0">
                <a:solidFill>
                  <a:schemeClr val="tx1"/>
                </a:solidFill>
              </a:rPr>
              <a:t>gets MBC name and blue card</a:t>
            </a:r>
          </a:p>
        </p:txBody>
      </p:sp>
    </p:spTree>
    <p:extLst>
      <p:ext uri="{BB962C8B-B14F-4D97-AF65-F5344CB8AC3E}">
        <p14:creationId xmlns:p14="http://schemas.microsoft.com/office/powerpoint/2010/main" val="18889199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E9E90-A978-55A6-F517-C5F94C3B595B}"/>
            </a:ext>
          </a:extLst>
        </p:cNvPr>
        <p:cNvGrpSpPr/>
        <p:nvPr/>
      </p:nvGrpSpPr>
      <p:grpSpPr>
        <a:xfrm>
          <a:off x="0" y="0"/>
          <a:ext cx="0" cy="0"/>
          <a:chOff x="0" y="0"/>
          <a:chExt cx="0" cy="0"/>
        </a:xfrm>
      </p:grpSpPr>
      <p:pic>
        <p:nvPicPr>
          <p:cNvPr id="23557" name="Picture 6">
            <a:extLst>
              <a:ext uri="{FF2B5EF4-FFF2-40B4-BE49-F238E27FC236}">
                <a16:creationId xmlns:a16="http://schemas.microsoft.com/office/drawing/2014/main" id="{A8C99B1B-83F3-376A-25CA-7F12A83C3E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1904" y="1482872"/>
            <a:ext cx="3000424" cy="21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5">
            <a:extLst>
              <a:ext uri="{FF2B5EF4-FFF2-40B4-BE49-F238E27FC236}">
                <a16:creationId xmlns:a16="http://schemas.microsoft.com/office/drawing/2014/main" id="{43263E69-B99F-6B0C-ED87-78C0A8CBE2DC}"/>
              </a:ext>
            </a:extLst>
          </p:cNvPr>
          <p:cNvSpPr txBox="1">
            <a:spLocks noChangeArrowheads="1"/>
          </p:cNvSpPr>
          <p:nvPr/>
        </p:nvSpPr>
        <p:spPr bwMode="auto">
          <a:xfrm>
            <a:off x="298449" y="1131888"/>
            <a:ext cx="8739533" cy="460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61963" marR="0" lvl="1" indent="-461963">
              <a:spcBef>
                <a:spcPts val="400"/>
              </a:spcBef>
              <a:buBlip>
                <a:blip r:embed="rId4"/>
              </a:buBlip>
            </a:pPr>
            <a:r>
              <a:rPr lang="en-US" dirty="0">
                <a:latin typeface="+mn-lt"/>
                <a:cs typeface="MS PGothic" pitchFamily="34" charset="-128"/>
              </a:rPr>
              <a:t>At least 18 years of age.</a:t>
            </a:r>
          </a:p>
          <a:p>
            <a:pPr marL="461963" lvl="1" indent="-461963">
              <a:spcBef>
                <a:spcPts val="400"/>
              </a:spcBef>
              <a:buBlip>
                <a:blip r:embed="rId4"/>
              </a:buBlip>
            </a:pPr>
            <a:r>
              <a:rPr lang="en-US" dirty="0">
                <a:latin typeface="+mn-lt"/>
                <a:cs typeface="MS PGothic" pitchFamily="34" charset="-128"/>
              </a:rPr>
              <a:t>Registered with Orange County </a:t>
            </a:r>
            <a:br>
              <a:rPr lang="en-US" dirty="0">
                <a:latin typeface="+mn-lt"/>
                <a:cs typeface="MS PGothic" pitchFamily="34" charset="-128"/>
              </a:rPr>
            </a:br>
            <a:r>
              <a:rPr lang="en-US" dirty="0">
                <a:latin typeface="+mn-lt"/>
                <a:cs typeface="MS PGothic" pitchFamily="34" charset="-128"/>
              </a:rPr>
              <a:t>Council as a Scouting America</a:t>
            </a:r>
          </a:p>
          <a:p>
            <a:pPr marL="0" lvl="1" indent="0">
              <a:spcBef>
                <a:spcPts val="400"/>
              </a:spcBef>
              <a:buNone/>
            </a:pPr>
            <a:r>
              <a:rPr lang="en-US" dirty="0">
                <a:latin typeface="+mn-lt"/>
                <a:cs typeface="MS PGothic" pitchFamily="34" charset="-128"/>
              </a:rPr>
              <a:t>      Merit Badge Counselor. </a:t>
            </a:r>
          </a:p>
          <a:p>
            <a:pPr marL="461963" lvl="1" indent="-461963">
              <a:spcBef>
                <a:spcPts val="400"/>
              </a:spcBef>
              <a:buBlip>
                <a:blip r:embed="rId4"/>
              </a:buBlip>
            </a:pPr>
            <a:r>
              <a:rPr lang="en-US" dirty="0">
                <a:latin typeface="+mn-lt"/>
                <a:cs typeface="MS PGothic" pitchFamily="34" charset="-128"/>
              </a:rPr>
              <a:t>Recognized as having skill or </a:t>
            </a:r>
            <a:br>
              <a:rPr lang="en-US" dirty="0">
                <a:latin typeface="+mn-lt"/>
                <a:cs typeface="MS PGothic" pitchFamily="34" charset="-128"/>
              </a:rPr>
            </a:br>
            <a:r>
              <a:rPr lang="en-US" dirty="0">
                <a:latin typeface="+mn-lt"/>
                <a:cs typeface="MS PGothic" pitchFamily="34" charset="-128"/>
              </a:rPr>
              <a:t>knowledge in the subject for </a:t>
            </a:r>
            <a:br>
              <a:rPr lang="en-US" dirty="0">
                <a:latin typeface="+mn-lt"/>
                <a:cs typeface="MS PGothic" pitchFamily="34" charset="-128"/>
              </a:rPr>
            </a:br>
            <a:r>
              <a:rPr lang="en-US" dirty="0">
                <a:latin typeface="+mn-lt"/>
                <a:cs typeface="MS PGothic" pitchFamily="34" charset="-128"/>
              </a:rPr>
              <a:t>which they are serving as a Counselor.</a:t>
            </a:r>
          </a:p>
          <a:p>
            <a:pPr marL="461963" lvl="1" indent="-461963">
              <a:spcBef>
                <a:spcPts val="400"/>
              </a:spcBef>
              <a:buBlip>
                <a:blip r:embed="rId4"/>
              </a:buBlip>
            </a:pPr>
            <a:r>
              <a:rPr lang="en-US" dirty="0">
                <a:latin typeface="+mn-lt"/>
                <a:cs typeface="MS PGothic" pitchFamily="34" charset="-128"/>
              </a:rPr>
              <a:t>Approved by the Council Advancement Committee, which has been delegated to the District Advancement Committees for the Badge being counseled.</a:t>
            </a:r>
          </a:p>
        </p:txBody>
      </p:sp>
      <p:sp>
        <p:nvSpPr>
          <p:cNvPr id="23555" name="Text Box 2">
            <a:extLst>
              <a:ext uri="{FF2B5EF4-FFF2-40B4-BE49-F238E27FC236}">
                <a16:creationId xmlns:a16="http://schemas.microsoft.com/office/drawing/2014/main" id="{9AD19901-5D10-4EBC-2DC6-2A4469BA5C4D}"/>
              </a:ext>
            </a:extLst>
          </p:cNvPr>
          <p:cNvSpPr txBox="1">
            <a:spLocks noChangeArrowheads="1"/>
          </p:cNvSpPr>
          <p:nvPr/>
        </p:nvSpPr>
        <p:spPr bwMode="auto">
          <a:xfrm>
            <a:off x="0" y="5429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b="1" dirty="0"/>
              <a:t>Merit Badge Counselor Qualifications</a:t>
            </a:r>
            <a:endParaRPr lang="en-US" altLang="en-US" b="1" dirty="0">
              <a:latin typeface="Arial" panose="020B0604020202020204" pitchFamily="34" charset="0"/>
            </a:endParaRPr>
          </a:p>
        </p:txBody>
      </p:sp>
      <p:sp>
        <p:nvSpPr>
          <p:cNvPr id="5" name="Rectangle 4">
            <a:extLst>
              <a:ext uri="{FF2B5EF4-FFF2-40B4-BE49-F238E27FC236}">
                <a16:creationId xmlns:a16="http://schemas.microsoft.com/office/drawing/2014/main" id="{E460BAC9-1824-8493-B2A3-7325A3167830}"/>
              </a:ext>
            </a:extLst>
          </p:cNvPr>
          <p:cNvSpPr/>
          <p:nvPr/>
        </p:nvSpPr>
        <p:spPr>
          <a:xfrm>
            <a:off x="5752629" y="5977591"/>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extLst>
      <p:ext uri="{BB962C8B-B14F-4D97-AF65-F5344CB8AC3E}">
        <p14:creationId xmlns:p14="http://schemas.microsoft.com/office/powerpoint/2010/main" val="1723409294"/>
      </p:ext>
    </p:extLst>
  </p:cSld>
  <p:clrMapOvr>
    <a:masterClrMapping/>
  </p:clrMapOvr>
  <p:transition/>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AdvEd2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55666</TotalTime>
  <Words>6193</Words>
  <Application>Microsoft Office PowerPoint</Application>
  <PresentationFormat>On-screen Show (4:3)</PresentationFormat>
  <Paragraphs>383</Paragraphs>
  <Slides>28</Slides>
  <Notes>28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ＭＳ Ｐゴシック</vt:lpstr>
      <vt:lpstr>ＭＳ Ｐゴシック</vt:lpstr>
      <vt:lpstr>Arial</vt:lpstr>
      <vt:lpstr>Byington</vt:lpstr>
      <vt:lpstr>Calibri</vt:lpstr>
      <vt:lpstr>Courier New</vt:lpstr>
      <vt:lpstr>Times New Roman</vt:lpstr>
      <vt:lpstr>Wingdings</vt:lpstr>
      <vt:lpstr>1_Office Theme</vt:lpstr>
      <vt:lpstr>2_Office Theme</vt:lpstr>
      <vt:lpstr>13_AdvEd2 Theme</vt:lpstr>
      <vt:lpstr>PowerPoint Presentation</vt:lpstr>
      <vt:lpstr>What’s the History Behind this Training?</vt:lpstr>
      <vt:lpstr>What’s the History Behind this Training?</vt:lpstr>
      <vt:lpstr>PowerPoint Presentation</vt:lpstr>
      <vt:lpstr>Expectation</vt:lpstr>
      <vt:lpstr>Bottom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Merit Badge Counselor Orientation</dc:title>
  <dc:creator>BSA Merit Badge Task Force</dc:creator>
  <cp:lastModifiedBy>James Stewart</cp:lastModifiedBy>
  <cp:revision>1292</cp:revision>
  <cp:lastPrinted>2025-04-30T20:24:51Z</cp:lastPrinted>
  <dcterms:created xsi:type="dcterms:W3CDTF">2015-05-05T21:35:41Z</dcterms:created>
  <dcterms:modified xsi:type="dcterms:W3CDTF">2025-06-29T21:59:02Z</dcterms:modified>
</cp:coreProperties>
</file>